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0"/>
  </p:notesMasterIdLst>
  <p:sldIdLst>
    <p:sldId id="256" r:id="rId2"/>
    <p:sldId id="793" r:id="rId3"/>
    <p:sldId id="399" r:id="rId4"/>
    <p:sldId id="864" r:id="rId5"/>
    <p:sldId id="879" r:id="rId6"/>
    <p:sldId id="685" r:id="rId7"/>
    <p:sldId id="611" r:id="rId8"/>
    <p:sldId id="397" r:id="rId9"/>
    <p:sldId id="398" r:id="rId10"/>
    <p:sldId id="648" r:id="rId11"/>
    <p:sldId id="877" r:id="rId12"/>
    <p:sldId id="584" r:id="rId13"/>
    <p:sldId id="678" r:id="rId14"/>
    <p:sldId id="763" r:id="rId15"/>
    <p:sldId id="764" r:id="rId16"/>
    <p:sldId id="816" r:id="rId17"/>
    <p:sldId id="811" r:id="rId18"/>
    <p:sldId id="812" r:id="rId19"/>
    <p:sldId id="813" r:id="rId20"/>
    <p:sldId id="817" r:id="rId21"/>
    <p:sldId id="818" r:id="rId22"/>
    <p:sldId id="819" r:id="rId23"/>
    <p:sldId id="821" r:id="rId24"/>
    <p:sldId id="822" r:id="rId25"/>
    <p:sldId id="772" r:id="rId26"/>
    <p:sldId id="302" r:id="rId27"/>
    <p:sldId id="788" r:id="rId28"/>
    <p:sldId id="725" r:id="rId29"/>
    <p:sldId id="880" r:id="rId30"/>
    <p:sldId id="414" r:id="rId31"/>
    <p:sldId id="268" r:id="rId32"/>
    <p:sldId id="686" r:id="rId33"/>
    <p:sldId id="590" r:id="rId34"/>
    <p:sldId id="591" r:id="rId35"/>
    <p:sldId id="607" r:id="rId36"/>
    <p:sldId id="735" r:id="rId37"/>
    <p:sldId id="795" r:id="rId38"/>
    <p:sldId id="758" r:id="rId39"/>
    <p:sldId id="694" r:id="rId40"/>
    <p:sldId id="695" r:id="rId41"/>
    <p:sldId id="696" r:id="rId42"/>
    <p:sldId id="697" r:id="rId43"/>
    <p:sldId id="698" r:id="rId44"/>
    <p:sldId id="332" r:id="rId45"/>
    <p:sldId id="699" r:id="rId46"/>
    <p:sldId id="700" r:id="rId47"/>
    <p:sldId id="722" r:id="rId48"/>
    <p:sldId id="701" r:id="rId49"/>
    <p:sldId id="702" r:id="rId50"/>
    <p:sldId id="703" r:id="rId51"/>
    <p:sldId id="260" r:id="rId52"/>
    <p:sldId id="612" r:id="rId53"/>
    <p:sldId id="258" r:id="rId54"/>
    <p:sldId id="377" r:id="rId55"/>
    <p:sldId id="827" r:id="rId56"/>
    <p:sldId id="796" r:id="rId57"/>
    <p:sldId id="878" r:id="rId58"/>
    <p:sldId id="614" r:id="rId59"/>
    <p:sldId id="804" r:id="rId60"/>
    <p:sldId id="805" r:id="rId61"/>
    <p:sldId id="257" r:id="rId62"/>
    <p:sldId id="823" r:id="rId63"/>
    <p:sldId id="824" r:id="rId64"/>
    <p:sldId id="259" r:id="rId65"/>
    <p:sldId id="825" r:id="rId66"/>
    <p:sldId id="269" r:id="rId67"/>
    <p:sldId id="270" r:id="rId68"/>
    <p:sldId id="664" r:id="rId6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DCC9D3C-94F4-4883-A5B1-D9C1B5957A0B}" v="6" dt="2025-04-11T05:23:36.5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3" autoAdjust="0"/>
    <p:restoredTop sz="95226" autoAdjust="0"/>
  </p:normalViewPr>
  <p:slideViewPr>
    <p:cSldViewPr snapToGrid="0" snapToObjects="1">
      <p:cViewPr varScale="1">
        <p:scale>
          <a:sx n="74" d="100"/>
          <a:sy n="74" d="100"/>
        </p:scale>
        <p:origin x="1651" y="28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microsoft.com/office/2015/10/relationships/revisionInfo" Target="revisionInfo.xml"/><Relationship Id="rId7" Type="http://schemas.openxmlformats.org/officeDocument/2006/relationships/slide" Target="slides/slide6.xml"/><Relationship Id="rId7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reth D Morewood" userId="c73ece7d93f9721e" providerId="LiveId" clId="{FDCC9D3C-94F4-4883-A5B1-D9C1B5957A0B}"/>
    <pc:docChg chg="custSel addSld modSld">
      <pc:chgData name="Gareth D Morewood" userId="c73ece7d93f9721e" providerId="LiveId" clId="{FDCC9D3C-94F4-4883-A5B1-D9C1B5957A0B}" dt="2025-04-11T05:23:36.525" v="152"/>
      <pc:docMkLst>
        <pc:docMk/>
      </pc:docMkLst>
      <pc:sldChg chg="addSp modSp">
        <pc:chgData name="Gareth D Morewood" userId="c73ece7d93f9721e" providerId="LiveId" clId="{FDCC9D3C-94F4-4883-A5B1-D9C1B5957A0B}" dt="2025-04-11T05:23:36.525" v="152"/>
        <pc:sldMkLst>
          <pc:docMk/>
          <pc:sldMk cId="2459918074" sldId="664"/>
        </pc:sldMkLst>
        <pc:picChg chg="add mod">
          <ac:chgData name="Gareth D Morewood" userId="c73ece7d93f9721e" providerId="LiveId" clId="{FDCC9D3C-94F4-4883-A5B1-D9C1B5957A0B}" dt="2025-04-11T05:23:36.525" v="152"/>
          <ac:picMkLst>
            <pc:docMk/>
            <pc:sldMk cId="2459918074" sldId="664"/>
            <ac:picMk id="6" creationId="{DA5C8E02-1ED0-0376-550B-A20D56D1E60E}"/>
          </ac:picMkLst>
        </pc:picChg>
        <pc:picChg chg="add mod">
          <ac:chgData name="Gareth D Morewood" userId="c73ece7d93f9721e" providerId="LiveId" clId="{FDCC9D3C-94F4-4883-A5B1-D9C1B5957A0B}" dt="2025-04-11T05:23:36.525" v="152"/>
          <ac:picMkLst>
            <pc:docMk/>
            <pc:sldMk cId="2459918074" sldId="664"/>
            <ac:picMk id="8" creationId="{A0A074AC-640F-403A-E1A6-29325C0A7E9F}"/>
          </ac:picMkLst>
        </pc:picChg>
      </pc:sldChg>
      <pc:sldChg chg="modSp mod">
        <pc:chgData name="Gareth D Morewood" userId="c73ece7d93f9721e" providerId="LiveId" clId="{FDCC9D3C-94F4-4883-A5B1-D9C1B5957A0B}" dt="2025-04-06T06:47:10.280" v="62" actId="20577"/>
        <pc:sldMkLst>
          <pc:docMk/>
          <pc:sldMk cId="3504887867" sldId="793"/>
        </pc:sldMkLst>
        <pc:spChg chg="mod">
          <ac:chgData name="Gareth D Morewood" userId="c73ece7d93f9721e" providerId="LiveId" clId="{FDCC9D3C-94F4-4883-A5B1-D9C1B5957A0B}" dt="2025-04-06T06:47:10.280" v="62" actId="20577"/>
          <ac:spMkLst>
            <pc:docMk/>
            <pc:sldMk cId="3504887867" sldId="793"/>
            <ac:spMk id="3" creationId="{B773FCF5-9EBB-A838-60AE-AF5DDC539708}"/>
          </ac:spMkLst>
        </pc:spChg>
      </pc:sldChg>
      <pc:sldChg chg="addSp delSp modSp add mod modTransition">
        <pc:chgData name="Gareth D Morewood" userId="c73ece7d93f9721e" providerId="LiveId" clId="{FDCC9D3C-94F4-4883-A5B1-D9C1B5957A0B}" dt="2025-04-06T06:50:22.345" v="100" actId="20577"/>
        <pc:sldMkLst>
          <pc:docMk/>
          <pc:sldMk cId="0" sldId="864"/>
        </pc:sldMkLst>
        <pc:spChg chg="mod">
          <ac:chgData name="Gareth D Morewood" userId="c73ece7d93f9721e" providerId="LiveId" clId="{FDCC9D3C-94F4-4883-A5B1-D9C1B5957A0B}" dt="2025-04-06T06:50:22.345" v="100" actId="20577"/>
          <ac:spMkLst>
            <pc:docMk/>
            <pc:sldMk cId="0" sldId="864"/>
            <ac:spMk id="7171" creationId="{5A87A7F1-91BD-30DC-2674-94C49DD88BE6}"/>
          </ac:spMkLst>
        </pc:spChg>
      </pc:sldChg>
      <pc:sldChg chg="addSp delSp modSp new mod">
        <pc:chgData name="Gareth D Morewood" userId="c73ece7d93f9721e" providerId="LiveId" clId="{FDCC9D3C-94F4-4883-A5B1-D9C1B5957A0B}" dt="2025-04-06T06:53:19.315" v="125" actId="17032"/>
        <pc:sldMkLst>
          <pc:docMk/>
          <pc:sldMk cId="1598046881" sldId="879"/>
        </pc:sldMkLst>
        <pc:spChg chg="add mod">
          <ac:chgData name="Gareth D Morewood" userId="c73ece7d93f9721e" providerId="LiveId" clId="{FDCC9D3C-94F4-4883-A5B1-D9C1B5957A0B}" dt="2025-04-06T06:52:09.469" v="113" actId="122"/>
          <ac:spMkLst>
            <pc:docMk/>
            <pc:sldMk cId="1598046881" sldId="879"/>
            <ac:spMk id="8" creationId="{FE687E45-60E1-D2F3-FF10-8842E6685D30}"/>
          </ac:spMkLst>
        </pc:spChg>
        <pc:spChg chg="add mod">
          <ac:chgData name="Gareth D Morewood" userId="c73ece7d93f9721e" providerId="LiveId" clId="{FDCC9D3C-94F4-4883-A5B1-D9C1B5957A0B}" dt="2025-04-06T06:52:27.147" v="119" actId="20577"/>
          <ac:spMkLst>
            <pc:docMk/>
            <pc:sldMk cId="1598046881" sldId="879"/>
            <ac:spMk id="9" creationId="{B23EEE43-E71F-14FB-1115-C170531F36DC}"/>
          </ac:spMkLst>
        </pc:spChg>
        <pc:cxnChg chg="add mod">
          <ac:chgData name="Gareth D Morewood" userId="c73ece7d93f9721e" providerId="LiveId" clId="{FDCC9D3C-94F4-4883-A5B1-D9C1B5957A0B}" dt="2025-04-06T06:53:13.718" v="124" actId="17032"/>
          <ac:cxnSpMkLst>
            <pc:docMk/>
            <pc:sldMk cId="1598046881" sldId="879"/>
            <ac:cxnSpMk id="5" creationId="{3A8EC5D2-6D49-3695-1627-FF8336926AEF}"/>
          </ac:cxnSpMkLst>
        </pc:cxnChg>
        <pc:cxnChg chg="add mod">
          <ac:chgData name="Gareth D Morewood" userId="c73ece7d93f9721e" providerId="LiveId" clId="{FDCC9D3C-94F4-4883-A5B1-D9C1B5957A0B}" dt="2025-04-06T06:53:19.315" v="125" actId="17032"/>
          <ac:cxnSpMkLst>
            <pc:docMk/>
            <pc:sldMk cId="1598046881" sldId="879"/>
            <ac:cxnSpMk id="7" creationId="{45692CA3-8F07-6F3B-D4DB-979C7BD89035}"/>
          </ac:cxnSpMkLst>
        </pc:cxnChg>
        <pc:cxnChg chg="add mod">
          <ac:chgData name="Gareth D Morewood" userId="c73ece7d93f9721e" providerId="LiveId" clId="{FDCC9D3C-94F4-4883-A5B1-D9C1B5957A0B}" dt="2025-04-06T06:53:02.560" v="122" actId="17032"/>
          <ac:cxnSpMkLst>
            <pc:docMk/>
            <pc:sldMk cId="1598046881" sldId="879"/>
            <ac:cxnSpMk id="11" creationId="{A9DC1A4E-AB35-22B4-9DA5-7368C847F540}"/>
          </ac:cxnSpMkLst>
        </pc:cxnChg>
      </pc:sldChg>
      <pc:sldChg chg="modSp new mod">
        <pc:chgData name="Gareth D Morewood" userId="c73ece7d93f9721e" providerId="LiveId" clId="{FDCC9D3C-94F4-4883-A5B1-D9C1B5957A0B}" dt="2025-04-11T04:51:05.761" v="151" actId="122"/>
        <pc:sldMkLst>
          <pc:docMk/>
          <pc:sldMk cId="2068785616" sldId="880"/>
        </pc:sldMkLst>
        <pc:spChg chg="mod">
          <ac:chgData name="Gareth D Morewood" userId="c73ece7d93f9721e" providerId="LiveId" clId="{FDCC9D3C-94F4-4883-A5B1-D9C1B5957A0B}" dt="2025-04-11T04:51:02.931" v="150" actId="1076"/>
          <ac:spMkLst>
            <pc:docMk/>
            <pc:sldMk cId="2068785616" sldId="880"/>
            <ac:spMk id="2" creationId="{F427688F-6F27-5A8F-A864-FB612EFF0915}"/>
          </ac:spMkLst>
        </pc:spChg>
        <pc:spChg chg="mod">
          <ac:chgData name="Gareth D Morewood" userId="c73ece7d93f9721e" providerId="LiveId" clId="{FDCC9D3C-94F4-4883-A5B1-D9C1B5957A0B}" dt="2025-04-11T04:51:05.761" v="151" actId="122"/>
          <ac:spMkLst>
            <pc:docMk/>
            <pc:sldMk cId="2068785616" sldId="880"/>
            <ac:spMk id="3" creationId="{F01B899A-CBED-876C-3A51-686706216FB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232070-C0AE-9243-B9BB-B2E582B47927}" type="doc">
      <dgm:prSet loTypeId="urn:microsoft.com/office/officeart/2005/8/layout/radial1" loCatId="" qsTypeId="urn:microsoft.com/office/officeart/2005/8/quickstyle/3D2" qsCatId="3D" csTypeId="urn:microsoft.com/office/officeart/2005/8/colors/accent1_2" csCatId="accent1" phldr="1"/>
      <dgm:spPr/>
      <dgm:t>
        <a:bodyPr/>
        <a:lstStyle/>
        <a:p>
          <a:endParaRPr lang="en-US"/>
        </a:p>
      </dgm:t>
    </dgm:pt>
    <dgm:pt modelId="{B56A8071-C2FE-7B44-AF55-32DBD440ACD6}">
      <dgm:prSet phldrT="[Text]" custT="1"/>
      <dgm:spPr/>
      <dgm:t>
        <a:bodyPr/>
        <a:lstStyle/>
        <a:p>
          <a:r>
            <a:rPr lang="en-US" sz="1200" b="0" dirty="0">
              <a:latin typeface="Arial"/>
              <a:cs typeface="Arial"/>
            </a:rPr>
            <a:t>Agent of change</a:t>
          </a:r>
        </a:p>
      </dgm:t>
    </dgm:pt>
    <dgm:pt modelId="{0F9466D8-2370-7A47-B8AA-2823AC650802}" type="parTrans" cxnId="{B6CDD7D8-A90F-CC44-A89F-21789C5390DC}">
      <dgm:prSet/>
      <dgm:spPr/>
      <dgm:t>
        <a:bodyPr/>
        <a:lstStyle/>
        <a:p>
          <a:endParaRPr lang="en-US"/>
        </a:p>
      </dgm:t>
    </dgm:pt>
    <dgm:pt modelId="{A3BF80EA-8E93-5B4A-BB27-B77E718ECD02}" type="sibTrans" cxnId="{B6CDD7D8-A90F-CC44-A89F-21789C5390DC}">
      <dgm:prSet/>
      <dgm:spPr/>
      <dgm:t>
        <a:bodyPr/>
        <a:lstStyle/>
        <a:p>
          <a:endParaRPr lang="en-US"/>
        </a:p>
      </dgm:t>
    </dgm:pt>
    <dgm:pt modelId="{8ED901B2-5DF6-A045-9E99-84F667F4C080}">
      <dgm:prSet phldrT="[Text]"/>
      <dgm:spPr/>
      <dgm:t>
        <a:bodyPr/>
        <a:lstStyle/>
        <a:p>
          <a:r>
            <a:rPr lang="en-US" dirty="0"/>
            <a:t>Developing the school environment</a:t>
          </a:r>
        </a:p>
      </dgm:t>
    </dgm:pt>
    <dgm:pt modelId="{4FA62878-AF9A-9F49-86DA-51FF47070C4E}" type="parTrans" cxnId="{A880483A-E2F3-AD4E-956B-8498EA17730A}">
      <dgm:prSet/>
      <dgm:spPr/>
      <dgm:t>
        <a:bodyPr/>
        <a:lstStyle/>
        <a:p>
          <a:endParaRPr lang="en-US" dirty="0"/>
        </a:p>
      </dgm:t>
    </dgm:pt>
    <dgm:pt modelId="{63F6A2B5-552F-5843-BD65-41AE20914417}" type="sibTrans" cxnId="{A880483A-E2F3-AD4E-956B-8498EA17730A}">
      <dgm:prSet/>
      <dgm:spPr/>
      <dgm:t>
        <a:bodyPr/>
        <a:lstStyle/>
        <a:p>
          <a:endParaRPr lang="en-US"/>
        </a:p>
      </dgm:t>
    </dgm:pt>
    <dgm:pt modelId="{58D679A3-49ED-0449-A90F-5ED04FC864FE}">
      <dgm:prSet phldrT="[Text]"/>
      <dgm:spPr/>
      <dgm:t>
        <a:bodyPr/>
        <a:lstStyle/>
        <a:p>
          <a:r>
            <a:rPr lang="en-US" dirty="0"/>
            <a:t>Flexible provision</a:t>
          </a:r>
        </a:p>
      </dgm:t>
    </dgm:pt>
    <dgm:pt modelId="{BD045485-EE40-0447-B6CD-4788C5C91AC8}" type="parTrans" cxnId="{7A0E7035-CEFC-4743-B7AB-EFAC1726F1E6}">
      <dgm:prSet/>
      <dgm:spPr/>
      <dgm:t>
        <a:bodyPr/>
        <a:lstStyle/>
        <a:p>
          <a:endParaRPr lang="en-US" dirty="0"/>
        </a:p>
      </dgm:t>
    </dgm:pt>
    <dgm:pt modelId="{2F8CD1F5-E10F-B34D-9AD7-2943EF58E7FB}" type="sibTrans" cxnId="{7A0E7035-CEFC-4743-B7AB-EFAC1726F1E6}">
      <dgm:prSet/>
      <dgm:spPr/>
      <dgm:t>
        <a:bodyPr/>
        <a:lstStyle/>
        <a:p>
          <a:endParaRPr lang="en-US"/>
        </a:p>
      </dgm:t>
    </dgm:pt>
    <dgm:pt modelId="{AE9F96FD-798D-3041-B6C7-B15C733232ED}">
      <dgm:prSet phldrT="[Text]"/>
      <dgm:spPr/>
      <dgm:t>
        <a:bodyPr/>
        <a:lstStyle/>
        <a:p>
          <a:r>
            <a:rPr lang="en-US" dirty="0"/>
            <a:t>Direct support and intervention</a:t>
          </a:r>
        </a:p>
      </dgm:t>
    </dgm:pt>
    <dgm:pt modelId="{F6682FB6-C18D-A743-B742-E30907837202}" type="parTrans" cxnId="{490EE691-ACA0-974F-86F1-0632EE2534EC}">
      <dgm:prSet/>
      <dgm:spPr/>
      <dgm:t>
        <a:bodyPr/>
        <a:lstStyle/>
        <a:p>
          <a:endParaRPr lang="en-US" dirty="0"/>
        </a:p>
      </dgm:t>
    </dgm:pt>
    <dgm:pt modelId="{6793436F-5CA3-0741-9E6E-2D77A6505A96}" type="sibTrans" cxnId="{490EE691-ACA0-974F-86F1-0632EE2534EC}">
      <dgm:prSet/>
      <dgm:spPr/>
      <dgm:t>
        <a:bodyPr/>
        <a:lstStyle/>
        <a:p>
          <a:endParaRPr lang="en-US"/>
        </a:p>
      </dgm:t>
    </dgm:pt>
    <dgm:pt modelId="{426A2A31-0FB5-2D4D-9EEE-3182923DA833}">
      <dgm:prSet phldrT="[Text]"/>
      <dgm:spPr/>
      <dgm:t>
        <a:bodyPr/>
        <a:lstStyle/>
        <a:p>
          <a:r>
            <a:rPr lang="en-US" dirty="0"/>
            <a:t>Policy development and embedding practice</a:t>
          </a:r>
        </a:p>
      </dgm:t>
    </dgm:pt>
    <dgm:pt modelId="{E5D106FC-9553-2A4B-8FA9-6AE8CEEC6457}" type="parTrans" cxnId="{C6DA1C1C-4747-0A40-B4E3-F6C5CF8F79EB}">
      <dgm:prSet/>
      <dgm:spPr/>
      <dgm:t>
        <a:bodyPr/>
        <a:lstStyle/>
        <a:p>
          <a:endParaRPr lang="en-US" dirty="0"/>
        </a:p>
      </dgm:t>
    </dgm:pt>
    <dgm:pt modelId="{19E7C25C-906D-C44B-AAAF-9A21305778D4}" type="sibTrans" cxnId="{C6DA1C1C-4747-0A40-B4E3-F6C5CF8F79EB}">
      <dgm:prSet/>
      <dgm:spPr/>
      <dgm:t>
        <a:bodyPr/>
        <a:lstStyle/>
        <a:p>
          <a:endParaRPr lang="en-US"/>
        </a:p>
      </dgm:t>
    </dgm:pt>
    <dgm:pt modelId="{058DA32D-993B-F442-86D6-08886F0FA8BE}">
      <dgm:prSet phldrT="[Text]"/>
      <dgm:spPr/>
      <dgm:t>
        <a:bodyPr/>
        <a:lstStyle/>
        <a:p>
          <a:r>
            <a:rPr lang="en-US" dirty="0"/>
            <a:t>Training and development of staff</a:t>
          </a:r>
        </a:p>
      </dgm:t>
    </dgm:pt>
    <dgm:pt modelId="{FE92AC2F-B10B-4A4D-85C8-4968B53F49BE}" type="parTrans" cxnId="{5A0D3018-411B-4242-8F9F-7FD511A8F859}">
      <dgm:prSet/>
      <dgm:spPr/>
      <dgm:t>
        <a:bodyPr/>
        <a:lstStyle/>
        <a:p>
          <a:endParaRPr lang="en-US" dirty="0"/>
        </a:p>
      </dgm:t>
    </dgm:pt>
    <dgm:pt modelId="{F359CF77-9870-1544-8C74-4F86E8DACB75}" type="sibTrans" cxnId="{5A0D3018-411B-4242-8F9F-7FD511A8F859}">
      <dgm:prSet/>
      <dgm:spPr/>
      <dgm:t>
        <a:bodyPr/>
        <a:lstStyle/>
        <a:p>
          <a:endParaRPr lang="en-US"/>
        </a:p>
      </dgm:t>
    </dgm:pt>
    <dgm:pt modelId="{9168A69A-1B37-0C4A-A8F9-2237DBC0F440}">
      <dgm:prSet phldrT="[Text]"/>
      <dgm:spPr/>
      <dgm:t>
        <a:bodyPr/>
        <a:lstStyle/>
        <a:p>
          <a:r>
            <a:rPr lang="en-US" dirty="0"/>
            <a:t>Peer education and awareness</a:t>
          </a:r>
        </a:p>
      </dgm:t>
    </dgm:pt>
    <dgm:pt modelId="{E30309EE-9946-5541-AEBA-CFF20205E4BE}" type="parTrans" cxnId="{5BD21CBE-A758-1948-973B-1DEFBC641EB2}">
      <dgm:prSet/>
      <dgm:spPr/>
      <dgm:t>
        <a:bodyPr/>
        <a:lstStyle/>
        <a:p>
          <a:endParaRPr lang="en-US" dirty="0"/>
        </a:p>
      </dgm:t>
    </dgm:pt>
    <dgm:pt modelId="{216B67DC-320F-3B41-905F-B353707090E2}" type="sibTrans" cxnId="{5BD21CBE-A758-1948-973B-1DEFBC641EB2}">
      <dgm:prSet/>
      <dgm:spPr/>
      <dgm:t>
        <a:bodyPr/>
        <a:lstStyle/>
        <a:p>
          <a:endParaRPr lang="en-US"/>
        </a:p>
      </dgm:t>
    </dgm:pt>
    <dgm:pt modelId="{5B93AE62-F5F5-E343-AEAD-80950AB8E7A1}">
      <dgm:prSet phldrT="[Text]"/>
      <dgm:spPr/>
      <dgm:t>
        <a:bodyPr/>
        <a:lstStyle/>
        <a:p>
          <a:r>
            <a:rPr lang="en-US" dirty="0"/>
            <a:t>Creating a positive ethos</a:t>
          </a:r>
        </a:p>
      </dgm:t>
    </dgm:pt>
    <dgm:pt modelId="{8ED4EDB8-BEBC-DB4F-91CD-37A2590F8B47}" type="parTrans" cxnId="{244877D5-2B53-B840-9048-F348E2CDF030}">
      <dgm:prSet/>
      <dgm:spPr/>
      <dgm:t>
        <a:bodyPr/>
        <a:lstStyle/>
        <a:p>
          <a:endParaRPr lang="en-US" dirty="0"/>
        </a:p>
      </dgm:t>
    </dgm:pt>
    <dgm:pt modelId="{0267DA71-BDEA-EB43-84EA-2E5CE44D9AF6}" type="sibTrans" cxnId="{244877D5-2B53-B840-9048-F348E2CDF030}">
      <dgm:prSet/>
      <dgm:spPr/>
      <dgm:t>
        <a:bodyPr/>
        <a:lstStyle/>
        <a:p>
          <a:endParaRPr lang="en-US"/>
        </a:p>
      </dgm:t>
    </dgm:pt>
    <dgm:pt modelId="{F771CF57-5F62-BF40-91AC-3F50E6B8DA20}" type="pres">
      <dgm:prSet presAssocID="{51232070-C0AE-9243-B9BB-B2E582B47927}" presName="cycle" presStyleCnt="0">
        <dgm:presLayoutVars>
          <dgm:chMax val="1"/>
          <dgm:dir/>
          <dgm:animLvl val="ctr"/>
          <dgm:resizeHandles val="exact"/>
        </dgm:presLayoutVars>
      </dgm:prSet>
      <dgm:spPr/>
    </dgm:pt>
    <dgm:pt modelId="{86156F94-D18B-5840-90E9-D7561CF57825}" type="pres">
      <dgm:prSet presAssocID="{B56A8071-C2FE-7B44-AF55-32DBD440ACD6}" presName="centerShape" presStyleLbl="node0" presStyleIdx="0" presStyleCnt="1"/>
      <dgm:spPr/>
    </dgm:pt>
    <dgm:pt modelId="{B4E02328-E176-8045-ADC8-11772F8AAAE0}" type="pres">
      <dgm:prSet presAssocID="{4FA62878-AF9A-9F49-86DA-51FF47070C4E}" presName="Name9" presStyleLbl="parChTrans1D2" presStyleIdx="0" presStyleCnt="7"/>
      <dgm:spPr/>
    </dgm:pt>
    <dgm:pt modelId="{B413C1A6-FEF5-964A-9B92-CA9C9321A9FC}" type="pres">
      <dgm:prSet presAssocID="{4FA62878-AF9A-9F49-86DA-51FF47070C4E}" presName="connTx" presStyleLbl="parChTrans1D2" presStyleIdx="0" presStyleCnt="7"/>
      <dgm:spPr/>
    </dgm:pt>
    <dgm:pt modelId="{0E3F7FB0-33B3-C04E-BDA3-D994716CDDDB}" type="pres">
      <dgm:prSet presAssocID="{8ED901B2-5DF6-A045-9E99-84F667F4C080}" presName="node" presStyleLbl="node1" presStyleIdx="0" presStyleCnt="7">
        <dgm:presLayoutVars>
          <dgm:bulletEnabled val="1"/>
        </dgm:presLayoutVars>
      </dgm:prSet>
      <dgm:spPr/>
    </dgm:pt>
    <dgm:pt modelId="{4F61B857-00C6-7D4B-BBBA-E2EAF62AAF83}" type="pres">
      <dgm:prSet presAssocID="{BD045485-EE40-0447-B6CD-4788C5C91AC8}" presName="Name9" presStyleLbl="parChTrans1D2" presStyleIdx="1" presStyleCnt="7"/>
      <dgm:spPr/>
    </dgm:pt>
    <dgm:pt modelId="{B8B5BCE1-DFBC-9545-9053-49097A616A93}" type="pres">
      <dgm:prSet presAssocID="{BD045485-EE40-0447-B6CD-4788C5C91AC8}" presName="connTx" presStyleLbl="parChTrans1D2" presStyleIdx="1" presStyleCnt="7"/>
      <dgm:spPr/>
    </dgm:pt>
    <dgm:pt modelId="{DD9F8129-43B9-2743-9014-0DC9CCCA2B5B}" type="pres">
      <dgm:prSet presAssocID="{58D679A3-49ED-0449-A90F-5ED04FC864FE}" presName="node" presStyleLbl="node1" presStyleIdx="1" presStyleCnt="7">
        <dgm:presLayoutVars>
          <dgm:bulletEnabled val="1"/>
        </dgm:presLayoutVars>
      </dgm:prSet>
      <dgm:spPr/>
    </dgm:pt>
    <dgm:pt modelId="{FDD864A0-13E2-F147-A817-CD750091DDB5}" type="pres">
      <dgm:prSet presAssocID="{F6682FB6-C18D-A743-B742-E30907837202}" presName="Name9" presStyleLbl="parChTrans1D2" presStyleIdx="2" presStyleCnt="7"/>
      <dgm:spPr/>
    </dgm:pt>
    <dgm:pt modelId="{E2E82CCF-0DC2-BB46-A330-0ACC9EDCF2AF}" type="pres">
      <dgm:prSet presAssocID="{F6682FB6-C18D-A743-B742-E30907837202}" presName="connTx" presStyleLbl="parChTrans1D2" presStyleIdx="2" presStyleCnt="7"/>
      <dgm:spPr/>
    </dgm:pt>
    <dgm:pt modelId="{3A12E5BE-80EA-4E44-8801-FA87206DC904}" type="pres">
      <dgm:prSet presAssocID="{AE9F96FD-798D-3041-B6C7-B15C733232ED}" presName="node" presStyleLbl="node1" presStyleIdx="2" presStyleCnt="7">
        <dgm:presLayoutVars>
          <dgm:bulletEnabled val="1"/>
        </dgm:presLayoutVars>
      </dgm:prSet>
      <dgm:spPr/>
    </dgm:pt>
    <dgm:pt modelId="{927C401A-540A-274E-94AF-63F604F8A376}" type="pres">
      <dgm:prSet presAssocID="{E5D106FC-9553-2A4B-8FA9-6AE8CEEC6457}" presName="Name9" presStyleLbl="parChTrans1D2" presStyleIdx="3" presStyleCnt="7"/>
      <dgm:spPr/>
    </dgm:pt>
    <dgm:pt modelId="{D1843247-EAFD-B241-994E-EE2EE530DACE}" type="pres">
      <dgm:prSet presAssocID="{E5D106FC-9553-2A4B-8FA9-6AE8CEEC6457}" presName="connTx" presStyleLbl="parChTrans1D2" presStyleIdx="3" presStyleCnt="7"/>
      <dgm:spPr/>
    </dgm:pt>
    <dgm:pt modelId="{0136FE16-B3A4-4F48-A1BF-26233E5E4969}" type="pres">
      <dgm:prSet presAssocID="{426A2A31-0FB5-2D4D-9EEE-3182923DA833}" presName="node" presStyleLbl="node1" presStyleIdx="3" presStyleCnt="7">
        <dgm:presLayoutVars>
          <dgm:bulletEnabled val="1"/>
        </dgm:presLayoutVars>
      </dgm:prSet>
      <dgm:spPr/>
    </dgm:pt>
    <dgm:pt modelId="{E0885123-E983-464D-A59B-4B57048A2B1D}" type="pres">
      <dgm:prSet presAssocID="{FE92AC2F-B10B-4A4D-85C8-4968B53F49BE}" presName="Name9" presStyleLbl="parChTrans1D2" presStyleIdx="4" presStyleCnt="7"/>
      <dgm:spPr/>
    </dgm:pt>
    <dgm:pt modelId="{33DC4DF1-6754-1C46-92DE-400AA67C7BBD}" type="pres">
      <dgm:prSet presAssocID="{FE92AC2F-B10B-4A4D-85C8-4968B53F49BE}" presName="connTx" presStyleLbl="parChTrans1D2" presStyleIdx="4" presStyleCnt="7"/>
      <dgm:spPr/>
    </dgm:pt>
    <dgm:pt modelId="{B3BDCE89-2C15-E349-ACF5-0A6B4147EB64}" type="pres">
      <dgm:prSet presAssocID="{058DA32D-993B-F442-86D6-08886F0FA8BE}" presName="node" presStyleLbl="node1" presStyleIdx="4" presStyleCnt="7">
        <dgm:presLayoutVars>
          <dgm:bulletEnabled val="1"/>
        </dgm:presLayoutVars>
      </dgm:prSet>
      <dgm:spPr/>
    </dgm:pt>
    <dgm:pt modelId="{3544C395-4783-D549-9495-09BCA7D58214}" type="pres">
      <dgm:prSet presAssocID="{E30309EE-9946-5541-AEBA-CFF20205E4BE}" presName="Name9" presStyleLbl="parChTrans1D2" presStyleIdx="5" presStyleCnt="7"/>
      <dgm:spPr/>
    </dgm:pt>
    <dgm:pt modelId="{B6DC45F3-5D19-104C-A312-4B5E8D1C86D3}" type="pres">
      <dgm:prSet presAssocID="{E30309EE-9946-5541-AEBA-CFF20205E4BE}" presName="connTx" presStyleLbl="parChTrans1D2" presStyleIdx="5" presStyleCnt="7"/>
      <dgm:spPr/>
    </dgm:pt>
    <dgm:pt modelId="{814B4F94-E1CB-4E48-827C-24DFE6CCB971}" type="pres">
      <dgm:prSet presAssocID="{9168A69A-1B37-0C4A-A8F9-2237DBC0F440}" presName="node" presStyleLbl="node1" presStyleIdx="5" presStyleCnt="7">
        <dgm:presLayoutVars>
          <dgm:bulletEnabled val="1"/>
        </dgm:presLayoutVars>
      </dgm:prSet>
      <dgm:spPr/>
    </dgm:pt>
    <dgm:pt modelId="{41AAADF7-111F-CE40-96CE-AE4E2117F3C0}" type="pres">
      <dgm:prSet presAssocID="{8ED4EDB8-BEBC-DB4F-91CD-37A2590F8B47}" presName="Name9" presStyleLbl="parChTrans1D2" presStyleIdx="6" presStyleCnt="7"/>
      <dgm:spPr/>
    </dgm:pt>
    <dgm:pt modelId="{2E4A04C1-FC33-1D42-BF2F-6D24740946AB}" type="pres">
      <dgm:prSet presAssocID="{8ED4EDB8-BEBC-DB4F-91CD-37A2590F8B47}" presName="connTx" presStyleLbl="parChTrans1D2" presStyleIdx="6" presStyleCnt="7"/>
      <dgm:spPr/>
    </dgm:pt>
    <dgm:pt modelId="{3EA24E3C-93B4-3B47-942E-F4EE76564202}" type="pres">
      <dgm:prSet presAssocID="{5B93AE62-F5F5-E343-AEAD-80950AB8E7A1}" presName="node" presStyleLbl="node1" presStyleIdx="6" presStyleCnt="7">
        <dgm:presLayoutVars>
          <dgm:bulletEnabled val="1"/>
        </dgm:presLayoutVars>
      </dgm:prSet>
      <dgm:spPr/>
    </dgm:pt>
  </dgm:ptLst>
  <dgm:cxnLst>
    <dgm:cxn modelId="{DBABF011-5224-4129-B9C0-47F97C7C9B77}" type="presOf" srcId="{51232070-C0AE-9243-B9BB-B2E582B47927}" destId="{F771CF57-5F62-BF40-91AC-3F50E6B8DA20}" srcOrd="0" destOrd="0" presId="urn:microsoft.com/office/officeart/2005/8/layout/radial1"/>
    <dgm:cxn modelId="{03168C17-7978-480D-BC80-C1A09AD783E2}" type="presOf" srcId="{BD045485-EE40-0447-B6CD-4788C5C91AC8}" destId="{B8B5BCE1-DFBC-9545-9053-49097A616A93}" srcOrd="1" destOrd="0" presId="urn:microsoft.com/office/officeart/2005/8/layout/radial1"/>
    <dgm:cxn modelId="{5A0D3018-411B-4242-8F9F-7FD511A8F859}" srcId="{B56A8071-C2FE-7B44-AF55-32DBD440ACD6}" destId="{058DA32D-993B-F442-86D6-08886F0FA8BE}" srcOrd="4" destOrd="0" parTransId="{FE92AC2F-B10B-4A4D-85C8-4968B53F49BE}" sibTransId="{F359CF77-9870-1544-8C74-4F86E8DACB75}"/>
    <dgm:cxn modelId="{C6DA1C1C-4747-0A40-B4E3-F6C5CF8F79EB}" srcId="{B56A8071-C2FE-7B44-AF55-32DBD440ACD6}" destId="{426A2A31-0FB5-2D4D-9EEE-3182923DA833}" srcOrd="3" destOrd="0" parTransId="{E5D106FC-9553-2A4B-8FA9-6AE8CEEC6457}" sibTransId="{19E7C25C-906D-C44B-AAAF-9A21305778D4}"/>
    <dgm:cxn modelId="{5EAAA22F-B03F-4438-A18E-10D565A4FCC6}" type="presOf" srcId="{8ED4EDB8-BEBC-DB4F-91CD-37A2590F8B47}" destId="{41AAADF7-111F-CE40-96CE-AE4E2117F3C0}" srcOrd="0" destOrd="0" presId="urn:microsoft.com/office/officeart/2005/8/layout/radial1"/>
    <dgm:cxn modelId="{7A0E7035-CEFC-4743-B7AB-EFAC1726F1E6}" srcId="{B56A8071-C2FE-7B44-AF55-32DBD440ACD6}" destId="{58D679A3-49ED-0449-A90F-5ED04FC864FE}" srcOrd="1" destOrd="0" parTransId="{BD045485-EE40-0447-B6CD-4788C5C91AC8}" sibTransId="{2F8CD1F5-E10F-B34D-9AD7-2943EF58E7FB}"/>
    <dgm:cxn modelId="{839A7E39-69DD-4127-BB62-4B97BBECF583}" type="presOf" srcId="{F6682FB6-C18D-A743-B742-E30907837202}" destId="{E2E82CCF-0DC2-BB46-A330-0ACC9EDCF2AF}" srcOrd="1" destOrd="0" presId="urn:microsoft.com/office/officeart/2005/8/layout/radial1"/>
    <dgm:cxn modelId="{A880483A-E2F3-AD4E-956B-8498EA17730A}" srcId="{B56A8071-C2FE-7B44-AF55-32DBD440ACD6}" destId="{8ED901B2-5DF6-A045-9E99-84F667F4C080}" srcOrd="0" destOrd="0" parTransId="{4FA62878-AF9A-9F49-86DA-51FF47070C4E}" sibTransId="{63F6A2B5-552F-5843-BD65-41AE20914417}"/>
    <dgm:cxn modelId="{B21F1461-FFCD-4538-8239-E48E70744D49}" type="presOf" srcId="{E5D106FC-9553-2A4B-8FA9-6AE8CEEC6457}" destId="{D1843247-EAFD-B241-994E-EE2EE530DACE}" srcOrd="1" destOrd="0" presId="urn:microsoft.com/office/officeart/2005/8/layout/radial1"/>
    <dgm:cxn modelId="{A2700763-23D9-44B3-9C4F-889EE2D01F70}" type="presOf" srcId="{426A2A31-0FB5-2D4D-9EEE-3182923DA833}" destId="{0136FE16-B3A4-4F48-A1BF-26233E5E4969}" srcOrd="0" destOrd="0" presId="urn:microsoft.com/office/officeart/2005/8/layout/radial1"/>
    <dgm:cxn modelId="{DBEC8147-C722-4B21-B858-6390E83E2761}" type="presOf" srcId="{FE92AC2F-B10B-4A4D-85C8-4968B53F49BE}" destId="{E0885123-E983-464D-A59B-4B57048A2B1D}" srcOrd="0" destOrd="0" presId="urn:microsoft.com/office/officeart/2005/8/layout/radial1"/>
    <dgm:cxn modelId="{5D4D0050-1E16-489F-AAE0-DA585DDD85AD}" type="presOf" srcId="{8ED901B2-5DF6-A045-9E99-84F667F4C080}" destId="{0E3F7FB0-33B3-C04E-BDA3-D994716CDDDB}" srcOrd="0" destOrd="0" presId="urn:microsoft.com/office/officeart/2005/8/layout/radial1"/>
    <dgm:cxn modelId="{F9FF1176-3C14-48E1-81CA-77C8D025E5C9}" type="presOf" srcId="{9168A69A-1B37-0C4A-A8F9-2237DBC0F440}" destId="{814B4F94-E1CB-4E48-827C-24DFE6CCB971}" srcOrd="0" destOrd="0" presId="urn:microsoft.com/office/officeart/2005/8/layout/radial1"/>
    <dgm:cxn modelId="{80D17589-01A6-4E08-88DA-A2008D03F248}" type="presOf" srcId="{FE92AC2F-B10B-4A4D-85C8-4968B53F49BE}" destId="{33DC4DF1-6754-1C46-92DE-400AA67C7BBD}" srcOrd="1" destOrd="0" presId="urn:microsoft.com/office/officeart/2005/8/layout/radial1"/>
    <dgm:cxn modelId="{490EE691-ACA0-974F-86F1-0632EE2534EC}" srcId="{B56A8071-C2FE-7B44-AF55-32DBD440ACD6}" destId="{AE9F96FD-798D-3041-B6C7-B15C733232ED}" srcOrd="2" destOrd="0" parTransId="{F6682FB6-C18D-A743-B742-E30907837202}" sibTransId="{6793436F-5CA3-0741-9E6E-2D77A6505A96}"/>
    <dgm:cxn modelId="{14FF4593-9E05-4A61-9E12-6BB86899A3DE}" type="presOf" srcId="{5B93AE62-F5F5-E343-AEAD-80950AB8E7A1}" destId="{3EA24E3C-93B4-3B47-942E-F4EE76564202}" srcOrd="0" destOrd="0" presId="urn:microsoft.com/office/officeart/2005/8/layout/radial1"/>
    <dgm:cxn modelId="{DF8312A2-C5D5-470B-8443-5C1F77D79095}" type="presOf" srcId="{F6682FB6-C18D-A743-B742-E30907837202}" destId="{FDD864A0-13E2-F147-A817-CD750091DDB5}" srcOrd="0" destOrd="0" presId="urn:microsoft.com/office/officeart/2005/8/layout/radial1"/>
    <dgm:cxn modelId="{C9F77BA5-D2F0-4D74-9A1F-95060E7CE827}" type="presOf" srcId="{4FA62878-AF9A-9F49-86DA-51FF47070C4E}" destId="{B4E02328-E176-8045-ADC8-11772F8AAAE0}" srcOrd="0" destOrd="0" presId="urn:microsoft.com/office/officeart/2005/8/layout/radial1"/>
    <dgm:cxn modelId="{0BC759A8-80D4-4905-B9EE-31D0E2CC39EC}" type="presOf" srcId="{4FA62878-AF9A-9F49-86DA-51FF47070C4E}" destId="{B413C1A6-FEF5-964A-9B92-CA9C9321A9FC}" srcOrd="1" destOrd="0" presId="urn:microsoft.com/office/officeart/2005/8/layout/radial1"/>
    <dgm:cxn modelId="{DC3302AA-0337-412C-895B-F5B1B76E51E0}" type="presOf" srcId="{E5D106FC-9553-2A4B-8FA9-6AE8CEEC6457}" destId="{927C401A-540A-274E-94AF-63F604F8A376}" srcOrd="0" destOrd="0" presId="urn:microsoft.com/office/officeart/2005/8/layout/radial1"/>
    <dgm:cxn modelId="{D37B1ABA-7B17-4034-8E38-65EEA044E602}" type="presOf" srcId="{BD045485-EE40-0447-B6CD-4788C5C91AC8}" destId="{4F61B857-00C6-7D4B-BBBA-E2EAF62AAF83}" srcOrd="0" destOrd="0" presId="urn:microsoft.com/office/officeart/2005/8/layout/radial1"/>
    <dgm:cxn modelId="{4A2C64BD-E0D9-4052-B705-62D8BE75CEB9}" type="presOf" srcId="{B56A8071-C2FE-7B44-AF55-32DBD440ACD6}" destId="{86156F94-D18B-5840-90E9-D7561CF57825}" srcOrd="0" destOrd="0" presId="urn:microsoft.com/office/officeart/2005/8/layout/radial1"/>
    <dgm:cxn modelId="{5BD21CBE-A758-1948-973B-1DEFBC641EB2}" srcId="{B56A8071-C2FE-7B44-AF55-32DBD440ACD6}" destId="{9168A69A-1B37-0C4A-A8F9-2237DBC0F440}" srcOrd="5" destOrd="0" parTransId="{E30309EE-9946-5541-AEBA-CFF20205E4BE}" sibTransId="{216B67DC-320F-3B41-905F-B353707090E2}"/>
    <dgm:cxn modelId="{BF988ACE-833E-4A87-ABD7-641FDF05D802}" type="presOf" srcId="{E30309EE-9946-5541-AEBA-CFF20205E4BE}" destId="{B6DC45F3-5D19-104C-A312-4B5E8D1C86D3}" srcOrd="1" destOrd="0" presId="urn:microsoft.com/office/officeart/2005/8/layout/radial1"/>
    <dgm:cxn modelId="{B62BC8D0-1FD1-47AC-99BD-4D15F8623B4C}" type="presOf" srcId="{E30309EE-9946-5541-AEBA-CFF20205E4BE}" destId="{3544C395-4783-D549-9495-09BCA7D58214}" srcOrd="0" destOrd="0" presId="urn:microsoft.com/office/officeart/2005/8/layout/radial1"/>
    <dgm:cxn modelId="{8A943AD1-4F3B-4C98-BF91-AE06D39FB8C3}" type="presOf" srcId="{8ED4EDB8-BEBC-DB4F-91CD-37A2590F8B47}" destId="{2E4A04C1-FC33-1D42-BF2F-6D24740946AB}" srcOrd="1" destOrd="0" presId="urn:microsoft.com/office/officeart/2005/8/layout/radial1"/>
    <dgm:cxn modelId="{244877D5-2B53-B840-9048-F348E2CDF030}" srcId="{B56A8071-C2FE-7B44-AF55-32DBD440ACD6}" destId="{5B93AE62-F5F5-E343-AEAD-80950AB8E7A1}" srcOrd="6" destOrd="0" parTransId="{8ED4EDB8-BEBC-DB4F-91CD-37A2590F8B47}" sibTransId="{0267DA71-BDEA-EB43-84EA-2E5CE44D9AF6}"/>
    <dgm:cxn modelId="{B6CDD7D8-A90F-CC44-A89F-21789C5390DC}" srcId="{51232070-C0AE-9243-B9BB-B2E582B47927}" destId="{B56A8071-C2FE-7B44-AF55-32DBD440ACD6}" srcOrd="0" destOrd="0" parTransId="{0F9466D8-2370-7A47-B8AA-2823AC650802}" sibTransId="{A3BF80EA-8E93-5B4A-BB27-B77E718ECD02}"/>
    <dgm:cxn modelId="{CC972EDB-AAF5-49E7-995D-C58CB8AB8AE7}" type="presOf" srcId="{58D679A3-49ED-0449-A90F-5ED04FC864FE}" destId="{DD9F8129-43B9-2743-9014-0DC9CCCA2B5B}" srcOrd="0" destOrd="0" presId="urn:microsoft.com/office/officeart/2005/8/layout/radial1"/>
    <dgm:cxn modelId="{711095DE-507F-426E-9713-DFE8F6B9068F}" type="presOf" srcId="{AE9F96FD-798D-3041-B6C7-B15C733232ED}" destId="{3A12E5BE-80EA-4E44-8801-FA87206DC904}" srcOrd="0" destOrd="0" presId="urn:microsoft.com/office/officeart/2005/8/layout/radial1"/>
    <dgm:cxn modelId="{D8D9C4F6-1799-41A3-95E5-25E4768BCED6}" type="presOf" srcId="{058DA32D-993B-F442-86D6-08886F0FA8BE}" destId="{B3BDCE89-2C15-E349-ACF5-0A6B4147EB64}" srcOrd="0" destOrd="0" presId="urn:microsoft.com/office/officeart/2005/8/layout/radial1"/>
    <dgm:cxn modelId="{8F27C167-6E53-4B62-935E-EE93F23738FC}" type="presParOf" srcId="{F771CF57-5F62-BF40-91AC-3F50E6B8DA20}" destId="{86156F94-D18B-5840-90E9-D7561CF57825}" srcOrd="0" destOrd="0" presId="urn:microsoft.com/office/officeart/2005/8/layout/radial1"/>
    <dgm:cxn modelId="{9E01E058-CC01-4D4A-A691-A2281B26173D}" type="presParOf" srcId="{F771CF57-5F62-BF40-91AC-3F50E6B8DA20}" destId="{B4E02328-E176-8045-ADC8-11772F8AAAE0}" srcOrd="1" destOrd="0" presId="urn:microsoft.com/office/officeart/2005/8/layout/radial1"/>
    <dgm:cxn modelId="{BA074B1A-D693-4289-A31B-3CA527A421C4}" type="presParOf" srcId="{B4E02328-E176-8045-ADC8-11772F8AAAE0}" destId="{B413C1A6-FEF5-964A-9B92-CA9C9321A9FC}" srcOrd="0" destOrd="0" presId="urn:microsoft.com/office/officeart/2005/8/layout/radial1"/>
    <dgm:cxn modelId="{2806F70E-6CF5-4663-85EF-0BE559BF7B30}" type="presParOf" srcId="{F771CF57-5F62-BF40-91AC-3F50E6B8DA20}" destId="{0E3F7FB0-33B3-C04E-BDA3-D994716CDDDB}" srcOrd="2" destOrd="0" presId="urn:microsoft.com/office/officeart/2005/8/layout/radial1"/>
    <dgm:cxn modelId="{BCF496F4-7B32-4F71-ACAC-69E48E8B7F8D}" type="presParOf" srcId="{F771CF57-5F62-BF40-91AC-3F50E6B8DA20}" destId="{4F61B857-00C6-7D4B-BBBA-E2EAF62AAF83}" srcOrd="3" destOrd="0" presId="urn:microsoft.com/office/officeart/2005/8/layout/radial1"/>
    <dgm:cxn modelId="{826E6564-F7E6-4E22-8EC2-65D97836053D}" type="presParOf" srcId="{4F61B857-00C6-7D4B-BBBA-E2EAF62AAF83}" destId="{B8B5BCE1-DFBC-9545-9053-49097A616A93}" srcOrd="0" destOrd="0" presId="urn:microsoft.com/office/officeart/2005/8/layout/radial1"/>
    <dgm:cxn modelId="{3F393C9D-24EF-44C1-A4FB-F96B939774A2}" type="presParOf" srcId="{F771CF57-5F62-BF40-91AC-3F50E6B8DA20}" destId="{DD9F8129-43B9-2743-9014-0DC9CCCA2B5B}" srcOrd="4" destOrd="0" presId="urn:microsoft.com/office/officeart/2005/8/layout/radial1"/>
    <dgm:cxn modelId="{FF793E9E-4791-44DF-AD54-7F5C7A738C02}" type="presParOf" srcId="{F771CF57-5F62-BF40-91AC-3F50E6B8DA20}" destId="{FDD864A0-13E2-F147-A817-CD750091DDB5}" srcOrd="5" destOrd="0" presId="urn:microsoft.com/office/officeart/2005/8/layout/radial1"/>
    <dgm:cxn modelId="{C093D893-B0B9-454C-89A8-A85F9971ED2E}" type="presParOf" srcId="{FDD864A0-13E2-F147-A817-CD750091DDB5}" destId="{E2E82CCF-0DC2-BB46-A330-0ACC9EDCF2AF}" srcOrd="0" destOrd="0" presId="urn:microsoft.com/office/officeart/2005/8/layout/radial1"/>
    <dgm:cxn modelId="{4DCA5BE1-D2AA-4477-834A-8021621030B2}" type="presParOf" srcId="{F771CF57-5F62-BF40-91AC-3F50E6B8DA20}" destId="{3A12E5BE-80EA-4E44-8801-FA87206DC904}" srcOrd="6" destOrd="0" presId="urn:microsoft.com/office/officeart/2005/8/layout/radial1"/>
    <dgm:cxn modelId="{6F6733C3-A70A-463C-BED6-BF908356451E}" type="presParOf" srcId="{F771CF57-5F62-BF40-91AC-3F50E6B8DA20}" destId="{927C401A-540A-274E-94AF-63F604F8A376}" srcOrd="7" destOrd="0" presId="urn:microsoft.com/office/officeart/2005/8/layout/radial1"/>
    <dgm:cxn modelId="{24F7A2EB-8E47-40C3-97E5-847908270753}" type="presParOf" srcId="{927C401A-540A-274E-94AF-63F604F8A376}" destId="{D1843247-EAFD-B241-994E-EE2EE530DACE}" srcOrd="0" destOrd="0" presId="urn:microsoft.com/office/officeart/2005/8/layout/radial1"/>
    <dgm:cxn modelId="{D1C28939-B620-40A4-B86A-5F706A4D1D90}" type="presParOf" srcId="{F771CF57-5F62-BF40-91AC-3F50E6B8DA20}" destId="{0136FE16-B3A4-4F48-A1BF-26233E5E4969}" srcOrd="8" destOrd="0" presId="urn:microsoft.com/office/officeart/2005/8/layout/radial1"/>
    <dgm:cxn modelId="{76A02CF3-410F-4CC7-8C95-579CF8E9B8D4}" type="presParOf" srcId="{F771CF57-5F62-BF40-91AC-3F50E6B8DA20}" destId="{E0885123-E983-464D-A59B-4B57048A2B1D}" srcOrd="9" destOrd="0" presId="urn:microsoft.com/office/officeart/2005/8/layout/radial1"/>
    <dgm:cxn modelId="{2CEA6206-426B-4A1B-811B-3B253A843622}" type="presParOf" srcId="{E0885123-E983-464D-A59B-4B57048A2B1D}" destId="{33DC4DF1-6754-1C46-92DE-400AA67C7BBD}" srcOrd="0" destOrd="0" presId="urn:microsoft.com/office/officeart/2005/8/layout/radial1"/>
    <dgm:cxn modelId="{E495324E-2D3E-47DF-ACD6-8F3270CDCB7C}" type="presParOf" srcId="{F771CF57-5F62-BF40-91AC-3F50E6B8DA20}" destId="{B3BDCE89-2C15-E349-ACF5-0A6B4147EB64}" srcOrd="10" destOrd="0" presId="urn:microsoft.com/office/officeart/2005/8/layout/radial1"/>
    <dgm:cxn modelId="{5C3AE4AF-CB1B-428A-A4D6-759808A7CA1F}" type="presParOf" srcId="{F771CF57-5F62-BF40-91AC-3F50E6B8DA20}" destId="{3544C395-4783-D549-9495-09BCA7D58214}" srcOrd="11" destOrd="0" presId="urn:microsoft.com/office/officeart/2005/8/layout/radial1"/>
    <dgm:cxn modelId="{DDABCB9F-753D-441F-AB07-C2789885E595}" type="presParOf" srcId="{3544C395-4783-D549-9495-09BCA7D58214}" destId="{B6DC45F3-5D19-104C-A312-4B5E8D1C86D3}" srcOrd="0" destOrd="0" presId="urn:microsoft.com/office/officeart/2005/8/layout/radial1"/>
    <dgm:cxn modelId="{179EAA9C-0C82-4F79-912D-09FFF31039E7}" type="presParOf" srcId="{F771CF57-5F62-BF40-91AC-3F50E6B8DA20}" destId="{814B4F94-E1CB-4E48-827C-24DFE6CCB971}" srcOrd="12" destOrd="0" presId="urn:microsoft.com/office/officeart/2005/8/layout/radial1"/>
    <dgm:cxn modelId="{DFFC1EFC-5E72-41C7-9787-57E9FD5D1167}" type="presParOf" srcId="{F771CF57-5F62-BF40-91AC-3F50E6B8DA20}" destId="{41AAADF7-111F-CE40-96CE-AE4E2117F3C0}" srcOrd="13" destOrd="0" presId="urn:microsoft.com/office/officeart/2005/8/layout/radial1"/>
    <dgm:cxn modelId="{15C4221F-853C-48FA-A4E8-3447A757AC23}" type="presParOf" srcId="{41AAADF7-111F-CE40-96CE-AE4E2117F3C0}" destId="{2E4A04C1-FC33-1D42-BF2F-6D24740946AB}" srcOrd="0" destOrd="0" presId="urn:microsoft.com/office/officeart/2005/8/layout/radial1"/>
    <dgm:cxn modelId="{B673313C-2F19-4BBD-BA62-41624A843252}" type="presParOf" srcId="{F771CF57-5F62-BF40-91AC-3F50E6B8DA20}" destId="{3EA24E3C-93B4-3B47-942E-F4EE76564202}" srcOrd="14"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0CB9A41-A781-446E-8A85-951E192A0A17}"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2DF9616B-0067-48FD-B273-C1796D271420}">
      <dgm:prSet/>
      <dgm:spPr/>
      <dgm:t>
        <a:bodyPr/>
        <a:lstStyle/>
        <a:p>
          <a:r>
            <a:rPr lang="en-GB" dirty="0"/>
            <a:t>‘I’d recommend this to all parents looking to support their child in school and to all teachers who want to build a collaborative approach with pupils and parents.’ </a:t>
          </a:r>
        </a:p>
        <a:p>
          <a:r>
            <a:rPr lang="en-GB" i="1" dirty="0"/>
            <a:t>Richard Nurse, parent and founder of </a:t>
          </a:r>
          <a:r>
            <a:rPr lang="en-GB" i="1" dirty="0" err="1"/>
            <a:t>Picturepath</a:t>
          </a:r>
          <a:r>
            <a:rPr lang="en-GB" i="1" dirty="0"/>
            <a:t>.</a:t>
          </a:r>
          <a:endParaRPr lang="en-US" dirty="0"/>
        </a:p>
      </dgm:t>
    </dgm:pt>
    <dgm:pt modelId="{4F040F38-4B8E-4E8A-B97F-46067976934C}" type="parTrans" cxnId="{782641CF-D439-4417-8562-F0DF803F1A11}">
      <dgm:prSet/>
      <dgm:spPr/>
      <dgm:t>
        <a:bodyPr/>
        <a:lstStyle/>
        <a:p>
          <a:endParaRPr lang="en-US"/>
        </a:p>
      </dgm:t>
    </dgm:pt>
    <dgm:pt modelId="{63240D79-D406-4F65-B7B0-5778A4335323}" type="sibTrans" cxnId="{782641CF-D439-4417-8562-F0DF803F1A11}">
      <dgm:prSet/>
      <dgm:spPr/>
      <dgm:t>
        <a:bodyPr/>
        <a:lstStyle/>
        <a:p>
          <a:endParaRPr lang="en-US"/>
        </a:p>
      </dgm:t>
    </dgm:pt>
    <dgm:pt modelId="{E9ABCBDE-5181-42B2-8B7C-77B1E189B3A4}">
      <dgm:prSet/>
      <dgm:spPr/>
      <dgm:t>
        <a:bodyPr/>
        <a:lstStyle/>
        <a:p>
          <a:r>
            <a:rPr lang="en-GB" dirty="0"/>
            <a:t>‘This book’s grounded, compassionate and practical approach will be a boon for all involved in the education of autistic teenagers. I highly recommend it.’ </a:t>
          </a:r>
        </a:p>
        <a:p>
          <a:r>
            <a:rPr lang="en-GB" i="1" dirty="0"/>
            <a:t>Mary Myatt, education writer and curator of Myatt and Co.</a:t>
          </a:r>
          <a:endParaRPr lang="en-US" dirty="0"/>
        </a:p>
      </dgm:t>
    </dgm:pt>
    <dgm:pt modelId="{B8D209EF-E5E7-4BF5-A61E-B0660ACF775A}" type="parTrans" cxnId="{507B01DA-E4E0-40C0-9799-A456DA4DCD6C}">
      <dgm:prSet/>
      <dgm:spPr/>
      <dgm:t>
        <a:bodyPr/>
        <a:lstStyle/>
        <a:p>
          <a:endParaRPr lang="en-US"/>
        </a:p>
      </dgm:t>
    </dgm:pt>
    <dgm:pt modelId="{F74A4581-139D-413D-AF27-25C4B06F82A9}" type="sibTrans" cxnId="{507B01DA-E4E0-40C0-9799-A456DA4DCD6C}">
      <dgm:prSet/>
      <dgm:spPr/>
      <dgm:t>
        <a:bodyPr/>
        <a:lstStyle/>
        <a:p>
          <a:endParaRPr lang="en-US"/>
        </a:p>
      </dgm:t>
    </dgm:pt>
    <dgm:pt modelId="{5B34E0D0-E77C-4770-B4C4-367FECF1777D}">
      <dgm:prSet/>
      <dgm:spPr/>
      <dgm:t>
        <a:bodyPr/>
        <a:lstStyle/>
        <a:p>
          <a:r>
            <a:rPr lang="en-GB" dirty="0"/>
            <a:t>‘This should be essential reading for parents of autistic children who attend a mainstream secondary school. A remarkable achievement.’ </a:t>
          </a:r>
        </a:p>
        <a:p>
          <a:r>
            <a:rPr lang="en-GB" i="1" dirty="0"/>
            <a:t>Neil Humphrey, Sarah </a:t>
          </a:r>
          <a:r>
            <a:rPr lang="en-GB" i="1" dirty="0" err="1"/>
            <a:t>Fielden</a:t>
          </a:r>
          <a:r>
            <a:rPr lang="en-GB" i="1" dirty="0"/>
            <a:t> Chair: Psychology of Education, University of Manchester.</a:t>
          </a:r>
          <a:endParaRPr lang="en-US" dirty="0"/>
        </a:p>
      </dgm:t>
    </dgm:pt>
    <dgm:pt modelId="{B6F9717E-6689-4023-A8BE-EBF49053F6DE}" type="parTrans" cxnId="{FD1D1A0F-0440-4149-8968-A7A2465A0F52}">
      <dgm:prSet/>
      <dgm:spPr/>
      <dgm:t>
        <a:bodyPr/>
        <a:lstStyle/>
        <a:p>
          <a:endParaRPr lang="en-US"/>
        </a:p>
      </dgm:t>
    </dgm:pt>
    <dgm:pt modelId="{479C8CA9-DE27-4F61-89BA-6204029E55A4}" type="sibTrans" cxnId="{FD1D1A0F-0440-4149-8968-A7A2465A0F52}">
      <dgm:prSet/>
      <dgm:spPr/>
      <dgm:t>
        <a:bodyPr/>
        <a:lstStyle/>
        <a:p>
          <a:endParaRPr lang="en-US"/>
        </a:p>
      </dgm:t>
    </dgm:pt>
    <dgm:pt modelId="{23D427D3-DC67-4D78-87B1-E1AE2845D3A6}">
      <dgm:prSet/>
      <dgm:spPr/>
      <dgm:t>
        <a:bodyPr/>
        <a:lstStyle/>
        <a:p>
          <a:r>
            <a:rPr lang="en-GB" dirty="0"/>
            <a:t>‘Drenched in lived experience, this is a superb guide. You’ll learn something new in every chapter.’ </a:t>
          </a:r>
        </a:p>
        <a:p>
          <a:r>
            <a:rPr lang="en-GB" i="1" dirty="0"/>
            <a:t>Matt </a:t>
          </a:r>
          <a:r>
            <a:rPr lang="en-GB" i="1" dirty="0" err="1"/>
            <a:t>Keer</a:t>
          </a:r>
          <a:r>
            <a:rPr lang="en-GB" i="1" dirty="0"/>
            <a:t>, parent contributor to Special Needs Jungle website.</a:t>
          </a:r>
          <a:endParaRPr lang="en-US" dirty="0"/>
        </a:p>
      </dgm:t>
    </dgm:pt>
    <dgm:pt modelId="{847F7B72-7D1D-4E8B-A4B2-C5CBC43AF0D8}" type="parTrans" cxnId="{F98AF314-FDD6-419C-B9D5-8BBF09E4750C}">
      <dgm:prSet/>
      <dgm:spPr/>
      <dgm:t>
        <a:bodyPr/>
        <a:lstStyle/>
        <a:p>
          <a:endParaRPr lang="en-US"/>
        </a:p>
      </dgm:t>
    </dgm:pt>
    <dgm:pt modelId="{9B285743-7AB8-402C-B4BC-F23CDF9363AA}" type="sibTrans" cxnId="{F98AF314-FDD6-419C-B9D5-8BBF09E4750C}">
      <dgm:prSet/>
      <dgm:spPr/>
      <dgm:t>
        <a:bodyPr/>
        <a:lstStyle/>
        <a:p>
          <a:endParaRPr lang="en-US"/>
        </a:p>
      </dgm:t>
    </dgm:pt>
    <dgm:pt modelId="{603CA0A1-4975-4818-94DE-9B8905F44CC9}" type="pres">
      <dgm:prSet presAssocID="{00CB9A41-A781-446E-8A85-951E192A0A17}" presName="vert0" presStyleCnt="0">
        <dgm:presLayoutVars>
          <dgm:dir/>
          <dgm:animOne val="branch"/>
          <dgm:animLvl val="lvl"/>
        </dgm:presLayoutVars>
      </dgm:prSet>
      <dgm:spPr/>
    </dgm:pt>
    <dgm:pt modelId="{349318F0-74DF-4AB7-B63F-4CDF6A248773}" type="pres">
      <dgm:prSet presAssocID="{2DF9616B-0067-48FD-B273-C1796D271420}" presName="thickLine" presStyleLbl="alignNode1" presStyleIdx="0" presStyleCnt="4"/>
      <dgm:spPr/>
    </dgm:pt>
    <dgm:pt modelId="{EE7892A4-774A-465B-9281-806599A326F6}" type="pres">
      <dgm:prSet presAssocID="{2DF9616B-0067-48FD-B273-C1796D271420}" presName="horz1" presStyleCnt="0"/>
      <dgm:spPr/>
    </dgm:pt>
    <dgm:pt modelId="{87910A07-7681-4AD0-81FA-A6B2094A8ED8}" type="pres">
      <dgm:prSet presAssocID="{2DF9616B-0067-48FD-B273-C1796D271420}" presName="tx1" presStyleLbl="revTx" presStyleIdx="0" presStyleCnt="4"/>
      <dgm:spPr/>
    </dgm:pt>
    <dgm:pt modelId="{4C0CA204-1EC6-4B5A-9381-882B36541D76}" type="pres">
      <dgm:prSet presAssocID="{2DF9616B-0067-48FD-B273-C1796D271420}" presName="vert1" presStyleCnt="0"/>
      <dgm:spPr/>
    </dgm:pt>
    <dgm:pt modelId="{00952590-495A-4D5E-A59F-B0D15E7EA624}" type="pres">
      <dgm:prSet presAssocID="{E9ABCBDE-5181-42B2-8B7C-77B1E189B3A4}" presName="thickLine" presStyleLbl="alignNode1" presStyleIdx="1" presStyleCnt="4"/>
      <dgm:spPr/>
    </dgm:pt>
    <dgm:pt modelId="{E0FD4585-9534-416E-B905-C87AA8B17F6E}" type="pres">
      <dgm:prSet presAssocID="{E9ABCBDE-5181-42B2-8B7C-77B1E189B3A4}" presName="horz1" presStyleCnt="0"/>
      <dgm:spPr/>
    </dgm:pt>
    <dgm:pt modelId="{61FC706E-5F20-48D7-AA51-F09AAD6C6E09}" type="pres">
      <dgm:prSet presAssocID="{E9ABCBDE-5181-42B2-8B7C-77B1E189B3A4}" presName="tx1" presStyleLbl="revTx" presStyleIdx="1" presStyleCnt="4"/>
      <dgm:spPr/>
    </dgm:pt>
    <dgm:pt modelId="{7F5784C1-1CC8-419E-A80D-BA0C0F84FF3E}" type="pres">
      <dgm:prSet presAssocID="{E9ABCBDE-5181-42B2-8B7C-77B1E189B3A4}" presName="vert1" presStyleCnt="0"/>
      <dgm:spPr/>
    </dgm:pt>
    <dgm:pt modelId="{8584A660-E171-45CB-943D-7A9388CA3A48}" type="pres">
      <dgm:prSet presAssocID="{5B34E0D0-E77C-4770-B4C4-367FECF1777D}" presName="thickLine" presStyleLbl="alignNode1" presStyleIdx="2" presStyleCnt="4"/>
      <dgm:spPr/>
    </dgm:pt>
    <dgm:pt modelId="{23AB5C37-9EF8-450F-B23F-85D0A4351EDE}" type="pres">
      <dgm:prSet presAssocID="{5B34E0D0-E77C-4770-B4C4-367FECF1777D}" presName="horz1" presStyleCnt="0"/>
      <dgm:spPr/>
    </dgm:pt>
    <dgm:pt modelId="{71E36E05-E285-424D-9C0D-8F6D0D80177B}" type="pres">
      <dgm:prSet presAssocID="{5B34E0D0-E77C-4770-B4C4-367FECF1777D}" presName="tx1" presStyleLbl="revTx" presStyleIdx="2" presStyleCnt="4"/>
      <dgm:spPr/>
    </dgm:pt>
    <dgm:pt modelId="{22B291FC-84E5-45FF-AA21-A221BC37608D}" type="pres">
      <dgm:prSet presAssocID="{5B34E0D0-E77C-4770-B4C4-367FECF1777D}" presName="vert1" presStyleCnt="0"/>
      <dgm:spPr/>
    </dgm:pt>
    <dgm:pt modelId="{0794DF61-2212-447C-8C31-3B938EDE36F9}" type="pres">
      <dgm:prSet presAssocID="{23D427D3-DC67-4D78-87B1-E1AE2845D3A6}" presName="thickLine" presStyleLbl="alignNode1" presStyleIdx="3" presStyleCnt="4"/>
      <dgm:spPr/>
    </dgm:pt>
    <dgm:pt modelId="{7DD702C3-6190-4A10-A225-B04D2F2098B1}" type="pres">
      <dgm:prSet presAssocID="{23D427D3-DC67-4D78-87B1-E1AE2845D3A6}" presName="horz1" presStyleCnt="0"/>
      <dgm:spPr/>
    </dgm:pt>
    <dgm:pt modelId="{C18769AD-9EFB-412C-AD04-F7536526B493}" type="pres">
      <dgm:prSet presAssocID="{23D427D3-DC67-4D78-87B1-E1AE2845D3A6}" presName="tx1" presStyleLbl="revTx" presStyleIdx="3" presStyleCnt="4"/>
      <dgm:spPr/>
    </dgm:pt>
    <dgm:pt modelId="{9BD7BA2A-9DB7-42DE-9779-964C65C2F772}" type="pres">
      <dgm:prSet presAssocID="{23D427D3-DC67-4D78-87B1-E1AE2845D3A6}" presName="vert1" presStyleCnt="0"/>
      <dgm:spPr/>
    </dgm:pt>
  </dgm:ptLst>
  <dgm:cxnLst>
    <dgm:cxn modelId="{FD1D1A0F-0440-4149-8968-A7A2465A0F52}" srcId="{00CB9A41-A781-446E-8A85-951E192A0A17}" destId="{5B34E0D0-E77C-4770-B4C4-367FECF1777D}" srcOrd="2" destOrd="0" parTransId="{B6F9717E-6689-4023-A8BE-EBF49053F6DE}" sibTransId="{479C8CA9-DE27-4F61-89BA-6204029E55A4}"/>
    <dgm:cxn modelId="{F98AF314-FDD6-419C-B9D5-8BBF09E4750C}" srcId="{00CB9A41-A781-446E-8A85-951E192A0A17}" destId="{23D427D3-DC67-4D78-87B1-E1AE2845D3A6}" srcOrd="3" destOrd="0" parTransId="{847F7B72-7D1D-4E8B-A4B2-C5CBC43AF0D8}" sibTransId="{9B285743-7AB8-402C-B4BC-F23CDF9363AA}"/>
    <dgm:cxn modelId="{B6A0C119-244E-4564-AB8B-E8A9BC276B6C}" type="presOf" srcId="{23D427D3-DC67-4D78-87B1-E1AE2845D3A6}" destId="{C18769AD-9EFB-412C-AD04-F7536526B493}" srcOrd="0" destOrd="0" presId="urn:microsoft.com/office/officeart/2008/layout/LinedList"/>
    <dgm:cxn modelId="{577E997B-2DB2-4A07-A9F2-19401412CA24}" type="presOf" srcId="{E9ABCBDE-5181-42B2-8B7C-77B1E189B3A4}" destId="{61FC706E-5F20-48D7-AA51-F09AAD6C6E09}" srcOrd="0" destOrd="0" presId="urn:microsoft.com/office/officeart/2008/layout/LinedList"/>
    <dgm:cxn modelId="{0CBA2EA3-7AA0-4596-A743-F5C74D81F8B9}" type="presOf" srcId="{2DF9616B-0067-48FD-B273-C1796D271420}" destId="{87910A07-7681-4AD0-81FA-A6B2094A8ED8}" srcOrd="0" destOrd="0" presId="urn:microsoft.com/office/officeart/2008/layout/LinedList"/>
    <dgm:cxn modelId="{F85285BB-7032-4B07-B9D2-2FCCEDDA498A}" type="presOf" srcId="{00CB9A41-A781-446E-8A85-951E192A0A17}" destId="{603CA0A1-4975-4818-94DE-9B8905F44CC9}" srcOrd="0" destOrd="0" presId="urn:microsoft.com/office/officeart/2008/layout/LinedList"/>
    <dgm:cxn modelId="{782641CF-D439-4417-8562-F0DF803F1A11}" srcId="{00CB9A41-A781-446E-8A85-951E192A0A17}" destId="{2DF9616B-0067-48FD-B273-C1796D271420}" srcOrd="0" destOrd="0" parTransId="{4F040F38-4B8E-4E8A-B97F-46067976934C}" sibTransId="{63240D79-D406-4F65-B7B0-5778A4335323}"/>
    <dgm:cxn modelId="{507B01DA-E4E0-40C0-9799-A456DA4DCD6C}" srcId="{00CB9A41-A781-446E-8A85-951E192A0A17}" destId="{E9ABCBDE-5181-42B2-8B7C-77B1E189B3A4}" srcOrd="1" destOrd="0" parTransId="{B8D209EF-E5E7-4BF5-A61E-B0660ACF775A}" sibTransId="{F74A4581-139D-413D-AF27-25C4B06F82A9}"/>
    <dgm:cxn modelId="{234AD3FB-47FE-47FE-BA40-C80499E8BE6A}" type="presOf" srcId="{5B34E0D0-E77C-4770-B4C4-367FECF1777D}" destId="{71E36E05-E285-424D-9C0D-8F6D0D80177B}" srcOrd="0" destOrd="0" presId="urn:microsoft.com/office/officeart/2008/layout/LinedList"/>
    <dgm:cxn modelId="{7B9200A6-0396-4689-AA7B-5F4B5586E198}" type="presParOf" srcId="{603CA0A1-4975-4818-94DE-9B8905F44CC9}" destId="{349318F0-74DF-4AB7-B63F-4CDF6A248773}" srcOrd="0" destOrd="0" presId="urn:microsoft.com/office/officeart/2008/layout/LinedList"/>
    <dgm:cxn modelId="{C7860DE0-84C5-466A-A0E9-6CC195BE0283}" type="presParOf" srcId="{603CA0A1-4975-4818-94DE-9B8905F44CC9}" destId="{EE7892A4-774A-465B-9281-806599A326F6}" srcOrd="1" destOrd="0" presId="urn:microsoft.com/office/officeart/2008/layout/LinedList"/>
    <dgm:cxn modelId="{521EE8C2-3278-482E-82B8-151AAD725625}" type="presParOf" srcId="{EE7892A4-774A-465B-9281-806599A326F6}" destId="{87910A07-7681-4AD0-81FA-A6B2094A8ED8}" srcOrd="0" destOrd="0" presId="urn:microsoft.com/office/officeart/2008/layout/LinedList"/>
    <dgm:cxn modelId="{2FD55091-E697-459E-B19F-A6CEB7AB89B1}" type="presParOf" srcId="{EE7892A4-774A-465B-9281-806599A326F6}" destId="{4C0CA204-1EC6-4B5A-9381-882B36541D76}" srcOrd="1" destOrd="0" presId="urn:microsoft.com/office/officeart/2008/layout/LinedList"/>
    <dgm:cxn modelId="{C0F0CC24-395A-4820-BC87-9209546E6407}" type="presParOf" srcId="{603CA0A1-4975-4818-94DE-9B8905F44CC9}" destId="{00952590-495A-4D5E-A59F-B0D15E7EA624}" srcOrd="2" destOrd="0" presId="urn:microsoft.com/office/officeart/2008/layout/LinedList"/>
    <dgm:cxn modelId="{C023B2B9-01DB-4E5E-AC26-70BD158775AB}" type="presParOf" srcId="{603CA0A1-4975-4818-94DE-9B8905F44CC9}" destId="{E0FD4585-9534-416E-B905-C87AA8B17F6E}" srcOrd="3" destOrd="0" presId="urn:microsoft.com/office/officeart/2008/layout/LinedList"/>
    <dgm:cxn modelId="{BC6E6712-3676-4F4A-A0BE-8735A6956F5F}" type="presParOf" srcId="{E0FD4585-9534-416E-B905-C87AA8B17F6E}" destId="{61FC706E-5F20-48D7-AA51-F09AAD6C6E09}" srcOrd="0" destOrd="0" presId="urn:microsoft.com/office/officeart/2008/layout/LinedList"/>
    <dgm:cxn modelId="{6D9ABFE1-C242-4727-B745-8334334C2F3E}" type="presParOf" srcId="{E0FD4585-9534-416E-B905-C87AA8B17F6E}" destId="{7F5784C1-1CC8-419E-A80D-BA0C0F84FF3E}" srcOrd="1" destOrd="0" presId="urn:microsoft.com/office/officeart/2008/layout/LinedList"/>
    <dgm:cxn modelId="{AB98AC24-AF91-4A19-A73A-4DCEC0BB9D39}" type="presParOf" srcId="{603CA0A1-4975-4818-94DE-9B8905F44CC9}" destId="{8584A660-E171-45CB-943D-7A9388CA3A48}" srcOrd="4" destOrd="0" presId="urn:microsoft.com/office/officeart/2008/layout/LinedList"/>
    <dgm:cxn modelId="{F38E4DF4-0241-45D0-869E-DD2FF43DCC39}" type="presParOf" srcId="{603CA0A1-4975-4818-94DE-9B8905F44CC9}" destId="{23AB5C37-9EF8-450F-B23F-85D0A4351EDE}" srcOrd="5" destOrd="0" presId="urn:microsoft.com/office/officeart/2008/layout/LinedList"/>
    <dgm:cxn modelId="{CEA98D88-4237-496C-83D9-D659ADC30F53}" type="presParOf" srcId="{23AB5C37-9EF8-450F-B23F-85D0A4351EDE}" destId="{71E36E05-E285-424D-9C0D-8F6D0D80177B}" srcOrd="0" destOrd="0" presId="urn:microsoft.com/office/officeart/2008/layout/LinedList"/>
    <dgm:cxn modelId="{69BFCBC0-1F7A-4785-A691-8E1EF5023730}" type="presParOf" srcId="{23AB5C37-9EF8-450F-B23F-85D0A4351EDE}" destId="{22B291FC-84E5-45FF-AA21-A221BC37608D}" srcOrd="1" destOrd="0" presId="urn:microsoft.com/office/officeart/2008/layout/LinedList"/>
    <dgm:cxn modelId="{C9736320-1C45-43E6-B711-E6E0B9154E66}" type="presParOf" srcId="{603CA0A1-4975-4818-94DE-9B8905F44CC9}" destId="{0794DF61-2212-447C-8C31-3B938EDE36F9}" srcOrd="6" destOrd="0" presId="urn:microsoft.com/office/officeart/2008/layout/LinedList"/>
    <dgm:cxn modelId="{7BA48646-843F-4887-8EDF-555CA86DC7EB}" type="presParOf" srcId="{603CA0A1-4975-4818-94DE-9B8905F44CC9}" destId="{7DD702C3-6190-4A10-A225-B04D2F2098B1}" srcOrd="7" destOrd="0" presId="urn:microsoft.com/office/officeart/2008/layout/LinedList"/>
    <dgm:cxn modelId="{04E4DF30-C6C5-4D02-BDEC-19AD7F066FA5}" type="presParOf" srcId="{7DD702C3-6190-4A10-A225-B04D2F2098B1}" destId="{C18769AD-9EFB-412C-AD04-F7536526B493}" srcOrd="0" destOrd="0" presId="urn:microsoft.com/office/officeart/2008/layout/LinedList"/>
    <dgm:cxn modelId="{2ABD9069-9876-4B53-BF43-87C33BC17E97}" type="presParOf" srcId="{7DD702C3-6190-4A10-A225-B04D2F2098B1}" destId="{9BD7BA2A-9DB7-42DE-9779-964C65C2F772}"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156F94-D18B-5840-90E9-D7561CF57825}">
      <dsp:nvSpPr>
        <dsp:cNvPr id="0" name=""/>
        <dsp:cNvSpPr/>
      </dsp:nvSpPr>
      <dsp:spPr>
        <a:xfrm>
          <a:off x="3727483" y="2016078"/>
          <a:ext cx="1330008" cy="1330008"/>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0" kern="1200" dirty="0">
              <a:latin typeface="Arial"/>
              <a:cs typeface="Arial"/>
            </a:rPr>
            <a:t>Agent of change</a:t>
          </a:r>
        </a:p>
      </dsp:txBody>
      <dsp:txXfrm>
        <a:off x="3922258" y="2210853"/>
        <a:ext cx="940458" cy="940458"/>
      </dsp:txXfrm>
    </dsp:sp>
    <dsp:sp modelId="{B4E02328-E176-8045-ADC8-11772F8AAAE0}">
      <dsp:nvSpPr>
        <dsp:cNvPr id="0" name=""/>
        <dsp:cNvSpPr/>
      </dsp:nvSpPr>
      <dsp:spPr>
        <a:xfrm rot="16200000">
          <a:off x="4059714" y="1669679"/>
          <a:ext cx="665546" cy="27251"/>
        </a:xfrm>
        <a:custGeom>
          <a:avLst/>
          <a:gdLst/>
          <a:ahLst/>
          <a:cxnLst/>
          <a:rect l="0" t="0" r="0" b="0"/>
          <a:pathLst>
            <a:path>
              <a:moveTo>
                <a:pt x="0" y="13625"/>
              </a:moveTo>
              <a:lnTo>
                <a:pt x="665546" y="13625"/>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4375849" y="1666666"/>
        <a:ext cx="33277" cy="33277"/>
      </dsp:txXfrm>
    </dsp:sp>
    <dsp:sp modelId="{0E3F7FB0-33B3-C04E-BDA3-D994716CDDDB}">
      <dsp:nvSpPr>
        <dsp:cNvPr id="0" name=""/>
        <dsp:cNvSpPr/>
      </dsp:nvSpPr>
      <dsp:spPr>
        <a:xfrm>
          <a:off x="3727483" y="20523"/>
          <a:ext cx="1330008" cy="1330008"/>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Developing the school environment</a:t>
          </a:r>
        </a:p>
      </dsp:txBody>
      <dsp:txXfrm>
        <a:off x="3922258" y="215298"/>
        <a:ext cx="940458" cy="940458"/>
      </dsp:txXfrm>
    </dsp:sp>
    <dsp:sp modelId="{4F61B857-00C6-7D4B-BBBA-E2EAF62AAF83}">
      <dsp:nvSpPr>
        <dsp:cNvPr id="0" name=""/>
        <dsp:cNvSpPr/>
      </dsp:nvSpPr>
      <dsp:spPr>
        <a:xfrm rot="19285714">
          <a:off x="4839808" y="2045353"/>
          <a:ext cx="665546" cy="27251"/>
        </a:xfrm>
        <a:custGeom>
          <a:avLst/>
          <a:gdLst/>
          <a:ahLst/>
          <a:cxnLst/>
          <a:rect l="0" t="0" r="0" b="0"/>
          <a:pathLst>
            <a:path>
              <a:moveTo>
                <a:pt x="0" y="13625"/>
              </a:moveTo>
              <a:lnTo>
                <a:pt x="665546" y="13625"/>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5155943" y="2042340"/>
        <a:ext cx="33277" cy="33277"/>
      </dsp:txXfrm>
    </dsp:sp>
    <dsp:sp modelId="{DD9F8129-43B9-2743-9014-0DC9CCCA2B5B}">
      <dsp:nvSpPr>
        <dsp:cNvPr id="0" name=""/>
        <dsp:cNvSpPr/>
      </dsp:nvSpPr>
      <dsp:spPr>
        <a:xfrm>
          <a:off x="5287671" y="771870"/>
          <a:ext cx="1330008" cy="1330008"/>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Flexible provision</a:t>
          </a:r>
        </a:p>
      </dsp:txBody>
      <dsp:txXfrm>
        <a:off x="5482446" y="966645"/>
        <a:ext cx="940458" cy="940458"/>
      </dsp:txXfrm>
    </dsp:sp>
    <dsp:sp modelId="{FDD864A0-13E2-F147-A817-CD750091DDB5}">
      <dsp:nvSpPr>
        <dsp:cNvPr id="0" name=""/>
        <dsp:cNvSpPr/>
      </dsp:nvSpPr>
      <dsp:spPr>
        <a:xfrm rot="771429">
          <a:off x="5032475" y="2889483"/>
          <a:ext cx="665546" cy="27251"/>
        </a:xfrm>
        <a:custGeom>
          <a:avLst/>
          <a:gdLst/>
          <a:ahLst/>
          <a:cxnLst/>
          <a:rect l="0" t="0" r="0" b="0"/>
          <a:pathLst>
            <a:path>
              <a:moveTo>
                <a:pt x="0" y="13625"/>
              </a:moveTo>
              <a:lnTo>
                <a:pt x="665546" y="13625"/>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5348610" y="2886470"/>
        <a:ext cx="33277" cy="33277"/>
      </dsp:txXfrm>
    </dsp:sp>
    <dsp:sp modelId="{3A12E5BE-80EA-4E44-8801-FA87206DC904}">
      <dsp:nvSpPr>
        <dsp:cNvPr id="0" name=""/>
        <dsp:cNvSpPr/>
      </dsp:nvSpPr>
      <dsp:spPr>
        <a:xfrm>
          <a:off x="5673006" y="2460131"/>
          <a:ext cx="1330008" cy="1330008"/>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Direct support and intervention</a:t>
          </a:r>
        </a:p>
      </dsp:txBody>
      <dsp:txXfrm>
        <a:off x="5867781" y="2654906"/>
        <a:ext cx="940458" cy="940458"/>
      </dsp:txXfrm>
    </dsp:sp>
    <dsp:sp modelId="{927C401A-540A-274E-94AF-63F604F8A376}">
      <dsp:nvSpPr>
        <dsp:cNvPr id="0" name=""/>
        <dsp:cNvSpPr/>
      </dsp:nvSpPr>
      <dsp:spPr>
        <a:xfrm rot="3857143">
          <a:off x="4492634" y="3566423"/>
          <a:ext cx="665546" cy="27251"/>
        </a:xfrm>
        <a:custGeom>
          <a:avLst/>
          <a:gdLst/>
          <a:ahLst/>
          <a:cxnLst/>
          <a:rect l="0" t="0" r="0" b="0"/>
          <a:pathLst>
            <a:path>
              <a:moveTo>
                <a:pt x="0" y="13625"/>
              </a:moveTo>
              <a:lnTo>
                <a:pt x="665546" y="13625"/>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4808768" y="3563410"/>
        <a:ext cx="33277" cy="33277"/>
      </dsp:txXfrm>
    </dsp:sp>
    <dsp:sp modelId="{0136FE16-B3A4-4F48-A1BF-26233E5E4969}">
      <dsp:nvSpPr>
        <dsp:cNvPr id="0" name=""/>
        <dsp:cNvSpPr/>
      </dsp:nvSpPr>
      <dsp:spPr>
        <a:xfrm>
          <a:off x="4593322" y="3814011"/>
          <a:ext cx="1330008" cy="1330008"/>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Policy development and embedding practice</a:t>
          </a:r>
        </a:p>
      </dsp:txBody>
      <dsp:txXfrm>
        <a:off x="4788097" y="4008786"/>
        <a:ext cx="940458" cy="940458"/>
      </dsp:txXfrm>
    </dsp:sp>
    <dsp:sp modelId="{E0885123-E983-464D-A59B-4B57048A2B1D}">
      <dsp:nvSpPr>
        <dsp:cNvPr id="0" name=""/>
        <dsp:cNvSpPr/>
      </dsp:nvSpPr>
      <dsp:spPr>
        <a:xfrm rot="6942857">
          <a:off x="3626795" y="3566423"/>
          <a:ext cx="665546" cy="27251"/>
        </a:xfrm>
        <a:custGeom>
          <a:avLst/>
          <a:gdLst/>
          <a:ahLst/>
          <a:cxnLst/>
          <a:rect l="0" t="0" r="0" b="0"/>
          <a:pathLst>
            <a:path>
              <a:moveTo>
                <a:pt x="0" y="13625"/>
              </a:moveTo>
              <a:lnTo>
                <a:pt x="665546" y="13625"/>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rot="10800000">
        <a:off x="3942929" y="3563410"/>
        <a:ext cx="33277" cy="33277"/>
      </dsp:txXfrm>
    </dsp:sp>
    <dsp:sp modelId="{B3BDCE89-2C15-E349-ACF5-0A6B4147EB64}">
      <dsp:nvSpPr>
        <dsp:cNvPr id="0" name=""/>
        <dsp:cNvSpPr/>
      </dsp:nvSpPr>
      <dsp:spPr>
        <a:xfrm>
          <a:off x="2861644" y="3814011"/>
          <a:ext cx="1330008" cy="1330008"/>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Training and development of staff</a:t>
          </a:r>
        </a:p>
      </dsp:txBody>
      <dsp:txXfrm>
        <a:off x="3056419" y="4008786"/>
        <a:ext cx="940458" cy="940458"/>
      </dsp:txXfrm>
    </dsp:sp>
    <dsp:sp modelId="{3544C395-4783-D549-9495-09BCA7D58214}">
      <dsp:nvSpPr>
        <dsp:cNvPr id="0" name=""/>
        <dsp:cNvSpPr/>
      </dsp:nvSpPr>
      <dsp:spPr>
        <a:xfrm rot="10028571">
          <a:off x="3086953" y="2889483"/>
          <a:ext cx="665546" cy="27251"/>
        </a:xfrm>
        <a:custGeom>
          <a:avLst/>
          <a:gdLst/>
          <a:ahLst/>
          <a:cxnLst/>
          <a:rect l="0" t="0" r="0" b="0"/>
          <a:pathLst>
            <a:path>
              <a:moveTo>
                <a:pt x="0" y="13625"/>
              </a:moveTo>
              <a:lnTo>
                <a:pt x="665546" y="13625"/>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rot="10800000">
        <a:off x="3403088" y="2886470"/>
        <a:ext cx="33277" cy="33277"/>
      </dsp:txXfrm>
    </dsp:sp>
    <dsp:sp modelId="{814B4F94-E1CB-4E48-827C-24DFE6CCB971}">
      <dsp:nvSpPr>
        <dsp:cNvPr id="0" name=""/>
        <dsp:cNvSpPr/>
      </dsp:nvSpPr>
      <dsp:spPr>
        <a:xfrm>
          <a:off x="1781961" y="2460131"/>
          <a:ext cx="1330008" cy="1330008"/>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Peer education and awareness</a:t>
          </a:r>
        </a:p>
      </dsp:txBody>
      <dsp:txXfrm>
        <a:off x="1976736" y="2654906"/>
        <a:ext cx="940458" cy="940458"/>
      </dsp:txXfrm>
    </dsp:sp>
    <dsp:sp modelId="{41AAADF7-111F-CE40-96CE-AE4E2117F3C0}">
      <dsp:nvSpPr>
        <dsp:cNvPr id="0" name=""/>
        <dsp:cNvSpPr/>
      </dsp:nvSpPr>
      <dsp:spPr>
        <a:xfrm rot="13114286">
          <a:off x="3279620" y="2045353"/>
          <a:ext cx="665546" cy="27251"/>
        </a:xfrm>
        <a:custGeom>
          <a:avLst/>
          <a:gdLst/>
          <a:ahLst/>
          <a:cxnLst/>
          <a:rect l="0" t="0" r="0" b="0"/>
          <a:pathLst>
            <a:path>
              <a:moveTo>
                <a:pt x="0" y="13625"/>
              </a:moveTo>
              <a:lnTo>
                <a:pt x="665546" y="13625"/>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rot="10800000">
        <a:off x="3595755" y="2042340"/>
        <a:ext cx="33277" cy="33277"/>
      </dsp:txXfrm>
    </dsp:sp>
    <dsp:sp modelId="{3EA24E3C-93B4-3B47-942E-F4EE76564202}">
      <dsp:nvSpPr>
        <dsp:cNvPr id="0" name=""/>
        <dsp:cNvSpPr/>
      </dsp:nvSpPr>
      <dsp:spPr>
        <a:xfrm>
          <a:off x="2167295" y="771870"/>
          <a:ext cx="1330008" cy="1330008"/>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Creating a positive ethos</a:t>
          </a:r>
        </a:p>
      </dsp:txBody>
      <dsp:txXfrm>
        <a:off x="2362070" y="966645"/>
        <a:ext cx="940458" cy="9404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9318F0-74DF-4AB7-B63F-4CDF6A248773}">
      <dsp:nvSpPr>
        <dsp:cNvPr id="0" name=""/>
        <dsp:cNvSpPr/>
      </dsp:nvSpPr>
      <dsp:spPr>
        <a:xfrm>
          <a:off x="0" y="0"/>
          <a:ext cx="550766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7910A07-7681-4AD0-81FA-A6B2094A8ED8}">
      <dsp:nvSpPr>
        <dsp:cNvPr id="0" name=""/>
        <dsp:cNvSpPr/>
      </dsp:nvSpPr>
      <dsp:spPr>
        <a:xfrm>
          <a:off x="0" y="0"/>
          <a:ext cx="5507665" cy="13631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kern="1200" dirty="0"/>
            <a:t>‘I’d recommend this to all parents looking to support their child in school and to all teachers who want to build a collaborative approach with pupils and parents.’ </a:t>
          </a:r>
        </a:p>
        <a:p>
          <a:pPr marL="0" lvl="0" indent="0" algn="l" defTabSz="711200">
            <a:lnSpc>
              <a:spcPct val="90000"/>
            </a:lnSpc>
            <a:spcBef>
              <a:spcPct val="0"/>
            </a:spcBef>
            <a:spcAft>
              <a:spcPct val="35000"/>
            </a:spcAft>
            <a:buNone/>
          </a:pPr>
          <a:r>
            <a:rPr lang="en-GB" sz="1600" i="1" kern="1200" dirty="0"/>
            <a:t>Richard Nurse, parent and founder of </a:t>
          </a:r>
          <a:r>
            <a:rPr lang="en-GB" sz="1600" i="1" kern="1200" dirty="0" err="1"/>
            <a:t>Picturepath</a:t>
          </a:r>
          <a:r>
            <a:rPr lang="en-GB" sz="1600" i="1" kern="1200" dirty="0"/>
            <a:t>.</a:t>
          </a:r>
          <a:endParaRPr lang="en-US" sz="1600" kern="1200" dirty="0"/>
        </a:p>
      </dsp:txBody>
      <dsp:txXfrm>
        <a:off x="0" y="0"/>
        <a:ext cx="5507665" cy="1363116"/>
      </dsp:txXfrm>
    </dsp:sp>
    <dsp:sp modelId="{00952590-495A-4D5E-A59F-B0D15E7EA624}">
      <dsp:nvSpPr>
        <dsp:cNvPr id="0" name=""/>
        <dsp:cNvSpPr/>
      </dsp:nvSpPr>
      <dsp:spPr>
        <a:xfrm>
          <a:off x="0" y="1363116"/>
          <a:ext cx="550766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FC706E-5F20-48D7-AA51-F09AAD6C6E09}">
      <dsp:nvSpPr>
        <dsp:cNvPr id="0" name=""/>
        <dsp:cNvSpPr/>
      </dsp:nvSpPr>
      <dsp:spPr>
        <a:xfrm>
          <a:off x="0" y="1363116"/>
          <a:ext cx="5507665" cy="13631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kern="1200" dirty="0"/>
            <a:t>‘This book’s grounded, compassionate and practical approach will be a boon for all involved in the education of autistic teenagers. I highly recommend it.’ </a:t>
          </a:r>
        </a:p>
        <a:p>
          <a:pPr marL="0" lvl="0" indent="0" algn="l" defTabSz="711200">
            <a:lnSpc>
              <a:spcPct val="90000"/>
            </a:lnSpc>
            <a:spcBef>
              <a:spcPct val="0"/>
            </a:spcBef>
            <a:spcAft>
              <a:spcPct val="35000"/>
            </a:spcAft>
            <a:buNone/>
          </a:pPr>
          <a:r>
            <a:rPr lang="en-GB" sz="1600" i="1" kern="1200" dirty="0"/>
            <a:t>Mary Myatt, education writer and curator of Myatt and Co.</a:t>
          </a:r>
          <a:endParaRPr lang="en-US" sz="1600" kern="1200" dirty="0"/>
        </a:p>
      </dsp:txBody>
      <dsp:txXfrm>
        <a:off x="0" y="1363116"/>
        <a:ext cx="5507665" cy="1363116"/>
      </dsp:txXfrm>
    </dsp:sp>
    <dsp:sp modelId="{8584A660-E171-45CB-943D-7A9388CA3A48}">
      <dsp:nvSpPr>
        <dsp:cNvPr id="0" name=""/>
        <dsp:cNvSpPr/>
      </dsp:nvSpPr>
      <dsp:spPr>
        <a:xfrm>
          <a:off x="0" y="2726233"/>
          <a:ext cx="550766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1E36E05-E285-424D-9C0D-8F6D0D80177B}">
      <dsp:nvSpPr>
        <dsp:cNvPr id="0" name=""/>
        <dsp:cNvSpPr/>
      </dsp:nvSpPr>
      <dsp:spPr>
        <a:xfrm>
          <a:off x="0" y="2726233"/>
          <a:ext cx="5507665" cy="13631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kern="1200" dirty="0"/>
            <a:t>‘This should be essential reading for parents of autistic children who attend a mainstream secondary school. A remarkable achievement.’ </a:t>
          </a:r>
        </a:p>
        <a:p>
          <a:pPr marL="0" lvl="0" indent="0" algn="l" defTabSz="711200">
            <a:lnSpc>
              <a:spcPct val="90000"/>
            </a:lnSpc>
            <a:spcBef>
              <a:spcPct val="0"/>
            </a:spcBef>
            <a:spcAft>
              <a:spcPct val="35000"/>
            </a:spcAft>
            <a:buNone/>
          </a:pPr>
          <a:r>
            <a:rPr lang="en-GB" sz="1600" i="1" kern="1200" dirty="0"/>
            <a:t>Neil Humphrey, Sarah </a:t>
          </a:r>
          <a:r>
            <a:rPr lang="en-GB" sz="1600" i="1" kern="1200" dirty="0" err="1"/>
            <a:t>Fielden</a:t>
          </a:r>
          <a:r>
            <a:rPr lang="en-GB" sz="1600" i="1" kern="1200" dirty="0"/>
            <a:t> Chair: Psychology of Education, University of Manchester.</a:t>
          </a:r>
          <a:endParaRPr lang="en-US" sz="1600" kern="1200" dirty="0"/>
        </a:p>
      </dsp:txBody>
      <dsp:txXfrm>
        <a:off x="0" y="2726233"/>
        <a:ext cx="5507665" cy="1363116"/>
      </dsp:txXfrm>
    </dsp:sp>
    <dsp:sp modelId="{0794DF61-2212-447C-8C31-3B938EDE36F9}">
      <dsp:nvSpPr>
        <dsp:cNvPr id="0" name=""/>
        <dsp:cNvSpPr/>
      </dsp:nvSpPr>
      <dsp:spPr>
        <a:xfrm>
          <a:off x="0" y="4089350"/>
          <a:ext cx="550766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18769AD-9EFB-412C-AD04-F7536526B493}">
      <dsp:nvSpPr>
        <dsp:cNvPr id="0" name=""/>
        <dsp:cNvSpPr/>
      </dsp:nvSpPr>
      <dsp:spPr>
        <a:xfrm>
          <a:off x="0" y="4089350"/>
          <a:ext cx="5507665" cy="13631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kern="1200" dirty="0"/>
            <a:t>‘Drenched in lived experience, this is a superb guide. You’ll learn something new in every chapter.’ </a:t>
          </a:r>
        </a:p>
        <a:p>
          <a:pPr marL="0" lvl="0" indent="0" algn="l" defTabSz="711200">
            <a:lnSpc>
              <a:spcPct val="90000"/>
            </a:lnSpc>
            <a:spcBef>
              <a:spcPct val="0"/>
            </a:spcBef>
            <a:spcAft>
              <a:spcPct val="35000"/>
            </a:spcAft>
            <a:buNone/>
          </a:pPr>
          <a:r>
            <a:rPr lang="en-GB" sz="1600" i="1" kern="1200" dirty="0"/>
            <a:t>Matt </a:t>
          </a:r>
          <a:r>
            <a:rPr lang="en-GB" sz="1600" i="1" kern="1200" dirty="0" err="1"/>
            <a:t>Keer</a:t>
          </a:r>
          <a:r>
            <a:rPr lang="en-GB" sz="1600" i="1" kern="1200" dirty="0"/>
            <a:t>, parent contributor to Special Needs Jungle website.</a:t>
          </a:r>
          <a:endParaRPr lang="en-US" sz="1600" kern="1200" dirty="0"/>
        </a:p>
      </dsp:txBody>
      <dsp:txXfrm>
        <a:off x="0" y="4089350"/>
        <a:ext cx="5507665" cy="1363116"/>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17AE77-7396-404C-A003-C08669C58433}" type="datetimeFigureOut">
              <a:rPr lang="en-GB" smtClean="0"/>
              <a:t>10/04/2025</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70410E-2A7A-49BF-B31A-B0F07C2312CF}" type="slidenum">
              <a:rPr lang="en-GB" smtClean="0"/>
              <a:t>‹#›</a:t>
            </a:fld>
            <a:endParaRPr lang="en-GB" dirty="0"/>
          </a:p>
        </p:txBody>
      </p:sp>
    </p:spTree>
    <p:extLst>
      <p:ext uri="{BB962C8B-B14F-4D97-AF65-F5344CB8AC3E}">
        <p14:creationId xmlns:p14="http://schemas.microsoft.com/office/powerpoint/2010/main" val="2665964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Tree>
    <p:extLst>
      <p:ext uri="{BB962C8B-B14F-4D97-AF65-F5344CB8AC3E}">
        <p14:creationId xmlns:p14="http://schemas.microsoft.com/office/powerpoint/2010/main" val="3094049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AFA279FC-7A00-A348-9932-2E2B05F88608}" type="slidenum">
              <a:rPr lang="en-US" smtClean="0"/>
              <a:t>‹#›</a:t>
            </a:fld>
            <a:endParaRPr lang="en-US" dirty="0"/>
          </a:p>
        </p:txBody>
      </p:sp>
    </p:spTree>
    <p:extLst>
      <p:ext uri="{BB962C8B-B14F-4D97-AF65-F5344CB8AC3E}">
        <p14:creationId xmlns:p14="http://schemas.microsoft.com/office/powerpoint/2010/main" val="802017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AFA279FC-7A00-A348-9932-2E2B05F88608}" type="slidenum">
              <a:rPr lang="en-US" smtClean="0"/>
              <a:t>‹#›</a:t>
            </a:fld>
            <a:endParaRPr lang="en-US" dirty="0"/>
          </a:p>
        </p:txBody>
      </p:sp>
    </p:spTree>
    <p:extLst>
      <p:ext uri="{BB962C8B-B14F-4D97-AF65-F5344CB8AC3E}">
        <p14:creationId xmlns:p14="http://schemas.microsoft.com/office/powerpoint/2010/main" val="2867102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530964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5507D4DC-93A8-A947-885D-84594C01E105}" type="datetimeFigureOut">
              <a:rPr lang="en-US" smtClean="0"/>
              <a:t>4/10/2025</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AFA279FC-7A00-A348-9932-2E2B05F88608}" type="slidenum">
              <a:rPr lang="en-US" smtClean="0"/>
              <a:t>‹#›</a:t>
            </a:fld>
            <a:endParaRPr lang="en-US" dirty="0"/>
          </a:p>
        </p:txBody>
      </p:sp>
    </p:spTree>
    <p:extLst>
      <p:ext uri="{BB962C8B-B14F-4D97-AF65-F5344CB8AC3E}">
        <p14:creationId xmlns:p14="http://schemas.microsoft.com/office/powerpoint/2010/main" val="60353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5507D4DC-93A8-A947-885D-84594C01E105}" type="datetimeFigureOut">
              <a:rPr lang="en-US" smtClean="0"/>
              <a:t>4/10/2025</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AFA279FC-7A00-A348-9932-2E2B05F88608}" type="slidenum">
              <a:rPr lang="en-US" smtClean="0"/>
              <a:t>‹#›</a:t>
            </a:fld>
            <a:endParaRPr lang="en-US" dirty="0"/>
          </a:p>
        </p:txBody>
      </p:sp>
    </p:spTree>
    <p:extLst>
      <p:ext uri="{BB962C8B-B14F-4D97-AF65-F5344CB8AC3E}">
        <p14:creationId xmlns:p14="http://schemas.microsoft.com/office/powerpoint/2010/main" val="17558522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5507D4DC-93A8-A947-885D-84594C01E105}" type="datetimeFigureOut">
              <a:rPr lang="en-US" smtClean="0"/>
              <a:t>4/10/2025</a:t>
            </a:fld>
            <a:endParaRPr lang="en-US" dirty="0"/>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AFA279FC-7A00-A348-9932-2E2B05F88608}" type="slidenum">
              <a:rPr lang="en-US" smtClean="0"/>
              <a:t>‹#›</a:t>
            </a:fld>
            <a:endParaRPr lang="en-US" dirty="0"/>
          </a:p>
        </p:txBody>
      </p:sp>
      <p:sp>
        <p:nvSpPr>
          <p:cNvPr id="11" name="Slide Number Placeholder 5">
            <a:extLst>
              <a:ext uri="{FF2B5EF4-FFF2-40B4-BE49-F238E27FC236}">
                <a16:creationId xmlns:a16="http://schemas.microsoft.com/office/drawing/2014/main" id="{B991BC1B-E4B9-41FF-ACC2-A2692FCA364E}"/>
              </a:ext>
            </a:extLst>
          </p:cNvPr>
          <p:cNvSpPr txBox="1">
            <a:spLocks/>
          </p:cNvSpPr>
          <p:nvPr userDrawn="1"/>
        </p:nvSpPr>
        <p:spPr>
          <a:xfrm>
            <a:off x="5228948" y="6126163"/>
            <a:ext cx="3191522" cy="595313"/>
          </a:xfrm>
          <a:prstGeom prst="rect">
            <a:avLst/>
          </a:prstGeom>
          <a:ln>
            <a:solidFill>
              <a:schemeClr val="tx1"/>
            </a:solidFill>
          </a:ln>
        </p:spPr>
        <p:txBody>
          <a:bodyPr/>
          <a:lstStyle>
            <a:defPPr>
              <a:defRPr lang="en-US"/>
            </a:defPPr>
            <a:lvl1pPr marL="0" algn="ctr" defTabSz="457200" rtl="0" eaLnBrk="1" latinLnBrk="0" hangingPunct="1">
              <a:defRPr sz="2000" kern="1200">
                <a:ln>
                  <a:noFill/>
                </a:ln>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200" dirty="0"/>
              <a:t>#S3Web2</a:t>
            </a:r>
          </a:p>
          <a:p>
            <a:r>
              <a:rPr lang="en-US" dirty="0"/>
              <a:t>@gdmorewood   @StudioIII</a:t>
            </a:r>
          </a:p>
        </p:txBody>
      </p:sp>
    </p:spTree>
    <p:extLst>
      <p:ext uri="{BB962C8B-B14F-4D97-AF65-F5344CB8AC3E}">
        <p14:creationId xmlns:p14="http://schemas.microsoft.com/office/powerpoint/2010/main" val="4154989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5507D4DC-93A8-A947-885D-84594C01E105}" type="datetimeFigureOut">
              <a:rPr lang="en-US" smtClean="0"/>
              <a:t>4/10/2025</a:t>
            </a:fld>
            <a:endParaRPr lang="en-US" dirty="0"/>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AFA279FC-7A00-A348-9932-2E2B05F88608}" type="slidenum">
              <a:rPr lang="en-US" smtClean="0"/>
              <a:t>‹#›</a:t>
            </a:fld>
            <a:endParaRPr lang="en-US" dirty="0"/>
          </a:p>
        </p:txBody>
      </p:sp>
    </p:spTree>
    <p:extLst>
      <p:ext uri="{BB962C8B-B14F-4D97-AF65-F5344CB8AC3E}">
        <p14:creationId xmlns:p14="http://schemas.microsoft.com/office/powerpoint/2010/main" val="2065272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5507D4DC-93A8-A947-885D-84594C01E105}" type="datetimeFigureOut">
              <a:rPr lang="en-US" smtClean="0"/>
              <a:t>4/10/2025</a:t>
            </a:fld>
            <a:endParaRPr lang="en-US" dirty="0"/>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AFA279FC-7A00-A348-9932-2E2B05F88608}" type="slidenum">
              <a:rPr lang="en-US" smtClean="0"/>
              <a:t>‹#›</a:t>
            </a:fld>
            <a:endParaRPr lang="en-US" dirty="0"/>
          </a:p>
        </p:txBody>
      </p:sp>
    </p:spTree>
    <p:extLst>
      <p:ext uri="{BB962C8B-B14F-4D97-AF65-F5344CB8AC3E}">
        <p14:creationId xmlns:p14="http://schemas.microsoft.com/office/powerpoint/2010/main" val="2970371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5507D4DC-93A8-A947-885D-84594C01E105}" type="datetimeFigureOut">
              <a:rPr lang="en-US" smtClean="0"/>
              <a:t>4/10/2025</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AFA279FC-7A00-A348-9932-2E2B05F88608}" type="slidenum">
              <a:rPr lang="en-US" smtClean="0"/>
              <a:t>‹#›</a:t>
            </a:fld>
            <a:endParaRPr lang="en-US" dirty="0"/>
          </a:p>
        </p:txBody>
      </p:sp>
    </p:spTree>
    <p:extLst>
      <p:ext uri="{BB962C8B-B14F-4D97-AF65-F5344CB8AC3E}">
        <p14:creationId xmlns:p14="http://schemas.microsoft.com/office/powerpoint/2010/main" val="3685219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AFA279FC-7A00-A348-9932-2E2B05F88608}" type="slidenum">
              <a:rPr lang="en-US" smtClean="0"/>
              <a:t>‹#›</a:t>
            </a:fld>
            <a:endParaRPr lang="en-US" dirty="0"/>
          </a:p>
        </p:txBody>
      </p:sp>
    </p:spTree>
    <p:extLst>
      <p:ext uri="{BB962C8B-B14F-4D97-AF65-F5344CB8AC3E}">
        <p14:creationId xmlns:p14="http://schemas.microsoft.com/office/powerpoint/2010/main" val="156713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5" name="Picture 4">
            <a:extLst>
              <a:ext uri="{FF2B5EF4-FFF2-40B4-BE49-F238E27FC236}">
                <a16:creationId xmlns:a16="http://schemas.microsoft.com/office/drawing/2014/main" id="{6C61F513-806C-44D6-A953-C8BFA6366E89}"/>
              </a:ext>
            </a:extLst>
          </p:cNvPr>
          <p:cNvPicPr>
            <a:picLocks noChangeAspect="1"/>
          </p:cNvPicPr>
          <p:nvPr userDrawn="1"/>
        </p:nvPicPr>
        <p:blipFill>
          <a:blip r:embed="rId14"/>
          <a:stretch>
            <a:fillRect/>
          </a:stretch>
        </p:blipFill>
        <p:spPr>
          <a:xfrm>
            <a:off x="5218402" y="6125195"/>
            <a:ext cx="3206774" cy="847417"/>
          </a:xfrm>
          <a:prstGeom prst="rect">
            <a:avLst/>
          </a:prstGeom>
        </p:spPr>
      </p:pic>
    </p:spTree>
    <p:extLst>
      <p:ext uri="{BB962C8B-B14F-4D97-AF65-F5344CB8AC3E}">
        <p14:creationId xmlns:p14="http://schemas.microsoft.com/office/powerpoint/2010/main" val="27017593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kids.frontiersin.org/articles/10.3389/frym.2021.554875" TargetMode="External"/><Relationship Id="rId2" Type="http://schemas.openxmlformats.org/officeDocument/2006/relationships/hyperlink" Target="http://www.liebertpub.com/doi/10.1089/aut.2020.0083"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cid:16e5c9de27846b25a941" TargetMode="External"/><Relationship Id="rId2" Type="http://schemas.openxmlformats.org/officeDocument/2006/relationships/image" Target="../media/image7.jpeg"/><Relationship Id="rId1" Type="http://schemas.openxmlformats.org/officeDocument/2006/relationships/slideLayout" Target="../slideLayouts/slideLayout11.xml"/><Relationship Id="rId5" Type="http://schemas.openxmlformats.org/officeDocument/2006/relationships/image" Target="../media/image2.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1.xml"/><Relationship Id="rId4" Type="http://schemas.openxmlformats.org/officeDocument/2006/relationships/image" Target="../media/image11.jpe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1.xml"/><Relationship Id="rId5" Type="http://schemas.openxmlformats.org/officeDocument/2006/relationships/image" Target="../media/image15.png"/><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ow.ly/CRUF30qe7Xm" TargetMode="External"/><Relationship Id="rId2" Type="http://schemas.openxmlformats.org/officeDocument/2006/relationships/hyperlink" Target="https://t.co/12R5SmyRPr?amp=1" TargetMode="Externa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hyperlink" Target="http://ow.ly/WJEc30qe80H" TargetMode="External"/><Relationship Id="rId4" Type="http://schemas.openxmlformats.org/officeDocument/2006/relationships/hyperlink" Target="http://ow.ly/VFfP30qe7Xl" TargetMode="External"/></Relationships>
</file>

<file path=ppt/slides/_rels/slide29.xml.rels><?xml version="1.0" encoding="UTF-8" standalone="yes"?>
<Relationships xmlns="http://schemas.openxmlformats.org/package/2006/relationships"><Relationship Id="rId2" Type="http://schemas.openxmlformats.org/officeDocument/2006/relationships/hyperlink" Target="http://www.youtube.com/watch?v=sINE8WO6BLc"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mypicturepath.com/" TargetMode="External"/><Relationship Id="rId2" Type="http://schemas.openxmlformats.org/officeDocument/2006/relationships/image" Target="../media/image18.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hyperlink" Target="https://www.studio3.org/post/app-review-picturepath"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ow.ly/ojdf30qe7H2" TargetMode="External"/><Relationship Id="rId2" Type="http://schemas.openxmlformats.org/officeDocument/2006/relationships/hyperlink" Target="http://ow.ly/h4h030qe7H1" TargetMode="External"/><Relationship Id="rId1" Type="http://schemas.openxmlformats.org/officeDocument/2006/relationships/slideLayout" Target="../slideLayouts/slideLayout2.xml"/><Relationship Id="rId4" Type="http://schemas.openxmlformats.org/officeDocument/2006/relationships/hyperlink" Target="http://ow.ly/zAZ330qe7H0"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s://www.youtube.com/watch?v=LZE6XGOvdJo&amp;feature=youtu.be" TargetMode="External"/><Relationship Id="rId2" Type="http://schemas.openxmlformats.org/officeDocument/2006/relationships/hyperlink" Target="http://centaur.reading.ac.uk/97405/" TargetMode="External"/><Relationship Id="rId1" Type="http://schemas.openxmlformats.org/officeDocument/2006/relationships/slideLayout" Target="../slideLayouts/slideLayout2.xml"/><Relationship Id="rId4" Type="http://schemas.openxmlformats.org/officeDocument/2006/relationships/hyperlink" Target="https://youtu.be/PqrAgjV8OnA?si=si0gXvWN8uM3TrHh"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3" Type="http://schemas.openxmlformats.org/officeDocument/2006/relationships/hyperlink" Target="http://www.studio3.org/so/d5OUpnBWt?languageTag=en" TargetMode="External"/><Relationship Id="rId7" Type="http://schemas.openxmlformats.org/officeDocument/2006/relationships/hyperlink" Target="https://blog.optimus-education.com/categories/sencology" TargetMode="External"/><Relationship Id="rId2" Type="http://schemas.openxmlformats.org/officeDocument/2006/relationships/hyperlink" Target="http://www.studio3.org/free-webinars" TargetMode="External"/><Relationship Id="rId1" Type="http://schemas.openxmlformats.org/officeDocument/2006/relationships/slideLayout" Target="../slideLayouts/slideLayout2.xml"/><Relationship Id="rId6" Type="http://schemas.openxmlformats.org/officeDocument/2006/relationships/hyperlink" Target="http://www.gdmorewood.com/category/books-videos/videos/" TargetMode="External"/><Relationship Id="rId5" Type="http://schemas.openxmlformats.org/officeDocument/2006/relationships/hyperlink" Target="http://www.studio3.org/low-arousal-online" TargetMode="External"/><Relationship Id="rId4" Type="http://schemas.openxmlformats.org/officeDocument/2006/relationships/hyperlink" Target="http://www.studio3.org/laser-online" TargetMode="Externa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D57E2CC-443C-4823-A8FB-16ED7DAAEB2C}"/>
              </a:ext>
            </a:extLst>
          </p:cNvPr>
          <p:cNvSpPr txBox="1"/>
          <p:nvPr/>
        </p:nvSpPr>
        <p:spPr>
          <a:xfrm>
            <a:off x="71021" y="4732256"/>
            <a:ext cx="9143999" cy="1200329"/>
          </a:xfrm>
          <a:prstGeom prst="rect">
            <a:avLst/>
          </a:prstGeom>
          <a:noFill/>
        </p:spPr>
        <p:txBody>
          <a:bodyPr wrap="square" rtlCol="0">
            <a:spAutoFit/>
          </a:bodyPr>
          <a:lstStyle/>
          <a:p>
            <a:pPr algn="ctr"/>
            <a:r>
              <a:rPr lang="en-GB" sz="3600" b="1" dirty="0">
                <a:solidFill>
                  <a:schemeClr val="bg1"/>
                </a:solidFill>
                <a:latin typeface="MuseoSansRounded-300"/>
              </a:rPr>
              <a:t>Practical Self-Care and Personal </a:t>
            </a:r>
            <a:r>
              <a:rPr lang="en-GB" sz="3600" b="1" dirty="0" err="1">
                <a:solidFill>
                  <a:schemeClr val="bg1"/>
                </a:solidFill>
                <a:latin typeface="MuseoSansRounded-300"/>
              </a:rPr>
              <a:t>Wellbing</a:t>
            </a:r>
            <a:r>
              <a:rPr lang="en-GB" sz="3600" b="1" dirty="0">
                <a:solidFill>
                  <a:schemeClr val="bg1"/>
                </a:solidFill>
                <a:latin typeface="MuseoSansRounded-300"/>
              </a:rPr>
              <a:t> Strategies for Staff</a:t>
            </a:r>
            <a:endParaRPr lang="en-GB" sz="3600" dirty="0">
              <a:solidFill>
                <a:schemeClr val="bg1"/>
              </a:solidFill>
            </a:endParaRPr>
          </a:p>
        </p:txBody>
      </p:sp>
      <p:sp>
        <p:nvSpPr>
          <p:cNvPr id="5" name="Rectangle 4">
            <a:extLst>
              <a:ext uri="{FF2B5EF4-FFF2-40B4-BE49-F238E27FC236}">
                <a16:creationId xmlns:a16="http://schemas.microsoft.com/office/drawing/2014/main" id="{C03CD8AC-B160-4C07-A2FA-829CAC80F277}"/>
              </a:ext>
            </a:extLst>
          </p:cNvPr>
          <p:cNvSpPr/>
          <p:nvPr/>
        </p:nvSpPr>
        <p:spPr>
          <a:xfrm>
            <a:off x="5131293" y="6125592"/>
            <a:ext cx="3817398" cy="732408"/>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 name="Title 1">
            <a:extLst>
              <a:ext uri="{FF2B5EF4-FFF2-40B4-BE49-F238E27FC236}">
                <a16:creationId xmlns:a16="http://schemas.microsoft.com/office/drawing/2014/main" id="{F5283F42-0309-417B-A66D-CF4241770052}"/>
              </a:ext>
            </a:extLst>
          </p:cNvPr>
          <p:cNvSpPr txBox="1">
            <a:spLocks/>
          </p:cNvSpPr>
          <p:nvPr/>
        </p:nvSpPr>
        <p:spPr>
          <a:xfrm>
            <a:off x="756821" y="5787242"/>
            <a:ext cx="7772400" cy="1069853"/>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500" dirty="0">
                <a:solidFill>
                  <a:srgbClr val="F2F2F2"/>
                </a:solidFill>
              </a:rPr>
              <a:t>Gareth D Morewood</a:t>
            </a:r>
          </a:p>
        </p:txBody>
      </p:sp>
      <p:sp>
        <p:nvSpPr>
          <p:cNvPr id="8" name="Title 1">
            <a:extLst>
              <a:ext uri="{FF2B5EF4-FFF2-40B4-BE49-F238E27FC236}">
                <a16:creationId xmlns:a16="http://schemas.microsoft.com/office/drawing/2014/main" id="{A6D511B1-F0A3-8B9F-317F-7FDF303E13F0}"/>
              </a:ext>
            </a:extLst>
          </p:cNvPr>
          <p:cNvSpPr txBox="1">
            <a:spLocks/>
          </p:cNvSpPr>
          <p:nvPr/>
        </p:nvSpPr>
        <p:spPr>
          <a:xfrm>
            <a:off x="-147484" y="-177354"/>
            <a:ext cx="9144000" cy="1541908"/>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lvl="0">
              <a:defRPr/>
            </a:pPr>
            <a:r>
              <a:rPr kumimoji="0" lang="en-US" sz="4000" b="0" i="0" u="none" strike="noStrike" kern="1200" cap="none" spc="0" normalizeH="0" baseline="0" noProof="0" dirty="0">
                <a:ln>
                  <a:noFill/>
                </a:ln>
                <a:solidFill>
                  <a:prstClr val="white">
                    <a:lumMod val="95000"/>
                  </a:prstClr>
                </a:solidFill>
                <a:effectLst/>
                <a:uLnTx/>
                <a:uFillTx/>
                <a:latin typeface="Calibri"/>
                <a:ea typeface="+mj-ea"/>
                <a:cs typeface="+mj-cs"/>
              </a:rPr>
              <a:t> Gibraltar DoE Education Conference 2025</a:t>
            </a:r>
            <a:endParaRPr lang="en-US" sz="4000" dirty="0">
              <a:solidFill>
                <a:prstClr val="white">
                  <a:lumMod val="95000"/>
                </a:prstClr>
              </a:solidFill>
            </a:endParaRPr>
          </a:p>
        </p:txBody>
      </p:sp>
    </p:spTree>
    <p:extLst>
      <p:ext uri="{BB962C8B-B14F-4D97-AF65-F5344CB8AC3E}">
        <p14:creationId xmlns:p14="http://schemas.microsoft.com/office/powerpoint/2010/main" val="22954587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a:extLst>
              <a:ext uri="{FF2B5EF4-FFF2-40B4-BE49-F238E27FC236}">
                <a16:creationId xmlns:a16="http://schemas.microsoft.com/office/drawing/2014/main" id="{DF14E6B5-FD26-41D1-99B3-47AA6093E345}"/>
              </a:ext>
            </a:extLst>
          </p:cNvPr>
          <p:cNvPicPr>
            <a:picLocks noGrp="1" noChangeAspect="1"/>
          </p:cNvPicPr>
          <p:nvPr>
            <p:ph idx="1"/>
          </p:nvPr>
        </p:nvPicPr>
        <p:blipFill>
          <a:blip r:embed="rId2"/>
          <a:stretch>
            <a:fillRect/>
          </a:stretch>
        </p:blipFill>
        <p:spPr>
          <a:xfrm>
            <a:off x="1438357" y="1083076"/>
            <a:ext cx="6267286" cy="4691248"/>
          </a:xfrm>
        </p:spPr>
      </p:pic>
      <p:sp>
        <p:nvSpPr>
          <p:cNvPr id="8" name="Title 2">
            <a:extLst>
              <a:ext uri="{FF2B5EF4-FFF2-40B4-BE49-F238E27FC236}">
                <a16:creationId xmlns:a16="http://schemas.microsoft.com/office/drawing/2014/main" id="{E0F23CED-C967-4C42-A342-E9152331EDEF}"/>
              </a:ext>
            </a:extLst>
          </p:cNvPr>
          <p:cNvSpPr txBox="1">
            <a:spLocks/>
          </p:cNvSpPr>
          <p:nvPr/>
        </p:nvSpPr>
        <p:spPr>
          <a:xfrm>
            <a:off x="0" y="10947"/>
            <a:ext cx="9144000" cy="730316"/>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GB" sz="4200" b="1" i="0" u="none" strike="noStrike" kern="1200" cap="none" spc="0" normalizeH="0" baseline="0" noProof="0" dirty="0">
                <a:ln>
                  <a:noFill/>
                </a:ln>
                <a:solidFill>
                  <a:prstClr val="white"/>
                </a:solidFill>
                <a:effectLst/>
                <a:uLnTx/>
                <a:uFillTx/>
                <a:latin typeface="Calibri"/>
                <a:ea typeface="+mj-ea"/>
                <a:cs typeface="+mj-cs"/>
              </a:rPr>
              <a:t>Achieving and Encouraging Flow States </a:t>
            </a:r>
            <a:endParaRPr kumimoji="0" lang="en-GB" sz="4200" b="0" i="0" u="none" strike="noStrike" kern="1200" cap="none" spc="0" normalizeH="0" baseline="0" noProof="0" dirty="0">
              <a:ln>
                <a:noFill/>
              </a:ln>
              <a:solidFill>
                <a:prstClr val="white"/>
              </a:solidFill>
              <a:effectLst/>
              <a:uLnTx/>
              <a:uFillTx/>
              <a:latin typeface="Calibri"/>
              <a:ea typeface="+mj-ea"/>
              <a:cs typeface="+mj-cs"/>
            </a:endParaRPr>
          </a:p>
        </p:txBody>
      </p:sp>
    </p:spTree>
    <p:extLst>
      <p:ext uri="{BB962C8B-B14F-4D97-AF65-F5344CB8AC3E}">
        <p14:creationId xmlns:p14="http://schemas.microsoft.com/office/powerpoint/2010/main" val="127427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199A0-2781-8BC5-7ED4-EF0F2A84781C}"/>
              </a:ext>
            </a:extLst>
          </p:cNvPr>
          <p:cNvSpPr>
            <a:spLocks noGrp="1"/>
          </p:cNvSpPr>
          <p:nvPr>
            <p:ph type="title"/>
          </p:nvPr>
        </p:nvSpPr>
        <p:spPr>
          <a:xfrm>
            <a:off x="0" y="0"/>
            <a:ext cx="9144000" cy="1143000"/>
          </a:xfrm>
        </p:spPr>
        <p:txBody>
          <a:bodyPr>
            <a:noAutofit/>
          </a:bodyPr>
          <a:lstStyle/>
          <a:p>
            <a:r>
              <a:rPr lang="en-GB" sz="3600" b="0" i="0" dirty="0">
                <a:solidFill>
                  <a:schemeClr val="bg1"/>
                </a:solidFill>
                <a:effectLst/>
                <a:latin typeface="Proxima Nova Semi Bold"/>
              </a:rPr>
              <a:t>What Is the "Spoons Theory" of Autism?</a:t>
            </a:r>
            <a:br>
              <a:rPr lang="en-GB" sz="3600" b="0" i="0" dirty="0">
                <a:solidFill>
                  <a:schemeClr val="bg1"/>
                </a:solidFill>
                <a:effectLst/>
                <a:latin typeface="Proxima Nova Semi Bold"/>
              </a:rPr>
            </a:br>
            <a:endParaRPr lang="en-GB" sz="3600" dirty="0">
              <a:solidFill>
                <a:schemeClr val="bg1"/>
              </a:solidFill>
            </a:endParaRPr>
          </a:p>
        </p:txBody>
      </p:sp>
      <p:sp>
        <p:nvSpPr>
          <p:cNvPr id="3" name="Content Placeholder 2">
            <a:extLst>
              <a:ext uri="{FF2B5EF4-FFF2-40B4-BE49-F238E27FC236}">
                <a16:creationId xmlns:a16="http://schemas.microsoft.com/office/drawing/2014/main" id="{B092EB40-754E-B506-8487-DDBE3C50CB24}"/>
              </a:ext>
            </a:extLst>
          </p:cNvPr>
          <p:cNvSpPr>
            <a:spLocks noGrp="1"/>
          </p:cNvSpPr>
          <p:nvPr>
            <p:ph idx="1"/>
          </p:nvPr>
        </p:nvSpPr>
        <p:spPr>
          <a:xfrm>
            <a:off x="201560" y="1000432"/>
            <a:ext cx="8775291" cy="4849762"/>
          </a:xfrm>
        </p:spPr>
        <p:txBody>
          <a:bodyPr>
            <a:normAutofit fontScale="92500" lnSpcReduction="20000"/>
          </a:bodyPr>
          <a:lstStyle/>
          <a:p>
            <a:pPr algn="l">
              <a:spcAft>
                <a:spcPts val="900"/>
              </a:spcAft>
              <a:buFont typeface="Arial" panose="020B0604020202020204" pitchFamily="34" charset="0"/>
              <a:buChar char="•"/>
            </a:pPr>
            <a:r>
              <a:rPr lang="en-GB" b="0" i="0" dirty="0">
                <a:solidFill>
                  <a:srgbClr val="2C2D30"/>
                </a:solidFill>
                <a:effectLst/>
                <a:latin typeface="Proxima Nova Semi Bold"/>
              </a:rPr>
              <a:t>Autistic people often experience burnout and fatigue.</a:t>
            </a:r>
          </a:p>
          <a:p>
            <a:pPr algn="l">
              <a:spcAft>
                <a:spcPts val="900"/>
              </a:spcAft>
              <a:buFont typeface="Arial" panose="020B0604020202020204" pitchFamily="34" charset="0"/>
              <a:buChar char="•"/>
            </a:pPr>
            <a:r>
              <a:rPr lang="en-GB" b="0" i="0" dirty="0">
                <a:solidFill>
                  <a:srgbClr val="2C2D30"/>
                </a:solidFill>
                <a:effectLst/>
                <a:latin typeface="Proxima Nova Semi Bold"/>
              </a:rPr>
              <a:t>"Spoons theory" encourages autistic </a:t>
            </a:r>
            <a:r>
              <a:rPr lang="en-GB" b="0" i="0">
                <a:solidFill>
                  <a:srgbClr val="2C2D30"/>
                </a:solidFill>
                <a:effectLst/>
                <a:latin typeface="Proxima Nova Semi Bold"/>
              </a:rPr>
              <a:t>people to </a:t>
            </a:r>
            <a:r>
              <a:rPr lang="en-GB" b="0" i="0" dirty="0">
                <a:solidFill>
                  <a:srgbClr val="2C2D30"/>
                </a:solidFill>
                <a:effectLst/>
                <a:latin typeface="Proxima Nova Semi Bold"/>
              </a:rPr>
              <a:t>think of their energy in terms of a limited number of spoons.</a:t>
            </a:r>
          </a:p>
          <a:p>
            <a:pPr algn="l">
              <a:spcAft>
                <a:spcPts val="900"/>
              </a:spcAft>
              <a:buFont typeface="Arial" panose="020B0604020202020204" pitchFamily="34" charset="0"/>
              <a:buChar char="•"/>
            </a:pPr>
            <a:r>
              <a:rPr lang="en-GB" b="0" i="0" dirty="0">
                <a:solidFill>
                  <a:srgbClr val="2C2D30"/>
                </a:solidFill>
                <a:effectLst/>
                <a:latin typeface="Proxima Nova Semi Bold"/>
              </a:rPr>
              <a:t>Conceiving of energy in this way can help autistic people stop themselves from taking on too much.</a:t>
            </a:r>
          </a:p>
          <a:p>
            <a:pPr algn="l">
              <a:buFont typeface="Arial" panose="020B0604020202020204" pitchFamily="34" charset="0"/>
              <a:buChar char="•"/>
            </a:pPr>
            <a:r>
              <a:rPr lang="en-GB" b="0" i="0" dirty="0">
                <a:solidFill>
                  <a:srgbClr val="2C2D30"/>
                </a:solidFill>
                <a:effectLst/>
                <a:latin typeface="Proxima Nova Semi Bold"/>
              </a:rPr>
              <a:t>Being realistic about their energy and deliberate in how they use it can help autistic people avoid fatigue.</a:t>
            </a:r>
          </a:p>
          <a:p>
            <a:endParaRPr lang="en-GB" dirty="0"/>
          </a:p>
        </p:txBody>
      </p:sp>
    </p:spTree>
    <p:extLst>
      <p:ext uri="{BB962C8B-B14F-4D97-AF65-F5344CB8AC3E}">
        <p14:creationId xmlns:p14="http://schemas.microsoft.com/office/powerpoint/2010/main" val="37718782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 name="Rectangle 2"/>
          <p:cNvSpPr txBox="1">
            <a:spLocks noGrp="1"/>
          </p:cNvSpPr>
          <p:nvPr>
            <p:ph type="body" idx="1"/>
          </p:nvPr>
        </p:nvSpPr>
        <p:spPr>
          <a:xfrm>
            <a:off x="296945" y="1089651"/>
            <a:ext cx="8479410" cy="4525963"/>
          </a:xfrm>
          <a:prstGeom prst="rect">
            <a:avLst/>
          </a:prstGeom>
        </p:spPr>
        <p:txBody>
          <a:bodyPr>
            <a:noAutofit/>
          </a:bodyPr>
          <a:lstStyle/>
          <a:p>
            <a:pPr>
              <a:buFont typeface="Arial" panose="020B0604020202020204" pitchFamily="34" charset="0"/>
              <a:buChar char="•"/>
            </a:pPr>
            <a:r>
              <a:rPr lang="en-GB" sz="2500" dirty="0"/>
              <a:t>Participants were asked to write down three things that went well each day and their causes every night for one week (Seligman, 2005).</a:t>
            </a:r>
          </a:p>
          <a:p>
            <a:pPr>
              <a:buFont typeface="Arial" panose="020B0604020202020204" pitchFamily="34" charset="0"/>
              <a:buChar char="•"/>
            </a:pPr>
            <a:r>
              <a:rPr lang="en-GB" sz="2500" dirty="0"/>
              <a:t>In addition they were asked to provide a causal explanation for each good thing.</a:t>
            </a:r>
          </a:p>
          <a:p>
            <a:pPr>
              <a:buClrTx/>
              <a:buSzPct val="75000"/>
              <a:buFont typeface="Arial" panose="020B0604020202020204" pitchFamily="34" charset="0"/>
              <a:buChar char="•"/>
            </a:pPr>
            <a:r>
              <a:rPr lang="en-GB" sz="2500" dirty="0"/>
              <a:t>You can see how Seligman’s ideas can be translated to school/home environments.</a:t>
            </a:r>
          </a:p>
          <a:p>
            <a:pPr>
              <a:buClrTx/>
              <a:buSzPct val="75000"/>
              <a:buFont typeface="Arial" panose="020B0604020202020204" pitchFamily="34" charset="0"/>
              <a:buChar char="•"/>
            </a:pPr>
            <a:r>
              <a:rPr lang="en-GB" sz="2500" dirty="0"/>
              <a:t>For 1 week at the end of each day, staff could write about 3 positive things that occurred in their day.</a:t>
            </a:r>
          </a:p>
          <a:p>
            <a:pPr>
              <a:buClrTx/>
              <a:buSzPct val="75000"/>
              <a:buFont typeface="Arial" panose="020B0604020202020204" pitchFamily="34" charset="0"/>
              <a:buChar char="•"/>
            </a:pPr>
            <a:r>
              <a:rPr lang="en-GB" sz="2500" dirty="0"/>
              <a:t>You can also ask them to describe 3 things that made them smile.</a:t>
            </a:r>
          </a:p>
        </p:txBody>
      </p:sp>
      <p:sp>
        <p:nvSpPr>
          <p:cNvPr id="6" name="Rectangle 1">
            <a:extLst>
              <a:ext uri="{FF2B5EF4-FFF2-40B4-BE49-F238E27FC236}">
                <a16:creationId xmlns:a16="http://schemas.microsoft.com/office/drawing/2014/main" id="{758BA5B3-73B3-4DEF-864A-76A258C4F5C3}"/>
              </a:ext>
            </a:extLst>
          </p:cNvPr>
          <p:cNvSpPr txBox="1">
            <a:spLocks/>
          </p:cNvSpPr>
          <p:nvPr/>
        </p:nvSpPr>
        <p:spPr>
          <a:xfrm>
            <a:off x="0" y="22756"/>
            <a:ext cx="9144000" cy="633026"/>
          </a:xfrm>
          <a:prstGeom prst="rect">
            <a:avLst/>
          </a:prstGeom>
        </p:spPr>
        <p:txBody>
          <a:bodyPr vert="horz" wrap="none" lIns="91440" tIns="45720" rIns="91440" bIns="45720" rtlCol="0" anchor="ctr">
            <a:noAutofit/>
          </a:bodyPr>
          <a:lstStyle>
            <a:lvl1pPr algn="ctr" defTabSz="868680" rtl="0" eaLnBrk="1" latinLnBrk="0" hangingPunct="1">
              <a:spcBef>
                <a:spcPct val="0"/>
              </a:spcBef>
              <a:buNone/>
              <a:defRPr sz="4180" kern="1200" cap="none">
                <a:solidFill>
                  <a:schemeClr val="tx1"/>
                </a:solidFill>
                <a:latin typeface="+mj-lt"/>
                <a:ea typeface="+mj-ea"/>
                <a:cs typeface="+mj-cs"/>
              </a:defRPr>
            </a:lvl1pPr>
          </a:lstStyle>
          <a:p>
            <a:pPr marL="0" marR="0" lvl="0" indent="0" defTabSz="868680" rtl="0" eaLnBrk="1" fontAlgn="auto" latinLnBrk="0" hangingPunct="1">
              <a:lnSpc>
                <a:spcPct val="100000"/>
              </a:lnSpc>
              <a:spcBef>
                <a:spcPct val="0"/>
              </a:spcBef>
              <a:spcAft>
                <a:spcPts val="0"/>
              </a:spcAft>
              <a:buClrTx/>
              <a:buSzTx/>
              <a:buFontTx/>
              <a:buNone/>
              <a:tabLst/>
              <a:defRPr/>
            </a:pPr>
            <a:r>
              <a:rPr kumimoji="0" lang="en-GB" sz="3400" b="1" i="0" u="none" strike="noStrike" kern="1200" cap="none" spc="0" normalizeH="0" baseline="0" noProof="0" dirty="0">
                <a:ln>
                  <a:noFill/>
                </a:ln>
                <a:solidFill>
                  <a:prstClr val="white"/>
                </a:solidFill>
                <a:effectLst/>
                <a:uLnTx/>
                <a:uFillTx/>
                <a:latin typeface="Calibri"/>
                <a:ea typeface="+mj-ea"/>
                <a:cs typeface="+mj-cs"/>
              </a:rPr>
              <a:t>Positive Psychology - Three Good Things Exercise</a:t>
            </a:r>
          </a:p>
        </p:txBody>
      </p:sp>
    </p:spTree>
    <p:extLst>
      <p:ext uri="{BB962C8B-B14F-4D97-AF65-F5344CB8AC3E}">
        <p14:creationId xmlns:p14="http://schemas.microsoft.com/office/powerpoint/2010/main" val="25685958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 name="Rectangle 2"/>
          <p:cNvSpPr txBox="1">
            <a:spLocks noGrp="1"/>
          </p:cNvSpPr>
          <p:nvPr>
            <p:ph type="body" idx="1"/>
          </p:nvPr>
        </p:nvSpPr>
        <p:spPr>
          <a:xfrm>
            <a:off x="148472" y="4065985"/>
            <a:ext cx="8847055" cy="2158875"/>
          </a:xfrm>
          <a:prstGeom prst="rect">
            <a:avLst/>
          </a:prstGeom>
        </p:spPr>
        <p:txBody>
          <a:bodyPr>
            <a:noAutofit/>
          </a:bodyPr>
          <a:lstStyle/>
          <a:p>
            <a:pPr marL="342900" indent="-342900">
              <a:buClrTx/>
              <a:buSzPct val="75000"/>
            </a:pPr>
            <a:r>
              <a:rPr lang="en-GB" sz="2500" dirty="0"/>
              <a:t>Seligman’s PERMA model of positive psychology is a useful tool for frontline staff to employ</a:t>
            </a:r>
          </a:p>
          <a:p>
            <a:pPr marL="342900" indent="-342900">
              <a:buClrTx/>
              <a:buSzPct val="75000"/>
            </a:pPr>
            <a:r>
              <a:rPr lang="en-GB" sz="2500" dirty="0"/>
              <a:t>Focus on positive recording, moments of happiness and building meaningful relationships with the young people we support</a:t>
            </a:r>
          </a:p>
        </p:txBody>
      </p:sp>
      <p:sp>
        <p:nvSpPr>
          <p:cNvPr id="6" name="Rectangle 1">
            <a:extLst>
              <a:ext uri="{FF2B5EF4-FFF2-40B4-BE49-F238E27FC236}">
                <a16:creationId xmlns:a16="http://schemas.microsoft.com/office/drawing/2014/main" id="{758BA5B3-73B3-4DEF-864A-76A258C4F5C3}"/>
              </a:ext>
            </a:extLst>
          </p:cNvPr>
          <p:cNvSpPr txBox="1">
            <a:spLocks/>
          </p:cNvSpPr>
          <p:nvPr/>
        </p:nvSpPr>
        <p:spPr>
          <a:xfrm>
            <a:off x="0" y="0"/>
            <a:ext cx="9144000" cy="655782"/>
          </a:xfrm>
          <a:prstGeom prst="rect">
            <a:avLst/>
          </a:prstGeom>
        </p:spPr>
        <p:txBody>
          <a:bodyPr vert="horz" wrap="none" lIns="91440" tIns="45720" rIns="91440" bIns="45720" rtlCol="0" anchor="ctr">
            <a:noAutofit/>
          </a:bodyPr>
          <a:lstStyle>
            <a:lvl1pPr algn="ctr" defTabSz="868680" rtl="0" eaLnBrk="1" latinLnBrk="0" hangingPunct="1">
              <a:spcBef>
                <a:spcPct val="0"/>
              </a:spcBef>
              <a:buNone/>
              <a:defRPr sz="4180" kern="1200" cap="none">
                <a:solidFill>
                  <a:schemeClr val="tx1"/>
                </a:solidFill>
                <a:latin typeface="+mj-lt"/>
                <a:ea typeface="+mj-ea"/>
                <a:cs typeface="+mj-cs"/>
              </a:defRPr>
            </a:lvl1pPr>
          </a:lstStyle>
          <a:p>
            <a:pPr marL="0" marR="0" lvl="0" indent="0" defTabSz="868680" rtl="0" eaLnBrk="1" fontAlgn="auto" latinLnBrk="0" hangingPunct="1">
              <a:lnSpc>
                <a:spcPct val="100000"/>
              </a:lnSpc>
              <a:spcBef>
                <a:spcPct val="0"/>
              </a:spcBef>
              <a:spcAft>
                <a:spcPts val="0"/>
              </a:spcAft>
              <a:buClrTx/>
              <a:buSzTx/>
              <a:buFontTx/>
              <a:buNone/>
              <a:tabLst/>
              <a:defRPr/>
            </a:pPr>
            <a:r>
              <a:rPr kumimoji="0" lang="en-GB" sz="3800" b="1" i="0" u="none" strike="noStrike" kern="1200" cap="none" spc="0" normalizeH="0" baseline="0" noProof="0" dirty="0">
                <a:ln>
                  <a:noFill/>
                </a:ln>
                <a:solidFill>
                  <a:prstClr val="white"/>
                </a:solidFill>
                <a:effectLst/>
                <a:uLnTx/>
                <a:uFillTx/>
                <a:latin typeface="Calibri"/>
                <a:ea typeface="+mj-ea"/>
                <a:cs typeface="+mj-cs"/>
              </a:rPr>
              <a:t>Positive Psychology – The PERMA Model </a:t>
            </a:r>
          </a:p>
        </p:txBody>
      </p:sp>
      <p:pic>
        <p:nvPicPr>
          <p:cNvPr id="4" name="Picture 3">
            <a:extLst>
              <a:ext uri="{FF2B5EF4-FFF2-40B4-BE49-F238E27FC236}">
                <a16:creationId xmlns:a16="http://schemas.microsoft.com/office/drawing/2014/main" id="{AD62BA86-22CC-4379-B8FC-4F1D2858983A}"/>
              </a:ext>
            </a:extLst>
          </p:cNvPr>
          <p:cNvPicPr>
            <a:picLocks noChangeAspect="1"/>
          </p:cNvPicPr>
          <p:nvPr/>
        </p:nvPicPr>
        <p:blipFill>
          <a:blip r:embed="rId2"/>
          <a:stretch>
            <a:fillRect/>
          </a:stretch>
        </p:blipFill>
        <p:spPr>
          <a:xfrm>
            <a:off x="1214000" y="917533"/>
            <a:ext cx="6715998" cy="2886701"/>
          </a:xfrm>
          <a:prstGeom prst="rect">
            <a:avLst/>
          </a:prstGeom>
        </p:spPr>
      </p:pic>
    </p:spTree>
    <p:extLst>
      <p:ext uri="{BB962C8B-B14F-4D97-AF65-F5344CB8AC3E}">
        <p14:creationId xmlns:p14="http://schemas.microsoft.com/office/powerpoint/2010/main" val="40467841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32960E-F391-4D71-A608-E6A3190EF4DA}"/>
              </a:ext>
            </a:extLst>
          </p:cNvPr>
          <p:cNvSpPr>
            <a:spLocks noGrp="1"/>
          </p:cNvSpPr>
          <p:nvPr>
            <p:ph idx="1"/>
          </p:nvPr>
        </p:nvSpPr>
        <p:spPr>
          <a:xfrm>
            <a:off x="68580" y="812800"/>
            <a:ext cx="9006840" cy="5186680"/>
          </a:xfrm>
        </p:spPr>
        <p:txBody>
          <a:bodyPr>
            <a:normAutofit/>
          </a:bodyPr>
          <a:lstStyle/>
          <a:p>
            <a:pPr marL="0" indent="0">
              <a:buNone/>
            </a:pPr>
            <a:r>
              <a:rPr lang="en-GB" b="1" i="0" dirty="0">
                <a:solidFill>
                  <a:srgbClr val="0F1419"/>
                </a:solidFill>
                <a:effectLst/>
                <a:latin typeface="-apple-system"/>
              </a:rPr>
              <a:t>“Masking Is Life”: Experiences of Masking in Autistic and </a:t>
            </a:r>
            <a:r>
              <a:rPr lang="en-GB" b="1" i="0" dirty="0" err="1">
                <a:solidFill>
                  <a:srgbClr val="0F1419"/>
                </a:solidFill>
                <a:effectLst/>
                <a:latin typeface="-apple-system"/>
              </a:rPr>
              <a:t>Nonautistic</a:t>
            </a:r>
            <a:r>
              <a:rPr lang="en-GB" b="1" i="0" dirty="0">
                <a:solidFill>
                  <a:srgbClr val="0F1419"/>
                </a:solidFill>
                <a:effectLst/>
                <a:latin typeface="-apple-system"/>
              </a:rPr>
              <a:t> Adults. Autism in Adulthood</a:t>
            </a:r>
          </a:p>
          <a:p>
            <a:pPr marL="0" indent="0">
              <a:buNone/>
            </a:pPr>
            <a:r>
              <a:rPr lang="en-GB" dirty="0">
                <a:hlinkClick r:id="rId2"/>
              </a:rPr>
              <a:t>www.liebertpub.com/doi/10.1089/aut.2020.0083</a:t>
            </a:r>
            <a:endParaRPr lang="en-GB" dirty="0"/>
          </a:p>
          <a:p>
            <a:pPr marL="0" indent="0">
              <a:buNone/>
            </a:pPr>
            <a:endParaRPr lang="en-GB" dirty="0"/>
          </a:p>
          <a:p>
            <a:pPr marL="0" indent="0">
              <a:buNone/>
            </a:pPr>
            <a:r>
              <a:rPr lang="en-GB" b="1" i="0" dirty="0">
                <a:effectLst/>
                <a:latin typeface="MuseoSans"/>
              </a:rPr>
              <a:t>Double Empathy: Why Autistic People Are Often Misunderstood</a:t>
            </a:r>
          </a:p>
          <a:p>
            <a:pPr marL="0" indent="0">
              <a:buNone/>
            </a:pPr>
            <a:r>
              <a:rPr lang="en-GB" dirty="0">
                <a:hlinkClick r:id="rId3"/>
              </a:rPr>
              <a:t>Double Empathy: Why Autistic People Are Often Misunderstood · Frontiers for Young Minds (frontiersin.org)</a:t>
            </a:r>
            <a:r>
              <a:rPr lang="en-GB" dirty="0"/>
              <a:t> </a:t>
            </a:r>
          </a:p>
          <a:p>
            <a:pPr marL="0" indent="0">
              <a:buNone/>
            </a:pPr>
            <a:endParaRPr lang="en-GB" dirty="0"/>
          </a:p>
        </p:txBody>
      </p:sp>
    </p:spTree>
    <p:extLst>
      <p:ext uri="{BB962C8B-B14F-4D97-AF65-F5344CB8AC3E}">
        <p14:creationId xmlns:p14="http://schemas.microsoft.com/office/powerpoint/2010/main" val="18829214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igure 1 - Autistic and non-autistic people can find it difficult to understand each other.">
            <a:extLst>
              <a:ext uri="{FF2B5EF4-FFF2-40B4-BE49-F238E27FC236}">
                <a16:creationId xmlns:a16="http://schemas.microsoft.com/office/drawing/2014/main" id="{878435C3-2353-4733-9F0F-9AA4626394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96" y="690880"/>
            <a:ext cx="9064808" cy="5364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63844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6F4AC93-CCFF-4ADD-9D36-4A0AFE81264D}"/>
              </a:ext>
            </a:extLst>
          </p:cNvPr>
          <p:cNvSpPr>
            <a:spLocks noGrp="1"/>
          </p:cNvSpPr>
          <p:nvPr>
            <p:ph type="title"/>
          </p:nvPr>
        </p:nvSpPr>
        <p:spPr>
          <a:xfrm>
            <a:off x="147484" y="1"/>
            <a:ext cx="8996516" cy="673564"/>
          </a:xfrm>
        </p:spPr>
        <p:txBody>
          <a:bodyPr vert="horz">
            <a:normAutofit/>
          </a:bodyPr>
          <a:lstStyle/>
          <a:p>
            <a:r>
              <a:rPr lang="en-GB" sz="3000" b="1" dirty="0">
                <a:solidFill>
                  <a:schemeClr val="bg1"/>
                </a:solidFill>
              </a:rPr>
              <a:t>We Must Be Careful Where We Locate The ‘Problem’</a:t>
            </a:r>
          </a:p>
        </p:txBody>
      </p:sp>
      <p:sp>
        <p:nvSpPr>
          <p:cNvPr id="4" name="Content Placeholder 3">
            <a:extLst>
              <a:ext uri="{FF2B5EF4-FFF2-40B4-BE49-F238E27FC236}">
                <a16:creationId xmlns:a16="http://schemas.microsoft.com/office/drawing/2014/main" id="{3ED6AE02-A727-4FB1-ADCB-669B9B4446D9}"/>
              </a:ext>
            </a:extLst>
          </p:cNvPr>
          <p:cNvSpPr>
            <a:spLocks noGrp="1"/>
          </p:cNvSpPr>
          <p:nvPr>
            <p:ph idx="1"/>
          </p:nvPr>
        </p:nvSpPr>
        <p:spPr>
          <a:xfrm>
            <a:off x="524369" y="1054006"/>
            <a:ext cx="8095262" cy="4385260"/>
          </a:xfrm>
        </p:spPr>
        <p:txBody>
          <a:bodyPr vert="horz">
            <a:normAutofit fontScale="92500" lnSpcReduction="10000"/>
          </a:bodyPr>
          <a:lstStyle/>
          <a:p>
            <a:pPr marL="285750" indent="-285750">
              <a:buFont typeface="Arial" panose="020B0604020202020204" pitchFamily="34" charset="0"/>
              <a:buChar char="•"/>
            </a:pPr>
            <a:endParaRPr lang="en-GB" sz="1700" dirty="0"/>
          </a:p>
          <a:p>
            <a:pPr marL="285750" indent="-285750">
              <a:defRPr sz="3300">
                <a:uFill>
                  <a:solidFill>
                    <a:schemeClr val="accent4"/>
                  </a:solidFill>
                </a:uFill>
              </a:defRPr>
            </a:pPr>
            <a:r>
              <a:rPr lang="en-GB" sz="3500" dirty="0"/>
              <a:t>The vast a majority of challenging situations are inadvertently triggered by supporters.</a:t>
            </a:r>
          </a:p>
          <a:p>
            <a:pPr marL="285750" indent="-285750">
              <a:defRPr sz="3300">
                <a:uFill>
                  <a:solidFill>
                    <a:schemeClr val="accent4"/>
                  </a:solidFill>
                </a:uFill>
              </a:defRPr>
            </a:pPr>
            <a:endParaRPr lang="en-GB" sz="3500" dirty="0"/>
          </a:p>
          <a:p>
            <a:pPr marL="285750" indent="-285750">
              <a:defRPr sz="3300">
                <a:uFill>
                  <a:solidFill>
                    <a:schemeClr val="accent4"/>
                  </a:solidFill>
                </a:uFill>
              </a:defRPr>
            </a:pPr>
            <a:r>
              <a:rPr lang="en-GB" sz="3500" dirty="0"/>
              <a:t>We are often unaware that we can trigger situations.</a:t>
            </a:r>
          </a:p>
          <a:p>
            <a:pPr marL="285750" indent="-285750">
              <a:defRPr sz="3300">
                <a:uFill>
                  <a:solidFill>
                    <a:schemeClr val="accent4"/>
                  </a:solidFill>
                </a:uFill>
              </a:defRPr>
            </a:pPr>
            <a:endParaRPr lang="en-GB" sz="3500" dirty="0"/>
          </a:p>
          <a:p>
            <a:pPr marL="285750" indent="-285750">
              <a:defRPr sz="3300">
                <a:uFill>
                  <a:solidFill>
                    <a:schemeClr val="accent4"/>
                  </a:solidFill>
                </a:uFill>
              </a:defRPr>
            </a:pPr>
            <a:r>
              <a:rPr lang="en-GB" sz="3500" dirty="0"/>
              <a:t>Reflective practice is a cornerstone of low arousal approaches.</a:t>
            </a:r>
          </a:p>
          <a:p>
            <a:pPr marL="285750" indent="-285750">
              <a:buFont typeface="Arial" panose="020B0604020202020204" pitchFamily="34" charset="0"/>
              <a:buChar char="•"/>
              <a:defRPr sz="3300">
                <a:uFill>
                  <a:solidFill>
                    <a:schemeClr val="accent4"/>
                  </a:solidFill>
                </a:uFill>
              </a:defRPr>
            </a:pPr>
            <a:endParaRPr lang="en-GB" sz="1700" dirty="0"/>
          </a:p>
          <a:p>
            <a:pPr marL="285750" indent="-285750">
              <a:buFont typeface="Arial" panose="020B0604020202020204" pitchFamily="34" charset="0"/>
              <a:buChar char="•"/>
              <a:defRPr sz="3300">
                <a:uFill>
                  <a:solidFill>
                    <a:schemeClr val="accent4"/>
                  </a:solidFill>
                </a:uFill>
              </a:defRPr>
            </a:pPr>
            <a:endParaRPr lang="en-GB" sz="1700" dirty="0"/>
          </a:p>
          <a:p>
            <a:pPr>
              <a:buNone/>
            </a:pPr>
            <a:endParaRPr lang="en-GB" dirty="0"/>
          </a:p>
        </p:txBody>
      </p:sp>
    </p:spTree>
    <p:extLst>
      <p:ext uri="{BB962C8B-B14F-4D97-AF65-F5344CB8AC3E}">
        <p14:creationId xmlns:p14="http://schemas.microsoft.com/office/powerpoint/2010/main" val="4839428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570B2-942E-DA24-9533-CFE355162A57}"/>
              </a:ext>
            </a:extLst>
          </p:cNvPr>
          <p:cNvSpPr>
            <a:spLocks noGrp="1"/>
          </p:cNvSpPr>
          <p:nvPr>
            <p:ph type="title"/>
          </p:nvPr>
        </p:nvSpPr>
        <p:spPr>
          <a:xfrm>
            <a:off x="457200" y="-147411"/>
            <a:ext cx="8229600" cy="890133"/>
          </a:xfrm>
        </p:spPr>
        <p:txBody>
          <a:bodyPr>
            <a:normAutofit/>
          </a:bodyPr>
          <a:lstStyle/>
          <a:p>
            <a:r>
              <a:rPr lang="en-US" sz="4400" dirty="0">
                <a:solidFill>
                  <a:schemeClr val="bg1"/>
                </a:solidFill>
                <a:ea typeface="ＭＳ Ｐゴシック" pitchFamily="-65" charset="-128"/>
                <a:cs typeface="Arial"/>
              </a:rPr>
              <a:t>Movement / Exercise</a:t>
            </a:r>
            <a:endParaRPr lang="en-GB" dirty="0">
              <a:solidFill>
                <a:schemeClr val="bg1"/>
              </a:solidFill>
            </a:endParaRPr>
          </a:p>
        </p:txBody>
      </p:sp>
      <p:sp>
        <p:nvSpPr>
          <p:cNvPr id="3" name="Content Placeholder 2">
            <a:extLst>
              <a:ext uri="{FF2B5EF4-FFF2-40B4-BE49-F238E27FC236}">
                <a16:creationId xmlns:a16="http://schemas.microsoft.com/office/drawing/2014/main" id="{82B8A459-C16A-D11B-1F53-67F211AA870F}"/>
              </a:ext>
            </a:extLst>
          </p:cNvPr>
          <p:cNvSpPr>
            <a:spLocks noGrp="1"/>
          </p:cNvSpPr>
          <p:nvPr>
            <p:ph idx="1"/>
          </p:nvPr>
        </p:nvSpPr>
        <p:spPr>
          <a:xfrm>
            <a:off x="228599" y="775378"/>
            <a:ext cx="8795657" cy="5331508"/>
          </a:xfrm>
        </p:spPr>
        <p:txBody>
          <a:bodyPr>
            <a:normAutofit fontScale="92500" lnSpcReduction="20000"/>
          </a:bodyPr>
          <a:lstStyle/>
          <a:p>
            <a:pPr marL="0" indent="0">
              <a:buNone/>
            </a:pPr>
            <a:r>
              <a:rPr lang="en-GB" b="0" i="0" dirty="0">
                <a:solidFill>
                  <a:srgbClr val="242424"/>
                </a:solidFill>
                <a:effectLst/>
                <a:highlight>
                  <a:srgbClr val="FFFFFF"/>
                </a:highlight>
                <a:latin typeface="UICTFontTextStyleBody"/>
              </a:rPr>
              <a:t>There are many studies which demonstrate that regular cardiac exercise is positive for our physical health, being associated with a lower risk of heart failure and increased well-being. </a:t>
            </a:r>
          </a:p>
          <a:p>
            <a:pPr marL="0" indent="0">
              <a:buNone/>
            </a:pPr>
            <a:endParaRPr lang="en-GB" b="0" i="0" dirty="0">
              <a:solidFill>
                <a:srgbClr val="242424"/>
              </a:solidFill>
              <a:effectLst/>
              <a:highlight>
                <a:srgbClr val="FFFFFF"/>
              </a:highlight>
              <a:latin typeface="UICTFontTextStyleBody"/>
            </a:endParaRPr>
          </a:p>
          <a:p>
            <a:pPr marL="0" indent="0">
              <a:buNone/>
            </a:pPr>
            <a:r>
              <a:rPr lang="en-GB" b="0" i="0" dirty="0">
                <a:solidFill>
                  <a:srgbClr val="242424"/>
                </a:solidFill>
                <a:effectLst/>
                <a:highlight>
                  <a:srgbClr val="FFFFFF"/>
                </a:highlight>
                <a:latin typeface="UICTFontTextStyleBody"/>
              </a:rPr>
              <a:t>Aerobic exercise can also have a positive impact on cognitive functioning for children in classrooms. </a:t>
            </a:r>
          </a:p>
          <a:p>
            <a:pPr marL="0" indent="0">
              <a:buNone/>
            </a:pPr>
            <a:endParaRPr lang="en-GB" dirty="0">
              <a:solidFill>
                <a:srgbClr val="242424"/>
              </a:solidFill>
              <a:highlight>
                <a:srgbClr val="FFFFFF"/>
              </a:highlight>
              <a:latin typeface="UICTFontTextStyleBody"/>
            </a:endParaRPr>
          </a:p>
          <a:p>
            <a:pPr marL="0" indent="0">
              <a:buNone/>
            </a:pPr>
            <a:r>
              <a:rPr lang="en-GB" b="0" i="0" dirty="0" err="1">
                <a:solidFill>
                  <a:srgbClr val="242424"/>
                </a:solidFill>
                <a:effectLst/>
                <a:highlight>
                  <a:srgbClr val="FFFFFF"/>
                </a:highlight>
                <a:latin typeface="UICTFontTextStyleBody"/>
              </a:rPr>
              <a:t>Bidzan-Bluma</a:t>
            </a:r>
            <a:r>
              <a:rPr lang="en-GB" b="0" i="0" dirty="0">
                <a:solidFill>
                  <a:srgbClr val="242424"/>
                </a:solidFill>
                <a:effectLst/>
                <a:highlight>
                  <a:srgbClr val="FFFFFF"/>
                </a:highlight>
                <a:latin typeface="UICTFontTextStyleBody"/>
              </a:rPr>
              <a:t>, I. &amp; </a:t>
            </a:r>
            <a:r>
              <a:rPr lang="en-GB" b="0" i="0" dirty="0" err="1">
                <a:solidFill>
                  <a:srgbClr val="242424"/>
                </a:solidFill>
                <a:effectLst/>
                <a:highlight>
                  <a:srgbClr val="FFFFFF"/>
                </a:highlight>
                <a:latin typeface="UICTFontTextStyleBody"/>
              </a:rPr>
              <a:t>Lipowska</a:t>
            </a:r>
            <a:r>
              <a:rPr lang="en-GB" b="0" i="0" dirty="0">
                <a:solidFill>
                  <a:srgbClr val="242424"/>
                </a:solidFill>
                <a:effectLst/>
                <a:highlight>
                  <a:srgbClr val="FFFFFF"/>
                </a:highlight>
                <a:latin typeface="UICTFontTextStyleBody"/>
              </a:rPr>
              <a:t>, M. (2018). Physical Activity and Cognitive Functioning of Children: A Systematic Review. </a:t>
            </a:r>
            <a:r>
              <a:rPr lang="en-GB" b="0" i="1" dirty="0">
                <a:solidFill>
                  <a:srgbClr val="242424"/>
                </a:solidFill>
                <a:effectLst/>
                <a:highlight>
                  <a:srgbClr val="FFFFFF"/>
                </a:highlight>
                <a:latin typeface="UICTFontTextStyleItalicBody"/>
              </a:rPr>
              <a:t>International Journal of Environmental Research and Public Health, </a:t>
            </a:r>
            <a:r>
              <a:rPr lang="en-GB" b="0" i="0" dirty="0">
                <a:solidFill>
                  <a:srgbClr val="242424"/>
                </a:solidFill>
                <a:effectLst/>
                <a:highlight>
                  <a:srgbClr val="FFFFFF"/>
                </a:highlight>
                <a:latin typeface="UICTFontTextStyleBody"/>
              </a:rPr>
              <a:t>15(4), 800.</a:t>
            </a:r>
            <a:endParaRPr lang="en-GB" dirty="0"/>
          </a:p>
        </p:txBody>
      </p:sp>
    </p:spTree>
    <p:extLst>
      <p:ext uri="{BB962C8B-B14F-4D97-AF65-F5344CB8AC3E}">
        <p14:creationId xmlns:p14="http://schemas.microsoft.com/office/powerpoint/2010/main" val="2211887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570B2-942E-DA24-9533-CFE355162A57}"/>
              </a:ext>
            </a:extLst>
          </p:cNvPr>
          <p:cNvSpPr>
            <a:spLocks noGrp="1"/>
          </p:cNvSpPr>
          <p:nvPr>
            <p:ph type="title"/>
          </p:nvPr>
        </p:nvSpPr>
        <p:spPr>
          <a:xfrm>
            <a:off x="457200" y="-147411"/>
            <a:ext cx="8229600" cy="890133"/>
          </a:xfrm>
        </p:spPr>
        <p:txBody>
          <a:bodyPr>
            <a:normAutofit/>
          </a:bodyPr>
          <a:lstStyle/>
          <a:p>
            <a:r>
              <a:rPr lang="en-US" sz="4400" dirty="0">
                <a:solidFill>
                  <a:schemeClr val="bg1"/>
                </a:solidFill>
                <a:ea typeface="ＭＳ Ｐゴシック" pitchFamily="-65" charset="-128"/>
                <a:cs typeface="Arial"/>
              </a:rPr>
              <a:t>Movement / Exercise</a:t>
            </a:r>
            <a:endParaRPr lang="en-GB" dirty="0">
              <a:solidFill>
                <a:schemeClr val="bg1"/>
              </a:solidFill>
            </a:endParaRPr>
          </a:p>
        </p:txBody>
      </p:sp>
      <p:sp>
        <p:nvSpPr>
          <p:cNvPr id="3" name="Content Placeholder 2">
            <a:extLst>
              <a:ext uri="{FF2B5EF4-FFF2-40B4-BE49-F238E27FC236}">
                <a16:creationId xmlns:a16="http://schemas.microsoft.com/office/drawing/2014/main" id="{82B8A459-C16A-D11B-1F53-67F211AA870F}"/>
              </a:ext>
            </a:extLst>
          </p:cNvPr>
          <p:cNvSpPr>
            <a:spLocks noGrp="1"/>
          </p:cNvSpPr>
          <p:nvPr>
            <p:ph idx="1"/>
          </p:nvPr>
        </p:nvSpPr>
        <p:spPr>
          <a:xfrm>
            <a:off x="174171" y="927778"/>
            <a:ext cx="8795657" cy="5331508"/>
          </a:xfrm>
        </p:spPr>
        <p:txBody>
          <a:bodyPr>
            <a:normAutofit/>
          </a:bodyPr>
          <a:lstStyle/>
          <a:p>
            <a:pPr marL="0" indent="0">
              <a:buNone/>
            </a:pPr>
            <a:r>
              <a:rPr lang="en-GB" b="0" i="0" dirty="0">
                <a:solidFill>
                  <a:srgbClr val="242424"/>
                </a:solidFill>
                <a:effectLst/>
                <a:highlight>
                  <a:srgbClr val="FFFFFF"/>
                </a:highlight>
                <a:latin typeface="UICTFontTextStyleBody"/>
              </a:rPr>
              <a:t>Cardiac exercise can produce positive physiological changes in relatively short periods of time, such as reducing levels of the stress hormone cortisol. </a:t>
            </a:r>
          </a:p>
          <a:p>
            <a:pPr marL="0" indent="0">
              <a:buNone/>
            </a:pPr>
            <a:endParaRPr lang="en-GB" b="0" i="0" dirty="0">
              <a:solidFill>
                <a:srgbClr val="242424"/>
              </a:solidFill>
              <a:effectLst/>
              <a:highlight>
                <a:srgbClr val="FFFFFF"/>
              </a:highlight>
              <a:latin typeface="UICTFontTextStyleBody"/>
            </a:endParaRPr>
          </a:p>
          <a:p>
            <a:pPr marL="0" indent="0">
              <a:buNone/>
            </a:pPr>
            <a:r>
              <a:rPr lang="en-GB" b="0" i="0" dirty="0" err="1">
                <a:solidFill>
                  <a:srgbClr val="242424"/>
                </a:solidFill>
                <a:effectLst/>
                <a:highlight>
                  <a:srgbClr val="FFFFFF"/>
                </a:highlight>
                <a:latin typeface="UICTFontTextStyleBody"/>
              </a:rPr>
              <a:t>Alghadir</a:t>
            </a:r>
            <a:r>
              <a:rPr lang="en-GB" b="0" i="0" dirty="0">
                <a:solidFill>
                  <a:srgbClr val="242424"/>
                </a:solidFill>
                <a:effectLst/>
                <a:highlight>
                  <a:srgbClr val="FFFFFF"/>
                </a:highlight>
                <a:latin typeface="UICTFontTextStyleBody"/>
              </a:rPr>
              <a:t>, A. H., </a:t>
            </a:r>
            <a:r>
              <a:rPr lang="en-GB" b="0" i="0" dirty="0" err="1">
                <a:solidFill>
                  <a:srgbClr val="242424"/>
                </a:solidFill>
                <a:effectLst/>
                <a:highlight>
                  <a:srgbClr val="FFFFFF"/>
                </a:highlight>
                <a:latin typeface="UICTFontTextStyleBody"/>
              </a:rPr>
              <a:t>Gabr</a:t>
            </a:r>
            <a:r>
              <a:rPr lang="en-GB" b="0" i="0" dirty="0">
                <a:solidFill>
                  <a:srgbClr val="242424"/>
                </a:solidFill>
                <a:effectLst/>
                <a:highlight>
                  <a:srgbClr val="FFFFFF"/>
                </a:highlight>
                <a:latin typeface="UICTFontTextStyleBody"/>
              </a:rPr>
              <a:t>, S. A. &amp; Aly, F. A. (2015). The Effects of Four Weeks of Aerobic Training on Saliva Cortisol and Testosterone in Young Healthy Persons. </a:t>
            </a:r>
            <a:r>
              <a:rPr lang="en-GB" b="0" i="1" dirty="0">
                <a:solidFill>
                  <a:srgbClr val="242424"/>
                </a:solidFill>
                <a:effectLst/>
                <a:highlight>
                  <a:srgbClr val="FFFFFF"/>
                </a:highlight>
                <a:latin typeface="UICTFontTextStyleItalicBody"/>
              </a:rPr>
              <a:t>Journal of Physical Therapy Science</a:t>
            </a:r>
            <a:r>
              <a:rPr lang="en-GB" b="0" i="0" dirty="0">
                <a:solidFill>
                  <a:srgbClr val="242424"/>
                </a:solidFill>
                <a:effectLst/>
                <a:highlight>
                  <a:srgbClr val="FFFFFF"/>
                </a:highlight>
                <a:latin typeface="UICTFontTextStyleBody"/>
              </a:rPr>
              <a:t>, 27(7), 2029-2033.  </a:t>
            </a:r>
            <a:endParaRPr lang="en-GB" dirty="0"/>
          </a:p>
        </p:txBody>
      </p:sp>
    </p:spTree>
    <p:extLst>
      <p:ext uri="{BB962C8B-B14F-4D97-AF65-F5344CB8AC3E}">
        <p14:creationId xmlns:p14="http://schemas.microsoft.com/office/powerpoint/2010/main" val="1599180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16e5c9de27846b25a941">
            <a:extLst>
              <a:ext uri="{FF2B5EF4-FFF2-40B4-BE49-F238E27FC236}">
                <a16:creationId xmlns:a16="http://schemas.microsoft.com/office/drawing/2014/main" id="{3182A672-1FE8-4408-A259-52B02A03C70C}"/>
              </a:ext>
            </a:extLst>
          </p:cNvPr>
          <p:cNvPicPr/>
          <p:nvPr/>
        </p:nvPicPr>
        <p:blipFill rotWithShape="1">
          <a:blip r:embed="rId2" r:link="rId3">
            <a:extLst>
              <a:ext uri="{28A0092B-C50C-407E-A947-70E740481C1C}">
                <a14:useLocalDpi xmlns:a14="http://schemas.microsoft.com/office/drawing/2010/main" val="0"/>
              </a:ext>
            </a:extLst>
          </a:blip>
          <a:srcRect/>
          <a:stretch>
            <a:fillRect/>
          </a:stretch>
        </p:blipFill>
        <p:spPr bwMode="auto">
          <a:xfrm>
            <a:off x="1267904" y="954468"/>
            <a:ext cx="6608191" cy="4949063"/>
          </a:xfrm>
          <a:prstGeom prst="rect">
            <a:avLst/>
          </a:prstGeom>
          <a:noFill/>
        </p:spPr>
      </p:pic>
      <p:pic>
        <p:nvPicPr>
          <p:cNvPr id="2" name="Picture 1">
            <a:extLst>
              <a:ext uri="{FF2B5EF4-FFF2-40B4-BE49-F238E27FC236}">
                <a16:creationId xmlns:a16="http://schemas.microsoft.com/office/drawing/2014/main" id="{5D64720C-2B06-477E-AB35-1A94D465DBD9}"/>
              </a:ext>
            </a:extLst>
          </p:cNvPr>
          <p:cNvPicPr>
            <a:picLocks noChangeAspect="1"/>
          </p:cNvPicPr>
          <p:nvPr/>
        </p:nvPicPr>
        <p:blipFill>
          <a:blip r:embed="rId4"/>
          <a:stretch>
            <a:fillRect/>
          </a:stretch>
        </p:blipFill>
        <p:spPr>
          <a:xfrm>
            <a:off x="1474962" y="0"/>
            <a:ext cx="6194073" cy="816935"/>
          </a:xfrm>
          <a:prstGeom prst="rect">
            <a:avLst/>
          </a:prstGeom>
        </p:spPr>
      </p:pic>
      <p:pic>
        <p:nvPicPr>
          <p:cNvPr id="3" name="Picture 2">
            <a:extLst>
              <a:ext uri="{FF2B5EF4-FFF2-40B4-BE49-F238E27FC236}">
                <a16:creationId xmlns:a16="http://schemas.microsoft.com/office/drawing/2014/main" id="{42936C57-C24C-44D8-B0CC-F6F32D392228}"/>
              </a:ext>
            </a:extLst>
          </p:cNvPr>
          <p:cNvPicPr>
            <a:picLocks noChangeAspect="1"/>
          </p:cNvPicPr>
          <p:nvPr/>
        </p:nvPicPr>
        <p:blipFill>
          <a:blip r:embed="rId5"/>
          <a:stretch>
            <a:fillRect/>
          </a:stretch>
        </p:blipFill>
        <p:spPr>
          <a:xfrm>
            <a:off x="4669321" y="6125563"/>
            <a:ext cx="3206774" cy="847417"/>
          </a:xfrm>
          <a:prstGeom prst="rect">
            <a:avLst/>
          </a:prstGeom>
        </p:spPr>
      </p:pic>
    </p:spTree>
    <p:extLst>
      <p:ext uri="{BB962C8B-B14F-4D97-AF65-F5344CB8AC3E}">
        <p14:creationId xmlns:p14="http://schemas.microsoft.com/office/powerpoint/2010/main" val="3920514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2788C-374E-39C1-DFB9-FA0DB80344D9}"/>
              </a:ext>
            </a:extLst>
          </p:cNvPr>
          <p:cNvSpPr>
            <a:spLocks noGrp="1"/>
          </p:cNvSpPr>
          <p:nvPr>
            <p:ph type="title"/>
          </p:nvPr>
        </p:nvSpPr>
        <p:spPr>
          <a:xfrm>
            <a:off x="457200" y="-205653"/>
            <a:ext cx="8229600" cy="1143000"/>
          </a:xfrm>
        </p:spPr>
        <p:txBody>
          <a:bodyPr/>
          <a:lstStyle/>
          <a:p>
            <a:r>
              <a:rPr lang="en-GB" dirty="0">
                <a:solidFill>
                  <a:schemeClr val="bg1"/>
                </a:solidFill>
              </a:rPr>
              <a:t>The Importance of Context</a:t>
            </a:r>
          </a:p>
        </p:txBody>
      </p:sp>
      <p:sp>
        <p:nvSpPr>
          <p:cNvPr id="3" name="Content Placeholder 2">
            <a:extLst>
              <a:ext uri="{FF2B5EF4-FFF2-40B4-BE49-F238E27FC236}">
                <a16:creationId xmlns:a16="http://schemas.microsoft.com/office/drawing/2014/main" id="{B773FCF5-9EBB-A838-60AE-AF5DDC539708}"/>
              </a:ext>
            </a:extLst>
          </p:cNvPr>
          <p:cNvSpPr>
            <a:spLocks noGrp="1"/>
          </p:cNvSpPr>
          <p:nvPr>
            <p:ph idx="1"/>
          </p:nvPr>
        </p:nvSpPr>
        <p:spPr>
          <a:xfrm>
            <a:off x="196272" y="1018165"/>
            <a:ext cx="8846128" cy="5003944"/>
          </a:xfrm>
        </p:spPr>
        <p:txBody>
          <a:bodyPr>
            <a:noAutofit/>
          </a:bodyPr>
          <a:lstStyle/>
          <a:p>
            <a:pPr>
              <a:buSzPct val="90000"/>
              <a:defRPr/>
            </a:pPr>
            <a:r>
              <a:rPr lang="en-US" sz="2600" dirty="0">
                <a:ea typeface="ＭＳ Ｐゴシック" pitchFamily="-65" charset="-128"/>
                <a:cs typeface="Arial"/>
              </a:rPr>
              <a:t>Life takes place within a social setting, reading social situations, deciphering the unwritten rules</a:t>
            </a:r>
          </a:p>
          <a:p>
            <a:pPr>
              <a:buSzPct val="90000"/>
            </a:pPr>
            <a:r>
              <a:rPr lang="en-US" sz="2600" dirty="0">
                <a:cs typeface="Arial"/>
              </a:rPr>
              <a:t>We live in a complex language environment (often) with limited visual support (&amp; lots of verbal instructions)</a:t>
            </a:r>
          </a:p>
          <a:p>
            <a:pPr>
              <a:buSzPct val="90000"/>
            </a:pPr>
            <a:r>
              <a:rPr lang="en-US" sz="2600" dirty="0">
                <a:cs typeface="Arial"/>
              </a:rPr>
              <a:t>Understanding and communicating with other young people and adults</a:t>
            </a:r>
          </a:p>
          <a:p>
            <a:pPr>
              <a:buSzPct val="90000"/>
            </a:pPr>
            <a:r>
              <a:rPr lang="en-US" sz="2600" dirty="0">
                <a:cs typeface="Arial"/>
              </a:rPr>
              <a:t>Coping with change, transitions and unexpected breaks in routine</a:t>
            </a:r>
          </a:p>
          <a:p>
            <a:pPr>
              <a:buSzPct val="90000"/>
            </a:pPr>
            <a:r>
              <a:rPr lang="en-US" sz="2600" dirty="0">
                <a:cs typeface="Arial"/>
              </a:rPr>
              <a:t>Day to day </a:t>
            </a:r>
            <a:r>
              <a:rPr lang="en-US" sz="2600" dirty="0" err="1">
                <a:cs typeface="Arial"/>
              </a:rPr>
              <a:t>organisation</a:t>
            </a:r>
            <a:endParaRPr lang="en-US" sz="2600" dirty="0">
              <a:cs typeface="Arial"/>
            </a:endParaRPr>
          </a:p>
          <a:p>
            <a:pPr>
              <a:buSzPct val="90000"/>
            </a:pPr>
            <a:r>
              <a:rPr lang="en-US" sz="2600" dirty="0" err="1">
                <a:cs typeface="Arial"/>
              </a:rPr>
              <a:t>Generalising</a:t>
            </a:r>
            <a:r>
              <a:rPr lang="en-US" sz="2600" dirty="0">
                <a:cs typeface="Arial"/>
              </a:rPr>
              <a:t> learning beyond the setting in which it took place</a:t>
            </a:r>
          </a:p>
        </p:txBody>
      </p:sp>
    </p:spTree>
    <p:extLst>
      <p:ext uri="{BB962C8B-B14F-4D97-AF65-F5344CB8AC3E}">
        <p14:creationId xmlns:p14="http://schemas.microsoft.com/office/powerpoint/2010/main" val="35048878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DE6133E-CB5C-E51D-864E-46D205AD1C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0506" y="0"/>
            <a:ext cx="4803494" cy="360637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C685E7CF-E302-2D0C-70FF-9E92CFA392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 y="3363055"/>
            <a:ext cx="4655072" cy="349494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BE5CBF86-5122-543D-0DF7-12CDE8E658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3063" y="3470913"/>
            <a:ext cx="4511412" cy="3387087"/>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id="{08B4C483-799F-1BBC-ADA0-7E7C5B046E70}"/>
              </a:ext>
            </a:extLst>
          </p:cNvPr>
          <p:cNvSpPr txBox="1">
            <a:spLocks/>
          </p:cNvSpPr>
          <p:nvPr/>
        </p:nvSpPr>
        <p:spPr>
          <a:xfrm>
            <a:off x="148422" y="1073071"/>
            <a:ext cx="4010623" cy="2073252"/>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indent="-285750" algn="ctr">
              <a:buFont typeface="Arial" panose="020B0604020202020204" pitchFamily="34" charset="0"/>
              <a:buChar char="•"/>
            </a:pPr>
            <a:endParaRPr lang="en-GB" sz="1700" dirty="0"/>
          </a:p>
          <a:p>
            <a:pPr marL="0" indent="0" algn="ctr">
              <a:buNone/>
              <a:defRPr sz="3300">
                <a:uFill>
                  <a:solidFill>
                    <a:schemeClr val="accent4"/>
                  </a:solidFill>
                </a:uFill>
              </a:defRPr>
            </a:pPr>
            <a:r>
              <a:rPr lang="en-GB" sz="3500" dirty="0">
                <a:uFill>
                  <a:solidFill>
                    <a:schemeClr val="accent4"/>
                  </a:solidFill>
                </a:uFill>
              </a:rPr>
              <a:t>Self-Reg in Glasgow</a:t>
            </a:r>
          </a:p>
          <a:p>
            <a:pPr marL="285750" indent="-285750" algn="ctr">
              <a:buFont typeface="Arial" panose="020B0604020202020204" pitchFamily="34" charset="0"/>
              <a:buChar char="•"/>
              <a:defRPr sz="3300">
                <a:uFill>
                  <a:solidFill>
                    <a:schemeClr val="accent4"/>
                  </a:solidFill>
                </a:uFill>
              </a:defRPr>
            </a:pPr>
            <a:endParaRPr lang="en-GB" sz="1700" dirty="0">
              <a:uFill>
                <a:solidFill>
                  <a:schemeClr val="accent4"/>
                </a:solidFill>
              </a:uFill>
            </a:endParaRPr>
          </a:p>
          <a:p>
            <a:pPr marL="285750" indent="-285750" algn="ctr">
              <a:buFont typeface="Arial" panose="020B0604020202020204" pitchFamily="34" charset="0"/>
              <a:buChar char="•"/>
              <a:defRPr sz="3300">
                <a:uFill>
                  <a:solidFill>
                    <a:schemeClr val="accent4"/>
                  </a:solidFill>
                </a:uFill>
              </a:defRPr>
            </a:pPr>
            <a:endParaRPr lang="en-GB" sz="1700" dirty="0">
              <a:uFill>
                <a:solidFill>
                  <a:schemeClr val="accent4"/>
                </a:solidFill>
              </a:uFill>
            </a:endParaRPr>
          </a:p>
          <a:p>
            <a:pPr algn="ctr">
              <a:buFont typeface="Arial"/>
              <a:buNone/>
            </a:pPr>
            <a:endParaRPr lang="en-GB" dirty="0"/>
          </a:p>
        </p:txBody>
      </p:sp>
    </p:spTree>
    <p:extLst>
      <p:ext uri="{BB962C8B-B14F-4D97-AF65-F5344CB8AC3E}">
        <p14:creationId xmlns:p14="http://schemas.microsoft.com/office/powerpoint/2010/main" val="17189199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8B4C483-799F-1BBC-ADA0-7E7C5B046E70}"/>
              </a:ext>
            </a:extLst>
          </p:cNvPr>
          <p:cNvSpPr txBox="1">
            <a:spLocks/>
          </p:cNvSpPr>
          <p:nvPr/>
        </p:nvSpPr>
        <p:spPr>
          <a:xfrm>
            <a:off x="-692705" y="753119"/>
            <a:ext cx="4010623" cy="2073252"/>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indent="-285750" algn="ctr">
              <a:buFont typeface="Arial" panose="020B0604020202020204" pitchFamily="34" charset="0"/>
              <a:buChar char="•"/>
            </a:pPr>
            <a:endParaRPr lang="en-GB" sz="1700" dirty="0"/>
          </a:p>
          <a:p>
            <a:pPr marL="0" indent="0" algn="ctr">
              <a:buNone/>
              <a:defRPr sz="3300">
                <a:uFill>
                  <a:solidFill>
                    <a:schemeClr val="accent4"/>
                  </a:solidFill>
                </a:uFill>
              </a:defRPr>
            </a:pPr>
            <a:r>
              <a:rPr lang="en-GB" sz="3500" dirty="0">
                <a:uFill>
                  <a:solidFill>
                    <a:schemeClr val="accent4"/>
                  </a:solidFill>
                </a:uFill>
              </a:rPr>
              <a:t>Self-Reg in </a:t>
            </a:r>
          </a:p>
          <a:p>
            <a:pPr marL="0" indent="0" algn="ctr">
              <a:buNone/>
              <a:defRPr sz="3300">
                <a:uFill>
                  <a:solidFill>
                    <a:schemeClr val="accent4"/>
                  </a:solidFill>
                </a:uFill>
              </a:defRPr>
            </a:pPr>
            <a:r>
              <a:rPr lang="en-GB" sz="3500" dirty="0">
                <a:uFill>
                  <a:solidFill>
                    <a:schemeClr val="accent4"/>
                  </a:solidFill>
                </a:uFill>
              </a:rPr>
              <a:t>Gibraltar</a:t>
            </a:r>
          </a:p>
          <a:p>
            <a:pPr marL="285750" indent="-285750" algn="ctr">
              <a:buFont typeface="Arial" panose="020B0604020202020204" pitchFamily="34" charset="0"/>
              <a:buChar char="•"/>
              <a:defRPr sz="3300">
                <a:uFill>
                  <a:solidFill>
                    <a:schemeClr val="accent4"/>
                  </a:solidFill>
                </a:uFill>
              </a:defRPr>
            </a:pPr>
            <a:endParaRPr lang="en-GB" sz="1700" dirty="0">
              <a:uFill>
                <a:solidFill>
                  <a:schemeClr val="accent4"/>
                </a:solidFill>
              </a:uFill>
            </a:endParaRPr>
          </a:p>
          <a:p>
            <a:pPr marL="285750" indent="-285750" algn="ctr">
              <a:buFont typeface="Arial" panose="020B0604020202020204" pitchFamily="34" charset="0"/>
              <a:buChar char="•"/>
              <a:defRPr sz="3300">
                <a:uFill>
                  <a:solidFill>
                    <a:schemeClr val="accent4"/>
                  </a:solidFill>
                </a:uFill>
              </a:defRPr>
            </a:pPr>
            <a:endParaRPr lang="en-GB" sz="1700" dirty="0">
              <a:uFill>
                <a:solidFill>
                  <a:schemeClr val="accent4"/>
                </a:solidFill>
              </a:uFill>
            </a:endParaRPr>
          </a:p>
          <a:p>
            <a:pPr algn="ctr">
              <a:buFont typeface="Arial"/>
              <a:buNone/>
            </a:pPr>
            <a:endParaRPr lang="en-GB" dirty="0"/>
          </a:p>
        </p:txBody>
      </p:sp>
      <p:pic>
        <p:nvPicPr>
          <p:cNvPr id="3" name="Picture 2">
            <a:extLst>
              <a:ext uri="{FF2B5EF4-FFF2-40B4-BE49-F238E27FC236}">
                <a16:creationId xmlns:a16="http://schemas.microsoft.com/office/drawing/2014/main" id="{2A081D37-9072-1080-7947-7BF3DA14E707}"/>
              </a:ext>
            </a:extLst>
          </p:cNvPr>
          <p:cNvPicPr>
            <a:picLocks noChangeAspect="1"/>
          </p:cNvPicPr>
          <p:nvPr/>
        </p:nvPicPr>
        <p:blipFill rotWithShape="1">
          <a:blip r:embed="rId2"/>
          <a:srcRect r="39309" b="18301"/>
          <a:stretch/>
        </p:blipFill>
        <p:spPr>
          <a:xfrm>
            <a:off x="5826085" y="1"/>
            <a:ext cx="3317916" cy="4034547"/>
          </a:xfrm>
          <a:prstGeom prst="rect">
            <a:avLst/>
          </a:prstGeom>
        </p:spPr>
      </p:pic>
      <p:pic>
        <p:nvPicPr>
          <p:cNvPr id="5" name="Picture 4">
            <a:extLst>
              <a:ext uri="{FF2B5EF4-FFF2-40B4-BE49-F238E27FC236}">
                <a16:creationId xmlns:a16="http://schemas.microsoft.com/office/drawing/2014/main" id="{D6F46670-A9D5-6152-0B63-85EAE61E59C7}"/>
              </a:ext>
            </a:extLst>
          </p:cNvPr>
          <p:cNvPicPr>
            <a:picLocks noChangeAspect="1"/>
          </p:cNvPicPr>
          <p:nvPr/>
        </p:nvPicPr>
        <p:blipFill rotWithShape="1">
          <a:blip r:embed="rId3"/>
          <a:srcRect l="25913" t="7841" r="10023" b="7895"/>
          <a:stretch/>
        </p:blipFill>
        <p:spPr>
          <a:xfrm>
            <a:off x="2694038" y="0"/>
            <a:ext cx="3224981" cy="4665132"/>
          </a:xfrm>
          <a:prstGeom prst="rect">
            <a:avLst/>
          </a:prstGeom>
        </p:spPr>
      </p:pic>
      <p:pic>
        <p:nvPicPr>
          <p:cNvPr id="6" name="Picture 5">
            <a:extLst>
              <a:ext uri="{FF2B5EF4-FFF2-40B4-BE49-F238E27FC236}">
                <a16:creationId xmlns:a16="http://schemas.microsoft.com/office/drawing/2014/main" id="{52589999-D8B6-5EFD-DDD1-2386CA41E4F5}"/>
              </a:ext>
            </a:extLst>
          </p:cNvPr>
          <p:cNvPicPr>
            <a:picLocks noChangeAspect="1"/>
          </p:cNvPicPr>
          <p:nvPr/>
        </p:nvPicPr>
        <p:blipFill rotWithShape="1">
          <a:blip r:embed="rId4"/>
          <a:srcRect l="22483"/>
          <a:stretch/>
        </p:blipFill>
        <p:spPr>
          <a:xfrm>
            <a:off x="-68826" y="3258105"/>
            <a:ext cx="3677264" cy="3557851"/>
          </a:xfrm>
          <a:prstGeom prst="rect">
            <a:avLst/>
          </a:prstGeom>
        </p:spPr>
      </p:pic>
      <p:pic>
        <p:nvPicPr>
          <p:cNvPr id="7" name="Picture 6">
            <a:extLst>
              <a:ext uri="{FF2B5EF4-FFF2-40B4-BE49-F238E27FC236}">
                <a16:creationId xmlns:a16="http://schemas.microsoft.com/office/drawing/2014/main" id="{B35319A8-EE01-8C0E-1F35-F8A00C64ECA1}"/>
              </a:ext>
            </a:extLst>
          </p:cNvPr>
          <p:cNvPicPr>
            <a:picLocks noChangeAspect="1"/>
          </p:cNvPicPr>
          <p:nvPr/>
        </p:nvPicPr>
        <p:blipFill rotWithShape="1">
          <a:blip r:embed="rId5"/>
          <a:srcRect t="11797" b="20196"/>
          <a:stretch/>
        </p:blipFill>
        <p:spPr>
          <a:xfrm>
            <a:off x="3608438" y="4034548"/>
            <a:ext cx="5535562" cy="2823452"/>
          </a:xfrm>
          <a:prstGeom prst="rect">
            <a:avLst/>
          </a:prstGeom>
        </p:spPr>
      </p:pic>
    </p:spTree>
    <p:extLst>
      <p:ext uri="{BB962C8B-B14F-4D97-AF65-F5344CB8AC3E}">
        <p14:creationId xmlns:p14="http://schemas.microsoft.com/office/powerpoint/2010/main" val="27511442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6151FBC-33E0-4F5B-8C48-3851E332B350}"/>
              </a:ext>
            </a:extLst>
          </p:cNvPr>
          <p:cNvSpPr>
            <a:spLocks noGrp="1"/>
          </p:cNvSpPr>
          <p:nvPr>
            <p:ph idx="1"/>
          </p:nvPr>
        </p:nvSpPr>
        <p:spPr>
          <a:xfrm>
            <a:off x="226242" y="1114367"/>
            <a:ext cx="8757501" cy="4762650"/>
          </a:xfrm>
        </p:spPr>
        <p:txBody>
          <a:bodyPr vert="horz">
            <a:noAutofit/>
          </a:bodyPr>
          <a:lstStyle/>
          <a:p>
            <a:pPr>
              <a:buNone/>
            </a:pPr>
            <a:endParaRPr lang="en-GB" sz="2000" dirty="0"/>
          </a:p>
          <a:p>
            <a:pPr>
              <a:buNone/>
            </a:pPr>
            <a:r>
              <a:rPr lang="en-GB" sz="2500" dirty="0"/>
              <a:t>Key questions:</a:t>
            </a:r>
          </a:p>
          <a:p>
            <a:pPr>
              <a:buNone/>
            </a:pPr>
            <a:endParaRPr lang="en-GB" sz="2000" dirty="0"/>
          </a:p>
          <a:p>
            <a:pPr marL="285750" indent="-285750"/>
            <a:r>
              <a:rPr lang="en-GB" sz="2500" dirty="0"/>
              <a:t>How do we understand and support Planned Escape / Self-Regulation in our settings?</a:t>
            </a:r>
          </a:p>
          <a:p>
            <a:pPr marL="285750" indent="-285750"/>
            <a:endParaRPr lang="en-GB" sz="2500" dirty="0"/>
          </a:p>
          <a:p>
            <a:pPr marL="285750" indent="-285750"/>
            <a:r>
              <a:rPr lang="en-GB" sz="2500" dirty="0"/>
              <a:t>What systems / policies can be develop and adopt to support human responses to stress and coping?</a:t>
            </a:r>
          </a:p>
          <a:p>
            <a:pPr marL="285750" indent="-285750"/>
            <a:endParaRPr lang="en-GB" sz="2500" dirty="0"/>
          </a:p>
          <a:p>
            <a:endParaRPr lang="en-GB" sz="2500" dirty="0"/>
          </a:p>
        </p:txBody>
      </p:sp>
      <p:sp>
        <p:nvSpPr>
          <p:cNvPr id="3" name="Title 1">
            <a:extLst>
              <a:ext uri="{FF2B5EF4-FFF2-40B4-BE49-F238E27FC236}">
                <a16:creationId xmlns:a16="http://schemas.microsoft.com/office/drawing/2014/main" id="{A819BE06-719B-4E48-8ADB-ED4796A6A1E6}"/>
              </a:ext>
            </a:extLst>
          </p:cNvPr>
          <p:cNvSpPr txBox="1">
            <a:spLocks/>
          </p:cNvSpPr>
          <p:nvPr/>
        </p:nvSpPr>
        <p:spPr>
          <a:xfrm>
            <a:off x="179512" y="32589"/>
            <a:ext cx="8712968" cy="58684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lvl="2" algn="ctr" defTabSz="914400">
              <a:buSzPct val="90000"/>
              <a:defRPr/>
            </a:pPr>
            <a:r>
              <a:rPr lang="en-US" sz="2800" kern="0" dirty="0">
                <a:solidFill>
                  <a:schemeClr val="bg1"/>
                </a:solidFill>
                <a:ea typeface="ＭＳ Ｐゴシック" pitchFamily="-65" charset="-128"/>
                <a:cs typeface="Arial"/>
              </a:rPr>
              <a:t>Self-Regulation / Use of Space</a:t>
            </a:r>
          </a:p>
        </p:txBody>
      </p:sp>
    </p:spTree>
    <p:extLst>
      <p:ext uri="{BB962C8B-B14F-4D97-AF65-F5344CB8AC3E}">
        <p14:creationId xmlns:p14="http://schemas.microsoft.com/office/powerpoint/2010/main" val="28792477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FDB5A-EA24-4997-A139-200FA3728949}"/>
              </a:ext>
            </a:extLst>
          </p:cNvPr>
          <p:cNvSpPr>
            <a:spLocks noGrp="1"/>
          </p:cNvSpPr>
          <p:nvPr>
            <p:ph type="title"/>
          </p:nvPr>
        </p:nvSpPr>
        <p:spPr>
          <a:xfrm>
            <a:off x="457200" y="-216310"/>
            <a:ext cx="8229600" cy="958834"/>
          </a:xfrm>
        </p:spPr>
        <p:txBody>
          <a:bodyPr>
            <a:normAutofit/>
          </a:bodyPr>
          <a:lstStyle/>
          <a:p>
            <a:pPr algn="ctr"/>
            <a:r>
              <a:rPr lang="en-GB" dirty="0">
                <a:solidFill>
                  <a:schemeClr val="bg1"/>
                </a:solidFill>
              </a:rPr>
              <a:t>Judgements Under Uncertainty</a:t>
            </a:r>
          </a:p>
        </p:txBody>
      </p:sp>
      <p:sp>
        <p:nvSpPr>
          <p:cNvPr id="3" name="Content Placeholder 2">
            <a:extLst>
              <a:ext uri="{FF2B5EF4-FFF2-40B4-BE49-F238E27FC236}">
                <a16:creationId xmlns:a16="http://schemas.microsoft.com/office/drawing/2014/main" id="{2A88A656-6587-45E4-A3C9-635BAD623F72}"/>
              </a:ext>
            </a:extLst>
          </p:cNvPr>
          <p:cNvSpPr>
            <a:spLocks noGrp="1"/>
          </p:cNvSpPr>
          <p:nvPr>
            <p:ph idx="1"/>
          </p:nvPr>
        </p:nvSpPr>
        <p:spPr>
          <a:xfrm>
            <a:off x="457200" y="1166018"/>
            <a:ext cx="8229600" cy="4525963"/>
          </a:xfrm>
        </p:spPr>
        <p:txBody>
          <a:bodyPr>
            <a:normAutofit lnSpcReduction="10000"/>
          </a:bodyPr>
          <a:lstStyle/>
          <a:p>
            <a:r>
              <a:rPr lang="en-GB" dirty="0"/>
              <a:t>The Nobel Laureate and psychologist Daniel Kahneman identified that human judgements under uncertainty can be full of biases that have an impact on our everyday behaviour. </a:t>
            </a:r>
          </a:p>
          <a:p>
            <a:r>
              <a:rPr lang="en-GB" dirty="0"/>
              <a:t>The perceived unpredictability of the world is a constant source of stress.</a:t>
            </a:r>
          </a:p>
          <a:p>
            <a:r>
              <a:rPr lang="en-GB" dirty="0"/>
              <a:t>Understanding this stress response is critical to surviving in a world that can appear to be so unpredictable and chaotic.</a:t>
            </a:r>
          </a:p>
          <a:p>
            <a:pPr marL="0" indent="0">
              <a:buNone/>
            </a:pPr>
            <a:endParaRPr lang="en-GB" dirty="0"/>
          </a:p>
        </p:txBody>
      </p:sp>
    </p:spTree>
    <p:extLst>
      <p:ext uri="{BB962C8B-B14F-4D97-AF65-F5344CB8AC3E}">
        <p14:creationId xmlns:p14="http://schemas.microsoft.com/office/powerpoint/2010/main" val="7846390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42FDE-5EB7-4928-B26F-FE90D9B61BCC}"/>
              </a:ext>
            </a:extLst>
          </p:cNvPr>
          <p:cNvSpPr>
            <a:spLocks noGrp="1"/>
          </p:cNvSpPr>
          <p:nvPr>
            <p:ph type="title"/>
          </p:nvPr>
        </p:nvSpPr>
        <p:spPr>
          <a:xfrm>
            <a:off x="457200" y="-117987"/>
            <a:ext cx="8229600" cy="849824"/>
          </a:xfrm>
        </p:spPr>
        <p:txBody>
          <a:bodyPr>
            <a:normAutofit/>
          </a:bodyPr>
          <a:lstStyle/>
          <a:p>
            <a:r>
              <a:rPr lang="en-GB" dirty="0">
                <a:solidFill>
                  <a:schemeClr val="bg1"/>
                </a:solidFill>
              </a:rPr>
              <a:t>Chaos</a:t>
            </a:r>
          </a:p>
        </p:txBody>
      </p:sp>
      <p:sp>
        <p:nvSpPr>
          <p:cNvPr id="3" name="Content Placeholder 2">
            <a:extLst>
              <a:ext uri="{FF2B5EF4-FFF2-40B4-BE49-F238E27FC236}">
                <a16:creationId xmlns:a16="http://schemas.microsoft.com/office/drawing/2014/main" id="{344422D4-29F9-4013-9905-DE6D369668A0}"/>
              </a:ext>
            </a:extLst>
          </p:cNvPr>
          <p:cNvSpPr>
            <a:spLocks noGrp="1"/>
          </p:cNvSpPr>
          <p:nvPr>
            <p:ph idx="1"/>
          </p:nvPr>
        </p:nvSpPr>
        <p:spPr>
          <a:xfrm>
            <a:off x="457200" y="1166018"/>
            <a:ext cx="8229600" cy="4525963"/>
          </a:xfrm>
        </p:spPr>
        <p:txBody>
          <a:bodyPr/>
          <a:lstStyle/>
          <a:p>
            <a:r>
              <a:rPr lang="en-GB" dirty="0"/>
              <a:t>David Pitonyak has often remarked that supporting people who are distressed can feel like you are ‘jumping into the chaos of things’</a:t>
            </a:r>
          </a:p>
          <a:p>
            <a:r>
              <a:rPr lang="en-GB" dirty="0"/>
              <a:t>This session will focus on how we support people who are experiencing high levels of emotional distress and are in a state of panic </a:t>
            </a:r>
          </a:p>
          <a:p>
            <a:r>
              <a:rPr lang="en-GB" dirty="0"/>
              <a:t>Making sense of chaos starts with making US less of a threat </a:t>
            </a:r>
          </a:p>
        </p:txBody>
      </p:sp>
    </p:spTree>
    <p:extLst>
      <p:ext uri="{BB962C8B-B14F-4D97-AF65-F5344CB8AC3E}">
        <p14:creationId xmlns:p14="http://schemas.microsoft.com/office/powerpoint/2010/main" val="29247945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4424"/>
            <a:ext cx="8784976" cy="716882"/>
          </a:xfrm>
        </p:spPr>
        <p:txBody>
          <a:bodyPr>
            <a:noAutofit/>
          </a:bodyPr>
          <a:lstStyle/>
          <a:p>
            <a:r>
              <a:rPr lang="en-US" sz="3000" b="1" dirty="0">
                <a:solidFill>
                  <a:schemeClr val="bg1"/>
                </a:solidFill>
                <a:effectLst/>
                <a:cs typeface="Arial"/>
              </a:rPr>
              <a:t>The Saturation Model</a:t>
            </a:r>
          </a:p>
        </p:txBody>
      </p:sp>
      <p:sp>
        <p:nvSpPr>
          <p:cNvPr id="4" name="TextBox 3">
            <a:extLst>
              <a:ext uri="{FF2B5EF4-FFF2-40B4-BE49-F238E27FC236}">
                <a16:creationId xmlns:a16="http://schemas.microsoft.com/office/drawing/2014/main" id="{935208D0-2344-4212-AB1A-4297197D0DC8}"/>
              </a:ext>
            </a:extLst>
          </p:cNvPr>
          <p:cNvSpPr txBox="1"/>
          <p:nvPr/>
        </p:nvSpPr>
        <p:spPr>
          <a:xfrm>
            <a:off x="179512" y="5212636"/>
            <a:ext cx="8784976" cy="646331"/>
          </a:xfrm>
          <a:prstGeom prst="rect">
            <a:avLst/>
          </a:prstGeom>
          <a:noFill/>
        </p:spPr>
        <p:txBody>
          <a:bodyPr wrap="square" rtlCol="0">
            <a:spAutoFit/>
          </a:bodyPr>
          <a:lstStyle/>
          <a:p>
            <a:r>
              <a:rPr lang="en-GB" dirty="0"/>
              <a:t>Morewood, G. D., Humphrey, N. &amp; Symes, W. (2011) Mainstreaming autism: making it work. Good Autism Practice Journal 02.12.11, 62-68.</a:t>
            </a:r>
          </a:p>
        </p:txBody>
      </p:sp>
      <p:sp>
        <p:nvSpPr>
          <p:cNvPr id="3" name="TextBox 2">
            <a:extLst>
              <a:ext uri="{FF2B5EF4-FFF2-40B4-BE49-F238E27FC236}">
                <a16:creationId xmlns:a16="http://schemas.microsoft.com/office/drawing/2014/main" id="{452B946A-FCCC-4E73-BDA8-7E569A4CAC11}"/>
              </a:ext>
            </a:extLst>
          </p:cNvPr>
          <p:cNvSpPr txBox="1"/>
          <p:nvPr/>
        </p:nvSpPr>
        <p:spPr>
          <a:xfrm>
            <a:off x="179512" y="830357"/>
            <a:ext cx="8784976" cy="3785652"/>
          </a:xfrm>
          <a:prstGeom prst="rect">
            <a:avLst/>
          </a:prstGeom>
          <a:noFill/>
        </p:spPr>
        <p:txBody>
          <a:bodyPr wrap="square" rtlCol="0">
            <a:spAutoFit/>
          </a:bodyPr>
          <a:lstStyle/>
          <a:p>
            <a:r>
              <a:rPr lang="en-GB" sz="2500" dirty="0"/>
              <a:t>The whole-school saturation model (</a:t>
            </a:r>
            <a:r>
              <a:rPr lang="en-GB" sz="2500" dirty="0" err="1"/>
              <a:t>Morewood</a:t>
            </a:r>
            <a:r>
              <a:rPr lang="en-GB" sz="2500" dirty="0"/>
              <a:t>, Humphrey, &amp; Symes, 2011) was originally developed to illustrate the principles of effective inclusion of autistic learners in a secondary mainstream school</a:t>
            </a:r>
          </a:p>
          <a:p>
            <a:endParaRPr lang="en-GB" sz="2000" dirty="0"/>
          </a:p>
          <a:p>
            <a:endParaRPr lang="en-GB" sz="2000" dirty="0"/>
          </a:p>
          <a:p>
            <a:pPr marL="342900" indent="-342900">
              <a:buFont typeface="Arial" panose="020B0604020202020204" pitchFamily="34" charset="0"/>
              <a:buChar char="•"/>
            </a:pPr>
            <a:r>
              <a:rPr lang="en-GB" sz="2500" dirty="0"/>
              <a:t>Applicable to all educational phases and contexts</a:t>
            </a:r>
          </a:p>
          <a:p>
            <a:pPr marL="342900" indent="-342900">
              <a:buFont typeface="Arial" panose="020B0604020202020204" pitchFamily="34" charset="0"/>
              <a:buChar char="•"/>
            </a:pPr>
            <a:r>
              <a:rPr lang="en-GB" sz="2500" dirty="0"/>
              <a:t>Focuses on what we as practitioners can do to improve outcomes for young people</a:t>
            </a:r>
          </a:p>
          <a:p>
            <a:pPr marL="342900" indent="-342900">
              <a:buFont typeface="Arial" panose="020B0604020202020204" pitchFamily="34" charset="0"/>
              <a:buChar char="•"/>
            </a:pPr>
            <a:r>
              <a:rPr lang="en-GB" sz="2500" dirty="0"/>
              <a:t>Aligned with Bronfenbrenner’s (2005) </a:t>
            </a:r>
            <a:r>
              <a:rPr lang="en-GB" sz="2500" dirty="0" err="1"/>
              <a:t>bioecosystemic</a:t>
            </a:r>
            <a:r>
              <a:rPr lang="en-GB" sz="2500" dirty="0"/>
              <a:t> theory </a:t>
            </a:r>
          </a:p>
        </p:txBody>
      </p:sp>
    </p:spTree>
    <p:extLst>
      <p:ext uri="{BB962C8B-B14F-4D97-AF65-F5344CB8AC3E}">
        <p14:creationId xmlns:p14="http://schemas.microsoft.com/office/powerpoint/2010/main" val="3060000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4424"/>
            <a:ext cx="8784976" cy="716882"/>
          </a:xfrm>
        </p:spPr>
        <p:txBody>
          <a:bodyPr>
            <a:noAutofit/>
          </a:bodyPr>
          <a:lstStyle/>
          <a:p>
            <a:r>
              <a:rPr lang="en-US" sz="3400" b="1" dirty="0">
                <a:solidFill>
                  <a:schemeClr val="bg1"/>
                </a:solidFill>
                <a:latin typeface="Arial"/>
                <a:cs typeface="Arial"/>
              </a:rPr>
              <a:t>The Saturation Model</a:t>
            </a:r>
            <a:endParaRPr lang="en-US" sz="3400" b="1" dirty="0">
              <a:solidFill>
                <a:schemeClr val="bg1"/>
              </a:solidFill>
              <a:effectLst/>
              <a:latin typeface="Arial"/>
              <a:cs typeface="Arial"/>
            </a:endParaRPr>
          </a:p>
        </p:txBody>
      </p:sp>
      <p:graphicFrame>
        <p:nvGraphicFramePr>
          <p:cNvPr id="5" name="Content Placeholder 4"/>
          <p:cNvGraphicFramePr>
            <a:graphicFrameLocks/>
          </p:cNvGraphicFramePr>
          <p:nvPr/>
        </p:nvGraphicFramePr>
        <p:xfrm>
          <a:off x="-1294864" y="788800"/>
          <a:ext cx="8784976" cy="5164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935208D0-2344-4212-AB1A-4297197D0DC8}"/>
              </a:ext>
            </a:extLst>
          </p:cNvPr>
          <p:cNvSpPr txBox="1"/>
          <p:nvPr/>
        </p:nvSpPr>
        <p:spPr>
          <a:xfrm>
            <a:off x="5291092" y="4753015"/>
            <a:ext cx="3673396" cy="1200329"/>
          </a:xfrm>
          <a:prstGeom prst="rect">
            <a:avLst/>
          </a:prstGeom>
          <a:noFill/>
        </p:spPr>
        <p:txBody>
          <a:bodyPr wrap="square" rtlCol="0">
            <a:spAutoFit/>
          </a:bodyPr>
          <a:lstStyle/>
          <a:p>
            <a:r>
              <a:rPr lang="en-GB" dirty="0"/>
              <a:t>Morewood, G. D., Humphrey, N. &amp; Symes, W. (2011) Mainstreaming autism: making it work. Good Autism Practice Journal 02.12.11, 62-68.</a:t>
            </a:r>
          </a:p>
        </p:txBody>
      </p:sp>
    </p:spTree>
    <p:extLst>
      <p:ext uri="{BB962C8B-B14F-4D97-AF65-F5344CB8AC3E}">
        <p14:creationId xmlns:p14="http://schemas.microsoft.com/office/powerpoint/2010/main" val="2543883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5B036-D05D-405B-9033-69A25F8C1352}"/>
              </a:ext>
            </a:extLst>
          </p:cNvPr>
          <p:cNvSpPr>
            <a:spLocks noGrp="1"/>
          </p:cNvSpPr>
          <p:nvPr>
            <p:ph type="title"/>
          </p:nvPr>
        </p:nvSpPr>
        <p:spPr>
          <a:xfrm>
            <a:off x="177553" y="-231389"/>
            <a:ext cx="8788894" cy="1143000"/>
          </a:xfrm>
        </p:spPr>
        <p:txBody>
          <a:bodyPr>
            <a:normAutofit fontScale="90000"/>
          </a:bodyPr>
          <a:lstStyle/>
          <a:p>
            <a:r>
              <a:rPr lang="en-GB" b="1" dirty="0">
                <a:solidFill>
                  <a:schemeClr val="bg1"/>
                </a:solidFill>
              </a:rPr>
              <a:t>Creating a Positive Ethos &amp; Environment</a:t>
            </a:r>
          </a:p>
        </p:txBody>
      </p:sp>
      <p:sp>
        <p:nvSpPr>
          <p:cNvPr id="3" name="Content Placeholder 2">
            <a:extLst>
              <a:ext uri="{FF2B5EF4-FFF2-40B4-BE49-F238E27FC236}">
                <a16:creationId xmlns:a16="http://schemas.microsoft.com/office/drawing/2014/main" id="{83C35356-84DC-4945-A48F-D593E5FF6ED5}"/>
              </a:ext>
            </a:extLst>
          </p:cNvPr>
          <p:cNvSpPr>
            <a:spLocks noGrp="1"/>
          </p:cNvSpPr>
          <p:nvPr>
            <p:ph idx="1"/>
          </p:nvPr>
        </p:nvSpPr>
        <p:spPr>
          <a:xfrm>
            <a:off x="226381" y="834501"/>
            <a:ext cx="8740066" cy="5078027"/>
          </a:xfrm>
        </p:spPr>
        <p:txBody>
          <a:bodyPr/>
          <a:lstStyle/>
          <a:p>
            <a:r>
              <a:rPr lang="en-GB" dirty="0"/>
              <a:t>This is vital!</a:t>
            </a:r>
          </a:p>
          <a:p>
            <a:r>
              <a:rPr lang="en-GB" dirty="0"/>
              <a:t>If we don’t believe that together we can improve the outcomes of the young people – who will?</a:t>
            </a:r>
          </a:p>
          <a:p>
            <a:endParaRPr lang="en-GB" dirty="0"/>
          </a:p>
        </p:txBody>
      </p:sp>
      <p:pic>
        <p:nvPicPr>
          <p:cNvPr id="5" name="Picture 3" descr="C:\Users\Gareth\Pictures\INCLUSION\LB with TA in class.jpg">
            <a:extLst>
              <a:ext uri="{FF2B5EF4-FFF2-40B4-BE49-F238E27FC236}">
                <a16:creationId xmlns:a16="http://schemas.microsoft.com/office/drawing/2014/main" id="{7F3AAE6F-EC59-422D-A5C1-366719FEA6C0}"/>
              </a:ext>
            </a:extLst>
          </p:cNvPr>
          <p:cNvPicPr>
            <a:picLocks noChangeAspect="1" noChangeArrowheads="1"/>
          </p:cNvPicPr>
          <p:nvPr/>
        </p:nvPicPr>
        <p:blipFill>
          <a:blip r:embed="rId2" cstate="print"/>
          <a:srcRect/>
          <a:stretch>
            <a:fillRect/>
          </a:stretch>
        </p:blipFill>
        <p:spPr bwMode="auto">
          <a:xfrm>
            <a:off x="3471167" y="2626141"/>
            <a:ext cx="5403468" cy="3320248"/>
          </a:xfrm>
          <a:prstGeom prst="rect">
            <a:avLst/>
          </a:prstGeom>
          <a:noFill/>
          <a:ln w="9525">
            <a:noFill/>
            <a:miter lim="800000"/>
            <a:headEnd/>
            <a:tailEnd/>
          </a:ln>
        </p:spPr>
      </p:pic>
      <p:sp>
        <p:nvSpPr>
          <p:cNvPr id="6" name="Content Placeholder 1">
            <a:extLst>
              <a:ext uri="{FF2B5EF4-FFF2-40B4-BE49-F238E27FC236}">
                <a16:creationId xmlns:a16="http://schemas.microsoft.com/office/drawing/2014/main" id="{C01573FE-E051-40C7-8AB2-C54781A1E76A}"/>
              </a:ext>
            </a:extLst>
          </p:cNvPr>
          <p:cNvSpPr txBox="1">
            <a:spLocks/>
          </p:cNvSpPr>
          <p:nvPr/>
        </p:nvSpPr>
        <p:spPr>
          <a:xfrm>
            <a:off x="-106533" y="2981247"/>
            <a:ext cx="3379355" cy="2814221"/>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buFont typeface="Arial" charset="0"/>
              <a:buNone/>
              <a:defRPr/>
            </a:pPr>
            <a:r>
              <a:rPr lang="en-GB" sz="2400" dirty="0"/>
              <a:t>	“I get to do everything my friends do, just that sometimes I have things changed a little so I can join in properly.”  </a:t>
            </a:r>
          </a:p>
          <a:p>
            <a:pPr algn="r">
              <a:buFont typeface="Arial" charset="0"/>
              <a:buNone/>
              <a:defRPr/>
            </a:pPr>
            <a:r>
              <a:rPr lang="en-GB" sz="2400" dirty="0"/>
              <a:t>Lisa, aged 15</a:t>
            </a:r>
          </a:p>
        </p:txBody>
      </p:sp>
    </p:spTree>
    <p:extLst>
      <p:ext uri="{BB962C8B-B14F-4D97-AF65-F5344CB8AC3E}">
        <p14:creationId xmlns:p14="http://schemas.microsoft.com/office/powerpoint/2010/main" val="4717819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629909B-6333-4A97-AAF5-FDFDE854383D}"/>
              </a:ext>
            </a:extLst>
          </p:cNvPr>
          <p:cNvSpPr/>
          <p:nvPr/>
        </p:nvSpPr>
        <p:spPr>
          <a:xfrm>
            <a:off x="325120" y="1076960"/>
            <a:ext cx="8412480" cy="4401205"/>
          </a:xfrm>
          <a:prstGeom prst="rect">
            <a:avLst/>
          </a:prstGeom>
        </p:spPr>
        <p:txBody>
          <a:bodyPr wrap="square">
            <a:spAutoFit/>
          </a:bodyPr>
          <a:lstStyle/>
          <a:p>
            <a:r>
              <a:rPr lang="en-GB" sz="2800" b="1" dirty="0">
                <a:latin typeface="system-ui"/>
              </a:rPr>
              <a:t>The Saturation Model </a:t>
            </a:r>
          </a:p>
          <a:p>
            <a:endParaRPr lang="en-GB" sz="2800" dirty="0">
              <a:latin typeface="system-ui"/>
            </a:endParaRPr>
          </a:p>
          <a:p>
            <a:r>
              <a:rPr lang="en-GB" sz="2800" dirty="0">
                <a:latin typeface="system-ui"/>
              </a:rPr>
              <a:t>Autism and inclusion: the saturation model explained </a:t>
            </a:r>
            <a:r>
              <a:rPr lang="en-GB" sz="2800" dirty="0">
                <a:latin typeface="system-ui"/>
                <a:hlinkClick r:id="rId2" tooltip="http://ow.ly/QcST30qe7YG"/>
              </a:rPr>
              <a:t>http://ow.ly/QcST30qe7YG</a:t>
            </a:r>
            <a:r>
              <a:rPr lang="en-GB" sz="2800" dirty="0">
                <a:latin typeface="system-ui"/>
              </a:rPr>
              <a:t> </a:t>
            </a:r>
          </a:p>
          <a:p>
            <a:endParaRPr lang="en-GB" sz="2800" dirty="0">
              <a:latin typeface="system-ui"/>
            </a:endParaRPr>
          </a:p>
          <a:p>
            <a:r>
              <a:rPr lang="en-GB" sz="2800" dirty="0">
                <a:latin typeface="system-ui"/>
              </a:rPr>
              <a:t>Two short films </a:t>
            </a:r>
          </a:p>
          <a:p>
            <a:r>
              <a:rPr lang="en-GB" sz="2800" dirty="0">
                <a:latin typeface="system-ui"/>
                <a:hlinkClick r:id="rId3" tooltip="http://ow.ly/CRUF30qe7Xm"/>
              </a:rPr>
              <a:t>http://ow.ly/CRUF30qe7Xm</a:t>
            </a:r>
            <a:r>
              <a:rPr lang="en-GB" sz="2800" dirty="0">
                <a:latin typeface="system-ui"/>
              </a:rPr>
              <a:t> &amp; </a:t>
            </a:r>
            <a:r>
              <a:rPr lang="en-GB" sz="2800" dirty="0">
                <a:latin typeface="system-ui"/>
                <a:hlinkClick r:id="rId4" tooltip="http://ow.ly/VFfP30qe7Xl"/>
              </a:rPr>
              <a:t>http://ow.ly/VFfP30qe7Xl</a:t>
            </a:r>
            <a:r>
              <a:rPr lang="en-GB" sz="2800" dirty="0">
                <a:latin typeface="system-ui"/>
              </a:rPr>
              <a:t> </a:t>
            </a:r>
          </a:p>
          <a:p>
            <a:endParaRPr lang="en-GB" sz="2800" dirty="0">
              <a:latin typeface="system-ui"/>
            </a:endParaRPr>
          </a:p>
          <a:p>
            <a:r>
              <a:rPr lang="en-GB" sz="2800" dirty="0">
                <a:latin typeface="system-ui"/>
              </a:rPr>
              <a:t>The original paper </a:t>
            </a:r>
          </a:p>
          <a:p>
            <a:r>
              <a:rPr lang="en-GB" sz="2800" dirty="0">
                <a:latin typeface="system-ui"/>
                <a:hlinkClick r:id="rId5" tooltip="http://ow.ly/WJEc30qe80H"/>
              </a:rPr>
              <a:t>http://ow.ly/WJEc30qe80H</a:t>
            </a:r>
            <a:endParaRPr lang="en-GB" sz="2800" dirty="0"/>
          </a:p>
        </p:txBody>
      </p:sp>
      <p:pic>
        <p:nvPicPr>
          <p:cNvPr id="5" name="Picture 4">
            <a:extLst>
              <a:ext uri="{FF2B5EF4-FFF2-40B4-BE49-F238E27FC236}">
                <a16:creationId xmlns:a16="http://schemas.microsoft.com/office/drawing/2014/main" id="{27DBD6D9-7B53-41DA-94D1-741D3A3658FB}"/>
              </a:ext>
            </a:extLst>
          </p:cNvPr>
          <p:cNvPicPr>
            <a:picLocks noChangeAspect="1"/>
          </p:cNvPicPr>
          <p:nvPr/>
        </p:nvPicPr>
        <p:blipFill>
          <a:blip r:embed="rId6"/>
          <a:stretch>
            <a:fillRect/>
          </a:stretch>
        </p:blipFill>
        <p:spPr>
          <a:xfrm>
            <a:off x="176403" y="-96057"/>
            <a:ext cx="8791194" cy="932769"/>
          </a:xfrm>
          <a:prstGeom prst="rect">
            <a:avLst/>
          </a:prstGeom>
        </p:spPr>
      </p:pic>
    </p:spTree>
    <p:extLst>
      <p:ext uri="{BB962C8B-B14F-4D97-AF65-F5344CB8AC3E}">
        <p14:creationId xmlns:p14="http://schemas.microsoft.com/office/powerpoint/2010/main" val="31630304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7688F-6F27-5A8F-A864-FB612EFF0915}"/>
              </a:ext>
            </a:extLst>
          </p:cNvPr>
          <p:cNvSpPr>
            <a:spLocks noGrp="1"/>
          </p:cNvSpPr>
          <p:nvPr>
            <p:ph type="title"/>
          </p:nvPr>
        </p:nvSpPr>
        <p:spPr>
          <a:xfrm>
            <a:off x="457200" y="-203343"/>
            <a:ext cx="8229600" cy="1143000"/>
          </a:xfrm>
        </p:spPr>
        <p:txBody>
          <a:bodyPr/>
          <a:lstStyle/>
          <a:p>
            <a:r>
              <a:rPr lang="en-GB" dirty="0">
                <a:solidFill>
                  <a:schemeClr val="bg1"/>
                </a:solidFill>
              </a:rPr>
              <a:t>Prof Mark Wetherall</a:t>
            </a:r>
          </a:p>
        </p:txBody>
      </p:sp>
      <p:sp>
        <p:nvSpPr>
          <p:cNvPr id="3" name="Content Placeholder 2">
            <a:extLst>
              <a:ext uri="{FF2B5EF4-FFF2-40B4-BE49-F238E27FC236}">
                <a16:creationId xmlns:a16="http://schemas.microsoft.com/office/drawing/2014/main" id="{F01B899A-CBED-876C-3A51-686706216FB0}"/>
              </a:ext>
            </a:extLst>
          </p:cNvPr>
          <p:cNvSpPr>
            <a:spLocks noGrp="1"/>
          </p:cNvSpPr>
          <p:nvPr>
            <p:ph idx="1"/>
          </p:nvPr>
        </p:nvSpPr>
        <p:spPr/>
        <p:txBody>
          <a:bodyPr/>
          <a:lstStyle/>
          <a:p>
            <a:pPr marL="0" indent="0" algn="ctr">
              <a:buNone/>
            </a:pPr>
            <a:r>
              <a:rPr lang="en-GB" dirty="0">
                <a:hlinkClick r:id="rId2"/>
              </a:rPr>
              <a:t>www.youtube.com/watch?v=sINE8WO6BLc</a:t>
            </a:r>
            <a:r>
              <a:rPr lang="en-GB" dirty="0"/>
              <a:t> </a:t>
            </a:r>
          </a:p>
        </p:txBody>
      </p:sp>
    </p:spTree>
    <p:extLst>
      <p:ext uri="{BB962C8B-B14F-4D97-AF65-F5344CB8AC3E}">
        <p14:creationId xmlns:p14="http://schemas.microsoft.com/office/powerpoint/2010/main" val="20687856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5BA0BB3-ED00-4188-A73B-F0774B5DAC0F}"/>
              </a:ext>
            </a:extLst>
          </p:cNvPr>
          <p:cNvSpPr>
            <a:spLocks noGrp="1"/>
          </p:cNvSpPr>
          <p:nvPr>
            <p:ph idx="1"/>
          </p:nvPr>
        </p:nvSpPr>
        <p:spPr>
          <a:xfrm>
            <a:off x="498912" y="1424675"/>
            <a:ext cx="7913790" cy="3803372"/>
          </a:xfrm>
        </p:spPr>
        <p:txBody>
          <a:bodyPr vert="horz">
            <a:normAutofit/>
          </a:bodyPr>
          <a:lstStyle/>
          <a:p>
            <a:pPr>
              <a:buNone/>
            </a:pPr>
            <a:r>
              <a:rPr lang="en-GB" sz="2800" dirty="0"/>
              <a:t>	‘In essence, stable wellbeing is when individuals have the psychological, social and physical resources they need to meet a particular psychological, social and/or physical challenge. When individuals have more challenges than resources, the see-saw dips, along with their wellbeing, and vice-versa.’  </a:t>
            </a:r>
          </a:p>
          <a:p>
            <a:pPr algn="r">
              <a:buNone/>
            </a:pPr>
            <a:r>
              <a:rPr lang="en-GB" sz="2800" dirty="0"/>
              <a:t>(Dodge et al, 2012, p 230)</a:t>
            </a:r>
          </a:p>
        </p:txBody>
      </p:sp>
      <p:sp>
        <p:nvSpPr>
          <p:cNvPr id="6" name="Title 2">
            <a:extLst>
              <a:ext uri="{FF2B5EF4-FFF2-40B4-BE49-F238E27FC236}">
                <a16:creationId xmlns:a16="http://schemas.microsoft.com/office/drawing/2014/main" id="{9E6DA654-746B-4E40-9D08-9D26158D0934}"/>
              </a:ext>
            </a:extLst>
          </p:cNvPr>
          <p:cNvSpPr txBox="1">
            <a:spLocks/>
          </p:cNvSpPr>
          <p:nvPr/>
        </p:nvSpPr>
        <p:spPr>
          <a:xfrm>
            <a:off x="1359823" y="90233"/>
            <a:ext cx="6191968" cy="5577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b="1" dirty="0">
                <a:solidFill>
                  <a:schemeClr val="bg1"/>
                </a:solidFill>
              </a:rPr>
              <a:t>Understanding Stress</a:t>
            </a:r>
          </a:p>
        </p:txBody>
      </p:sp>
    </p:spTree>
    <p:extLst>
      <p:ext uri="{BB962C8B-B14F-4D97-AF65-F5344CB8AC3E}">
        <p14:creationId xmlns:p14="http://schemas.microsoft.com/office/powerpoint/2010/main" val="9503450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9532" y="1341753"/>
            <a:ext cx="8424936" cy="4453955"/>
          </a:xfrm>
        </p:spPr>
        <p:txBody>
          <a:bodyPr>
            <a:normAutofit fontScale="92500" lnSpcReduction="20000"/>
          </a:bodyPr>
          <a:lstStyle/>
          <a:p>
            <a:pPr marL="109728" indent="0">
              <a:buNone/>
            </a:pPr>
            <a:r>
              <a:rPr lang="en-GB" dirty="0"/>
              <a:t>‘We need schools where difference is valued and where there is less emphasis on conformity and greater focus on harnessing strengths in order to enable all, staff and students alike….to be the best they can become’ </a:t>
            </a:r>
          </a:p>
          <a:p>
            <a:pPr marL="109728" indent="0" algn="r">
              <a:buNone/>
            </a:pPr>
            <a:r>
              <a:rPr lang="en-GB" dirty="0"/>
              <a:t>Professor Rita Jordan</a:t>
            </a:r>
          </a:p>
          <a:p>
            <a:pPr marL="109728" indent="0">
              <a:buNone/>
            </a:pPr>
            <a:endParaRPr lang="en-GB" dirty="0"/>
          </a:p>
          <a:p>
            <a:pPr marL="109728" indent="0">
              <a:buNone/>
            </a:pPr>
            <a:endParaRPr lang="en-GB" dirty="0"/>
          </a:p>
          <a:p>
            <a:pPr marL="109728" indent="0">
              <a:buNone/>
            </a:pPr>
            <a:r>
              <a:rPr lang="en-GB" dirty="0"/>
              <a:t>‘Personalisation NOT Normalisation’</a:t>
            </a:r>
          </a:p>
          <a:p>
            <a:pPr marL="109728" indent="0" algn="r">
              <a:buNone/>
            </a:pPr>
            <a:r>
              <a:rPr lang="en-GB" dirty="0"/>
              <a:t>Dr Damian Milton</a:t>
            </a:r>
          </a:p>
        </p:txBody>
      </p:sp>
    </p:spTree>
    <p:extLst>
      <p:ext uri="{BB962C8B-B14F-4D97-AF65-F5344CB8AC3E}">
        <p14:creationId xmlns:p14="http://schemas.microsoft.com/office/powerpoint/2010/main" val="28137829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20-05-11 at 16.44.00.png">
            <a:extLst>
              <a:ext uri="{FF2B5EF4-FFF2-40B4-BE49-F238E27FC236}">
                <a16:creationId xmlns:a16="http://schemas.microsoft.com/office/drawing/2014/main" id="{93325B49-6DD3-4024-9F3D-62E0801F9D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853" y="985247"/>
            <a:ext cx="3795203" cy="4239324"/>
          </a:xfrm>
          <a:prstGeom prst="rect">
            <a:avLst/>
          </a:prstGeom>
        </p:spPr>
      </p:pic>
      <p:sp>
        <p:nvSpPr>
          <p:cNvPr id="5" name="Rectangle 4">
            <a:extLst>
              <a:ext uri="{FF2B5EF4-FFF2-40B4-BE49-F238E27FC236}">
                <a16:creationId xmlns:a16="http://schemas.microsoft.com/office/drawing/2014/main" id="{2CAC1831-FAE2-4FF3-8E0C-BE77E03039AE}"/>
              </a:ext>
            </a:extLst>
          </p:cNvPr>
          <p:cNvSpPr/>
          <p:nvPr/>
        </p:nvSpPr>
        <p:spPr>
          <a:xfrm>
            <a:off x="4520001" y="2303353"/>
            <a:ext cx="4110148" cy="346249"/>
          </a:xfrm>
          <a:prstGeom prst="rect">
            <a:avLst/>
          </a:prstGeom>
        </p:spPr>
        <p:txBody>
          <a:bodyPr wrap="square">
            <a:spAutoFit/>
          </a:bodyPr>
          <a:lstStyle/>
          <a:p>
            <a:pPr algn="ctr"/>
            <a:r>
              <a:rPr lang="en-US" sz="1650" dirty="0">
                <a:hlinkClick r:id="rId3"/>
              </a:rPr>
              <a:t>www.mypicturepath.com</a:t>
            </a:r>
            <a:r>
              <a:rPr lang="en-US" sz="1650" dirty="0"/>
              <a:t> </a:t>
            </a:r>
          </a:p>
        </p:txBody>
      </p:sp>
      <p:sp>
        <p:nvSpPr>
          <p:cNvPr id="6" name="TextBox 5">
            <a:extLst>
              <a:ext uri="{FF2B5EF4-FFF2-40B4-BE49-F238E27FC236}">
                <a16:creationId xmlns:a16="http://schemas.microsoft.com/office/drawing/2014/main" id="{CD367246-E629-496E-AC3F-E12C2CFF3328}"/>
              </a:ext>
            </a:extLst>
          </p:cNvPr>
          <p:cNvSpPr txBox="1"/>
          <p:nvPr/>
        </p:nvSpPr>
        <p:spPr>
          <a:xfrm>
            <a:off x="4420865" y="1483886"/>
            <a:ext cx="4308417" cy="415498"/>
          </a:xfrm>
          <a:prstGeom prst="rect">
            <a:avLst/>
          </a:prstGeom>
          <a:noFill/>
        </p:spPr>
        <p:txBody>
          <a:bodyPr wrap="square" rtlCol="0">
            <a:spAutoFit/>
          </a:bodyPr>
          <a:lstStyle/>
          <a:p>
            <a:pPr algn="ctr"/>
            <a:r>
              <a:rPr lang="en-US" sz="2100" b="1" dirty="0"/>
              <a:t>Digital Visual Timetable</a:t>
            </a:r>
          </a:p>
        </p:txBody>
      </p:sp>
      <p:sp>
        <p:nvSpPr>
          <p:cNvPr id="2" name="Rectangle 1">
            <a:extLst>
              <a:ext uri="{FF2B5EF4-FFF2-40B4-BE49-F238E27FC236}">
                <a16:creationId xmlns:a16="http://schemas.microsoft.com/office/drawing/2014/main" id="{70847148-CCC4-42EE-B19E-18F4A5259315}"/>
              </a:ext>
            </a:extLst>
          </p:cNvPr>
          <p:cNvSpPr/>
          <p:nvPr/>
        </p:nvSpPr>
        <p:spPr>
          <a:xfrm>
            <a:off x="4600343" y="4846208"/>
            <a:ext cx="4078361" cy="300082"/>
          </a:xfrm>
          <a:prstGeom prst="rect">
            <a:avLst/>
          </a:prstGeom>
        </p:spPr>
        <p:txBody>
          <a:bodyPr wrap="none">
            <a:spAutoFit/>
          </a:bodyPr>
          <a:lstStyle/>
          <a:p>
            <a:r>
              <a:rPr lang="en-GB" sz="1350" dirty="0">
                <a:hlinkClick r:id="rId4"/>
              </a:rPr>
              <a:t>https://www.studio3.org/post/app-review-picturepath</a:t>
            </a:r>
            <a:r>
              <a:rPr lang="en-GB" sz="1350" dirty="0"/>
              <a:t> </a:t>
            </a:r>
          </a:p>
        </p:txBody>
      </p:sp>
      <p:pic>
        <p:nvPicPr>
          <p:cNvPr id="7" name="Picture 6">
            <a:extLst>
              <a:ext uri="{FF2B5EF4-FFF2-40B4-BE49-F238E27FC236}">
                <a16:creationId xmlns:a16="http://schemas.microsoft.com/office/drawing/2014/main" id="{663B0DFD-E8A4-4B32-AEB6-63699CA53E57}"/>
              </a:ext>
            </a:extLst>
          </p:cNvPr>
          <p:cNvPicPr>
            <a:picLocks noChangeAspect="1"/>
          </p:cNvPicPr>
          <p:nvPr/>
        </p:nvPicPr>
        <p:blipFill>
          <a:blip r:embed="rId5"/>
          <a:stretch>
            <a:fillRect/>
          </a:stretch>
        </p:blipFill>
        <p:spPr>
          <a:xfrm>
            <a:off x="5027526" y="2789939"/>
            <a:ext cx="3095096" cy="2012659"/>
          </a:xfrm>
          <a:prstGeom prst="rect">
            <a:avLst/>
          </a:prstGeom>
        </p:spPr>
      </p:pic>
    </p:spTree>
    <p:extLst>
      <p:ext uri="{BB962C8B-B14F-4D97-AF65-F5344CB8AC3E}">
        <p14:creationId xmlns:p14="http://schemas.microsoft.com/office/powerpoint/2010/main" val="10850397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B18BBEC-3C7D-4F74-B211-B4643D6D733B}"/>
              </a:ext>
            </a:extLst>
          </p:cNvPr>
          <p:cNvSpPr>
            <a:spLocks noGrp="1"/>
          </p:cNvSpPr>
          <p:nvPr>
            <p:ph type="title"/>
          </p:nvPr>
        </p:nvSpPr>
        <p:spPr>
          <a:xfrm>
            <a:off x="697584" y="24417"/>
            <a:ext cx="7989216" cy="683607"/>
          </a:xfrm>
        </p:spPr>
        <p:txBody>
          <a:bodyPr vert="horz">
            <a:normAutofit/>
          </a:bodyPr>
          <a:lstStyle/>
          <a:p>
            <a:r>
              <a:rPr lang="en-GB" sz="3000" b="1" dirty="0">
                <a:solidFill>
                  <a:schemeClr val="bg1"/>
                </a:solidFill>
              </a:rPr>
              <a:t>What is the Low Arousal Approach?</a:t>
            </a:r>
          </a:p>
        </p:txBody>
      </p:sp>
      <p:sp>
        <p:nvSpPr>
          <p:cNvPr id="4" name="Content Placeholder 3">
            <a:extLst>
              <a:ext uri="{FF2B5EF4-FFF2-40B4-BE49-F238E27FC236}">
                <a16:creationId xmlns:a16="http://schemas.microsoft.com/office/drawing/2014/main" id="{9E81BDC2-3F64-4C90-B619-B9C6A07A57A5}"/>
              </a:ext>
            </a:extLst>
          </p:cNvPr>
          <p:cNvSpPr>
            <a:spLocks noGrp="1"/>
          </p:cNvSpPr>
          <p:nvPr>
            <p:ph idx="1"/>
          </p:nvPr>
        </p:nvSpPr>
        <p:spPr>
          <a:xfrm>
            <a:off x="152929" y="808347"/>
            <a:ext cx="8634941" cy="4216138"/>
          </a:xfrm>
        </p:spPr>
        <p:txBody>
          <a:bodyPr vert="horz">
            <a:noAutofit/>
          </a:bodyPr>
          <a:lstStyle/>
          <a:p>
            <a:pPr indent="0">
              <a:buSzTx/>
              <a:buNone/>
            </a:pPr>
            <a:r>
              <a:rPr lang="en-GB" sz="2800" dirty="0"/>
              <a:t>A recent framework (McDonnell, 2012) suggests four key areas of Low Arousal:</a:t>
            </a:r>
          </a:p>
          <a:p>
            <a:pPr marL="0" indent="0">
              <a:buSzTx/>
              <a:buNone/>
            </a:pPr>
            <a:endParaRPr lang="en-GB" sz="2200" dirty="0"/>
          </a:p>
          <a:p>
            <a:pPr lvl="1" indent="-342900">
              <a:buFont typeface="Arial" panose="020B0604020202020204" pitchFamily="34" charset="0"/>
              <a:buChar char="•"/>
            </a:pPr>
            <a:r>
              <a:rPr lang="en-GB" dirty="0"/>
              <a:t>The reduction of staff demands and requests in a crisis</a:t>
            </a:r>
          </a:p>
          <a:p>
            <a:pPr lvl="1" indent="-342900">
              <a:buFont typeface="Arial" panose="020B0604020202020204" pitchFamily="34" charset="0"/>
              <a:buChar char="•"/>
            </a:pPr>
            <a:r>
              <a:rPr lang="en-GB" dirty="0"/>
              <a:t>The adoption of verbal and non verbal strategies that avoids potentially arousing triggers (e.g. direct eye contact)</a:t>
            </a:r>
          </a:p>
          <a:p>
            <a:pPr lvl="1" indent="-342900">
              <a:buFont typeface="Arial" panose="020B0604020202020204" pitchFamily="34" charset="0"/>
              <a:buChar char="•"/>
            </a:pPr>
            <a:r>
              <a:rPr lang="en-GB" dirty="0"/>
              <a:t>The exploration of staff beliefs about the short-term management of challenging behaviours</a:t>
            </a:r>
          </a:p>
          <a:p>
            <a:pPr lvl="1" indent="-342900">
              <a:buFont typeface="Arial" panose="020B0604020202020204" pitchFamily="34" charset="0"/>
              <a:buChar char="•"/>
            </a:pPr>
            <a:r>
              <a:rPr lang="en-GB" dirty="0"/>
              <a:t>The provision of emotional support to staff</a:t>
            </a:r>
          </a:p>
          <a:p>
            <a:pPr>
              <a:buNone/>
            </a:pPr>
            <a:endParaRPr lang="en-GB" sz="2500" dirty="0"/>
          </a:p>
        </p:txBody>
      </p:sp>
    </p:spTree>
    <p:extLst>
      <p:ext uri="{BB962C8B-B14F-4D97-AF65-F5344CB8AC3E}">
        <p14:creationId xmlns:p14="http://schemas.microsoft.com/office/powerpoint/2010/main" val="12498473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43060" y="1206178"/>
            <a:ext cx="8229600" cy="4824536"/>
          </a:xfrm>
        </p:spPr>
        <p:txBody>
          <a:bodyPr>
            <a:noAutofit/>
          </a:bodyPr>
          <a:lstStyle/>
          <a:p>
            <a:pPr marL="342900" indent="-342900">
              <a:buClrTx/>
              <a:buSzPct val="75000"/>
            </a:pPr>
            <a:r>
              <a:rPr lang="en-GB" sz="2500" dirty="0"/>
              <a:t>The Low Arousal Approach is based on the notion that people with challenging behaviour often have trouble regulating affect.</a:t>
            </a:r>
          </a:p>
          <a:p>
            <a:pPr>
              <a:buClrTx/>
              <a:buSzPct val="75000"/>
              <a:buNone/>
            </a:pPr>
            <a:endParaRPr lang="en-GB" sz="1000" dirty="0"/>
          </a:p>
          <a:p>
            <a:pPr marL="342900" indent="-342900">
              <a:buClrTx/>
              <a:buSzPct val="75000"/>
            </a:pPr>
            <a:r>
              <a:rPr lang="en-GB" sz="2500" dirty="0"/>
              <a:t>They often react to other´s affects by experiencing and expressing the same affect. Affect is always contagious, but most people learn to differentiate between own and other´s affects early in life. Some people don´t. </a:t>
            </a:r>
          </a:p>
          <a:p>
            <a:pPr>
              <a:buClrTx/>
              <a:buSzPct val="75000"/>
              <a:buNone/>
            </a:pPr>
            <a:endParaRPr lang="en-GB" sz="1000" dirty="0"/>
          </a:p>
          <a:p>
            <a:pPr marL="342900" indent="-342900">
              <a:buClrTx/>
              <a:buSzPct val="75000"/>
            </a:pPr>
            <a:r>
              <a:rPr lang="en-GB" sz="2500" dirty="0"/>
              <a:t>They don´t know if an affect they feel is their own or somebody else's. That can result in anger if somebody else is angry and telling off the one who tells you off. </a:t>
            </a:r>
          </a:p>
        </p:txBody>
      </p:sp>
      <p:sp>
        <p:nvSpPr>
          <p:cNvPr id="3" name="Title 2"/>
          <p:cNvSpPr>
            <a:spLocks noGrp="1"/>
          </p:cNvSpPr>
          <p:nvPr>
            <p:ph type="title"/>
          </p:nvPr>
        </p:nvSpPr>
        <p:spPr>
          <a:xfrm>
            <a:off x="348792" y="28384"/>
            <a:ext cx="8229600" cy="640919"/>
          </a:xfrm>
        </p:spPr>
        <p:txBody>
          <a:bodyPr>
            <a:normAutofit/>
          </a:bodyPr>
          <a:lstStyle/>
          <a:p>
            <a:r>
              <a:rPr lang="en-GB" sz="3000" b="1" dirty="0">
                <a:solidFill>
                  <a:schemeClr val="bg1"/>
                </a:solidFill>
                <a:effectLst/>
              </a:rPr>
              <a:t>The Notion of Low Arousal…(1)</a:t>
            </a:r>
          </a:p>
        </p:txBody>
      </p:sp>
    </p:spTree>
    <p:extLst>
      <p:ext uri="{BB962C8B-B14F-4D97-AF65-F5344CB8AC3E}">
        <p14:creationId xmlns:p14="http://schemas.microsoft.com/office/powerpoint/2010/main" val="40336415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45096" y="1113838"/>
            <a:ext cx="8663234" cy="4783262"/>
          </a:xfrm>
        </p:spPr>
        <p:txBody>
          <a:bodyPr>
            <a:normAutofit/>
          </a:bodyPr>
          <a:lstStyle/>
          <a:p>
            <a:pPr marL="342900" indent="-342900">
              <a:buClrTx/>
              <a:buSzPct val="75000"/>
            </a:pPr>
            <a:r>
              <a:rPr lang="en-GB" sz="2500" dirty="0"/>
              <a:t>We also know that challenging behaviour often occurs when someone experiences a high intensity of affect. </a:t>
            </a:r>
          </a:p>
          <a:p>
            <a:pPr marL="0" indent="0">
              <a:buClrTx/>
              <a:buSzPct val="75000"/>
              <a:buNone/>
            </a:pPr>
            <a:endParaRPr lang="en-GB" sz="1000" dirty="0"/>
          </a:p>
          <a:p>
            <a:pPr marL="342900" indent="-342900">
              <a:buClrTx/>
              <a:buSzPct val="75000"/>
            </a:pPr>
            <a:r>
              <a:rPr lang="en-GB" sz="2500" b="1" dirty="0"/>
              <a:t>Nobody fights when they are relaxed and easy-going. </a:t>
            </a:r>
          </a:p>
          <a:p>
            <a:pPr marL="0" indent="0">
              <a:buClrTx/>
              <a:buSzPct val="75000"/>
              <a:buNone/>
            </a:pPr>
            <a:endParaRPr lang="en-GB" sz="1000" b="1" dirty="0"/>
          </a:p>
          <a:p>
            <a:pPr marL="342900" indent="-342900">
              <a:buClrTx/>
              <a:buSzPct val="75000"/>
            </a:pPr>
            <a:r>
              <a:rPr lang="en-GB" sz="2500" dirty="0"/>
              <a:t>Calm and self-control is connected, and we want the service-user or child to be in control of him- or herself, so that they can cooperate and work with us, in partnership. </a:t>
            </a:r>
          </a:p>
          <a:p>
            <a:pPr marL="342900" indent="-342900">
              <a:buClrTx/>
              <a:buSzPct val="75000"/>
              <a:defRPr sz="2500"/>
            </a:pPr>
            <a:r>
              <a:rPr lang="en-GB" sz="2500" dirty="0"/>
              <a:t>Physiological arousal can be strongly linked to the construct of stress (McDonnell et al, 2014).</a:t>
            </a:r>
          </a:p>
          <a:p>
            <a:pPr marL="342900" indent="-342900">
              <a:buClrTx/>
              <a:buSzPct val="75000"/>
              <a:defRPr sz="2500"/>
            </a:pPr>
            <a:r>
              <a:rPr lang="en-GB" sz="2500" dirty="0"/>
              <a:t>Arousal and stress are considered to be important in the regulation of emotion (Reich &amp; Zautra, 2002).</a:t>
            </a:r>
          </a:p>
          <a:p>
            <a:pPr marL="109728" indent="0">
              <a:buNone/>
            </a:pPr>
            <a:endParaRPr lang="en-GB" sz="2500" dirty="0"/>
          </a:p>
        </p:txBody>
      </p:sp>
      <p:sp>
        <p:nvSpPr>
          <p:cNvPr id="4" name="Title 2">
            <a:extLst>
              <a:ext uri="{FF2B5EF4-FFF2-40B4-BE49-F238E27FC236}">
                <a16:creationId xmlns:a16="http://schemas.microsoft.com/office/drawing/2014/main" id="{2C5510C3-A090-4C52-AA90-E755D6ED940B}"/>
              </a:ext>
            </a:extLst>
          </p:cNvPr>
          <p:cNvSpPr>
            <a:spLocks noGrp="1"/>
          </p:cNvSpPr>
          <p:nvPr>
            <p:ph type="title"/>
          </p:nvPr>
        </p:nvSpPr>
        <p:spPr>
          <a:xfrm>
            <a:off x="348792" y="28384"/>
            <a:ext cx="8229600" cy="640919"/>
          </a:xfrm>
        </p:spPr>
        <p:txBody>
          <a:bodyPr>
            <a:normAutofit/>
          </a:bodyPr>
          <a:lstStyle/>
          <a:p>
            <a:r>
              <a:rPr lang="en-GB" sz="3000" b="1" dirty="0">
                <a:solidFill>
                  <a:schemeClr val="bg1"/>
                </a:solidFill>
                <a:effectLst/>
              </a:rPr>
              <a:t>The Notion of Low Arousal…(2)</a:t>
            </a:r>
          </a:p>
        </p:txBody>
      </p:sp>
    </p:spTree>
    <p:extLst>
      <p:ext uri="{BB962C8B-B14F-4D97-AF65-F5344CB8AC3E}">
        <p14:creationId xmlns:p14="http://schemas.microsoft.com/office/powerpoint/2010/main" val="40704629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3992FAF-03F2-41CB-A506-2B33803A234E}"/>
              </a:ext>
            </a:extLst>
          </p:cNvPr>
          <p:cNvPicPr>
            <a:picLocks noChangeAspect="1"/>
          </p:cNvPicPr>
          <p:nvPr/>
        </p:nvPicPr>
        <p:blipFill rotWithShape="1">
          <a:blip r:embed="rId2"/>
          <a:srcRect t="2152" b="3804"/>
          <a:stretch/>
        </p:blipFill>
        <p:spPr>
          <a:xfrm>
            <a:off x="1517724" y="1138291"/>
            <a:ext cx="6108552" cy="4581417"/>
          </a:xfrm>
          <a:prstGeom prst="rect">
            <a:avLst/>
          </a:prstGeom>
        </p:spPr>
      </p:pic>
      <p:sp>
        <p:nvSpPr>
          <p:cNvPr id="4" name="Title 2">
            <a:extLst>
              <a:ext uri="{FF2B5EF4-FFF2-40B4-BE49-F238E27FC236}">
                <a16:creationId xmlns:a16="http://schemas.microsoft.com/office/drawing/2014/main" id="{A3148BC5-2D69-4128-8CE9-B7C4629440D8}"/>
              </a:ext>
            </a:extLst>
          </p:cNvPr>
          <p:cNvSpPr>
            <a:spLocks noGrp="1"/>
          </p:cNvSpPr>
          <p:nvPr>
            <p:ph type="title"/>
          </p:nvPr>
        </p:nvSpPr>
        <p:spPr>
          <a:xfrm>
            <a:off x="348792" y="28384"/>
            <a:ext cx="8229600" cy="640919"/>
          </a:xfrm>
        </p:spPr>
        <p:txBody>
          <a:bodyPr>
            <a:normAutofit/>
          </a:bodyPr>
          <a:lstStyle/>
          <a:p>
            <a:r>
              <a:rPr lang="en-GB" sz="3000" b="1" dirty="0">
                <a:solidFill>
                  <a:schemeClr val="bg1"/>
                </a:solidFill>
                <a:effectLst/>
              </a:rPr>
              <a:t>The Notion of Low Arousal…(3)</a:t>
            </a:r>
          </a:p>
        </p:txBody>
      </p:sp>
    </p:spTree>
    <p:extLst>
      <p:ext uri="{BB962C8B-B14F-4D97-AF65-F5344CB8AC3E}">
        <p14:creationId xmlns:p14="http://schemas.microsoft.com/office/powerpoint/2010/main" val="4415418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D0AC5-6849-4CA8-8DFF-B4F76E950513}"/>
              </a:ext>
            </a:extLst>
          </p:cNvPr>
          <p:cNvSpPr>
            <a:spLocks noGrp="1"/>
          </p:cNvSpPr>
          <p:nvPr>
            <p:ph type="title"/>
          </p:nvPr>
        </p:nvSpPr>
        <p:spPr>
          <a:xfrm>
            <a:off x="0" y="-38183"/>
            <a:ext cx="9143999" cy="770020"/>
          </a:xfrm>
        </p:spPr>
        <p:txBody>
          <a:bodyPr>
            <a:normAutofit/>
          </a:bodyPr>
          <a:lstStyle/>
          <a:p>
            <a:r>
              <a:rPr lang="en-GB" dirty="0">
                <a:solidFill>
                  <a:schemeClr val="bg1"/>
                </a:solidFill>
              </a:rPr>
              <a:t>Assumptions about Behaviour</a:t>
            </a:r>
          </a:p>
        </p:txBody>
      </p:sp>
      <p:sp>
        <p:nvSpPr>
          <p:cNvPr id="5" name="Content Placeholder 4">
            <a:extLst>
              <a:ext uri="{FF2B5EF4-FFF2-40B4-BE49-F238E27FC236}">
                <a16:creationId xmlns:a16="http://schemas.microsoft.com/office/drawing/2014/main" id="{0882DCAE-D8DB-4893-84CC-D7478D0CEB9B}"/>
              </a:ext>
            </a:extLst>
          </p:cNvPr>
          <p:cNvSpPr>
            <a:spLocks noGrp="1"/>
          </p:cNvSpPr>
          <p:nvPr>
            <p:ph idx="1"/>
          </p:nvPr>
        </p:nvSpPr>
        <p:spPr>
          <a:xfrm>
            <a:off x="350666" y="1166018"/>
            <a:ext cx="8686801" cy="4525963"/>
          </a:xfrm>
        </p:spPr>
        <p:txBody>
          <a:bodyPr/>
          <a:lstStyle/>
          <a:p>
            <a:r>
              <a:rPr lang="en-GB" dirty="0"/>
              <a:t>Viewing a person as always a) in control &amp; b) aware of their behaviour is a dangerous combination.</a:t>
            </a:r>
          </a:p>
          <a:p>
            <a:endParaRPr lang="en-GB" dirty="0"/>
          </a:p>
          <a:p>
            <a:r>
              <a:rPr lang="en-GB" dirty="0"/>
              <a:t>Seeing people as distressed and traumatised can </a:t>
            </a:r>
            <a:r>
              <a:rPr lang="en-GB" dirty="0">
                <a:solidFill>
                  <a:schemeClr val="accent1"/>
                </a:solidFill>
              </a:rPr>
              <a:t>#flipthenarrative </a:t>
            </a:r>
            <a:r>
              <a:rPr lang="en-GB" dirty="0"/>
              <a:t>on how we interact with these individuals in crisis situations – but also how we ‘set up’ learning – being pro-active is key!</a:t>
            </a:r>
          </a:p>
          <a:p>
            <a:endParaRPr lang="en-GB" dirty="0"/>
          </a:p>
        </p:txBody>
      </p:sp>
    </p:spTree>
    <p:extLst>
      <p:ext uri="{BB962C8B-B14F-4D97-AF65-F5344CB8AC3E}">
        <p14:creationId xmlns:p14="http://schemas.microsoft.com/office/powerpoint/2010/main" val="7863454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D0AC5-6849-4CA8-8DFF-B4F76E950513}"/>
              </a:ext>
            </a:extLst>
          </p:cNvPr>
          <p:cNvSpPr>
            <a:spLocks noGrp="1"/>
          </p:cNvSpPr>
          <p:nvPr>
            <p:ph type="title"/>
          </p:nvPr>
        </p:nvSpPr>
        <p:spPr>
          <a:xfrm>
            <a:off x="0" y="-38183"/>
            <a:ext cx="9143999" cy="770020"/>
          </a:xfrm>
        </p:spPr>
        <p:txBody>
          <a:bodyPr>
            <a:normAutofit/>
          </a:bodyPr>
          <a:lstStyle/>
          <a:p>
            <a:r>
              <a:rPr lang="en-GB" dirty="0">
                <a:solidFill>
                  <a:schemeClr val="bg1"/>
                </a:solidFill>
              </a:rPr>
              <a:t>Potential Causes &amp; Challenges</a:t>
            </a:r>
          </a:p>
        </p:txBody>
      </p:sp>
      <p:sp>
        <p:nvSpPr>
          <p:cNvPr id="3" name="Content Placeholder 2">
            <a:extLst>
              <a:ext uri="{FF2B5EF4-FFF2-40B4-BE49-F238E27FC236}">
                <a16:creationId xmlns:a16="http://schemas.microsoft.com/office/drawing/2014/main" id="{27616067-9E3F-4514-8ECA-A40F86A254DA}"/>
              </a:ext>
            </a:extLst>
          </p:cNvPr>
          <p:cNvSpPr>
            <a:spLocks noGrp="1"/>
          </p:cNvSpPr>
          <p:nvPr>
            <p:ph idx="1"/>
          </p:nvPr>
        </p:nvSpPr>
        <p:spPr>
          <a:xfrm>
            <a:off x="150921" y="843379"/>
            <a:ext cx="8913180" cy="5180432"/>
          </a:xfrm>
        </p:spPr>
        <p:txBody>
          <a:bodyPr>
            <a:normAutofit fontScale="55000" lnSpcReduction="20000"/>
          </a:bodyPr>
          <a:lstStyle/>
          <a:p>
            <a:r>
              <a:rPr lang="en-GB" sz="4400" dirty="0"/>
              <a:t>Communication difficulties</a:t>
            </a:r>
          </a:p>
          <a:p>
            <a:r>
              <a:rPr lang="en-GB" sz="4400" dirty="0"/>
              <a:t>Confusion</a:t>
            </a:r>
          </a:p>
          <a:p>
            <a:r>
              <a:rPr lang="en-GB" sz="4400" dirty="0"/>
              <a:t>Unexpected change – breaking a routine</a:t>
            </a:r>
          </a:p>
          <a:p>
            <a:r>
              <a:rPr lang="en-GB" sz="4400" dirty="0"/>
              <a:t>Environmental factors – heat, overcrowding, noise, etc.</a:t>
            </a:r>
          </a:p>
          <a:p>
            <a:r>
              <a:rPr lang="en-GB" sz="4400" dirty="0"/>
              <a:t>Sensory differences i.e. hyper and hyposensitivity</a:t>
            </a:r>
          </a:p>
          <a:p>
            <a:r>
              <a:rPr lang="en-GB" sz="4400" dirty="0"/>
              <a:t>Pain or medical problems</a:t>
            </a:r>
          </a:p>
          <a:p>
            <a:r>
              <a:rPr lang="en-GB" sz="4400" dirty="0"/>
              <a:t>Medication changes</a:t>
            </a:r>
          </a:p>
          <a:p>
            <a:r>
              <a:rPr lang="en-GB" sz="4400" dirty="0"/>
              <a:t>Inactivity/boredom</a:t>
            </a:r>
          </a:p>
          <a:p>
            <a:r>
              <a:rPr lang="en-GB" sz="4400" dirty="0"/>
              <a:t>Demands and requests</a:t>
            </a:r>
          </a:p>
          <a:p>
            <a:r>
              <a:rPr lang="en-GB" sz="4400" dirty="0"/>
              <a:t>Emotional problems and mental illness</a:t>
            </a:r>
          </a:p>
          <a:p>
            <a:r>
              <a:rPr lang="en-GB" sz="4400" dirty="0"/>
              <a:t>Too many rules and restrictions</a:t>
            </a:r>
          </a:p>
          <a:p>
            <a:r>
              <a:rPr lang="en-GB" sz="4400" dirty="0"/>
              <a:t>Being denied a need or getting something that they don’t want</a:t>
            </a:r>
          </a:p>
          <a:p>
            <a:r>
              <a:rPr lang="en-GB" sz="4400" dirty="0"/>
              <a:t>Staff/Adults/Others </a:t>
            </a:r>
          </a:p>
          <a:p>
            <a:r>
              <a:rPr lang="en-GB" sz="4400" dirty="0"/>
              <a:t>And many more…</a:t>
            </a:r>
          </a:p>
          <a:p>
            <a:endParaRPr lang="en-GB" dirty="0"/>
          </a:p>
        </p:txBody>
      </p:sp>
    </p:spTree>
    <p:extLst>
      <p:ext uri="{BB962C8B-B14F-4D97-AF65-F5344CB8AC3E}">
        <p14:creationId xmlns:p14="http://schemas.microsoft.com/office/powerpoint/2010/main" val="42504738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054BB18-1FDA-4BFA-A18C-46725E46263D}"/>
              </a:ext>
            </a:extLst>
          </p:cNvPr>
          <p:cNvSpPr>
            <a:spLocks noGrp="1"/>
          </p:cNvSpPr>
          <p:nvPr>
            <p:ph idx="1"/>
          </p:nvPr>
        </p:nvSpPr>
        <p:spPr>
          <a:xfrm>
            <a:off x="17755" y="1458157"/>
            <a:ext cx="9126245" cy="4525963"/>
          </a:xfrm>
        </p:spPr>
        <p:txBody>
          <a:bodyPr>
            <a:normAutofit/>
          </a:bodyPr>
          <a:lstStyle/>
          <a:p>
            <a:pPr marL="0" indent="0" algn="ctr">
              <a:buNone/>
            </a:pPr>
            <a:r>
              <a:rPr lang="en-GB" sz="5000" dirty="0"/>
              <a:t>Less Reactive – More Pro-active</a:t>
            </a:r>
          </a:p>
          <a:p>
            <a:pPr marL="0" indent="0" algn="ctr">
              <a:buNone/>
            </a:pPr>
            <a:endParaRPr lang="en-GB" sz="5000" dirty="0"/>
          </a:p>
          <a:p>
            <a:pPr marL="0" indent="0" algn="ctr">
              <a:buNone/>
            </a:pPr>
            <a:r>
              <a:rPr lang="en-GB" sz="4200" dirty="0"/>
              <a:t>The more pro-active we are the less reactive we need to be…</a:t>
            </a:r>
          </a:p>
        </p:txBody>
      </p:sp>
    </p:spTree>
    <p:extLst>
      <p:ext uri="{BB962C8B-B14F-4D97-AF65-F5344CB8AC3E}">
        <p14:creationId xmlns:p14="http://schemas.microsoft.com/office/powerpoint/2010/main" val="31166168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E6C86-109A-4C75-8E2D-0BEBA7CE5228}"/>
              </a:ext>
            </a:extLst>
          </p:cNvPr>
          <p:cNvSpPr>
            <a:spLocks noGrp="1"/>
          </p:cNvSpPr>
          <p:nvPr>
            <p:ph type="title"/>
          </p:nvPr>
        </p:nvSpPr>
        <p:spPr>
          <a:xfrm>
            <a:off x="457200" y="-14120"/>
            <a:ext cx="8229600" cy="745957"/>
          </a:xfrm>
        </p:spPr>
        <p:txBody>
          <a:bodyPr>
            <a:normAutofit fontScale="90000"/>
          </a:bodyPr>
          <a:lstStyle/>
          <a:p>
            <a:r>
              <a:rPr lang="en-GB" dirty="0">
                <a:solidFill>
                  <a:schemeClr val="bg1"/>
                </a:solidFill>
              </a:rPr>
              <a:t>The Power of ‘Giving In’</a:t>
            </a:r>
          </a:p>
        </p:txBody>
      </p:sp>
      <p:sp>
        <p:nvSpPr>
          <p:cNvPr id="3" name="Content Placeholder 2">
            <a:extLst>
              <a:ext uri="{FF2B5EF4-FFF2-40B4-BE49-F238E27FC236}">
                <a16:creationId xmlns:a16="http://schemas.microsoft.com/office/drawing/2014/main" id="{78F38C8A-211F-4389-AD54-A5BF57E58157}"/>
              </a:ext>
            </a:extLst>
          </p:cNvPr>
          <p:cNvSpPr>
            <a:spLocks noGrp="1"/>
          </p:cNvSpPr>
          <p:nvPr>
            <p:ph idx="1"/>
          </p:nvPr>
        </p:nvSpPr>
        <p:spPr>
          <a:xfrm>
            <a:off x="565484" y="1166018"/>
            <a:ext cx="8229600" cy="4525963"/>
          </a:xfrm>
        </p:spPr>
        <p:txBody>
          <a:bodyPr>
            <a:normAutofit lnSpcReduction="10000"/>
          </a:bodyPr>
          <a:lstStyle/>
          <a:p>
            <a:r>
              <a:rPr lang="en-GB" sz="4000" dirty="0"/>
              <a:t>Better to give in and adopt a low arousal strategy than to get involved with physical interventions.</a:t>
            </a:r>
          </a:p>
          <a:p>
            <a:r>
              <a:rPr lang="en-GB" sz="4000" dirty="0"/>
              <a:t>Always ask the question ‘Can we stop what we are doing?</a:t>
            </a:r>
          </a:p>
          <a:p>
            <a:r>
              <a:rPr lang="en-GB" sz="4000" dirty="0"/>
              <a:t>Can we reduce confusion?</a:t>
            </a:r>
          </a:p>
          <a:p>
            <a:r>
              <a:rPr lang="en-GB" sz="4000" dirty="0"/>
              <a:t>Why am I doing this?</a:t>
            </a:r>
          </a:p>
          <a:p>
            <a:pPr marL="0" indent="0" algn="ctr">
              <a:buNone/>
            </a:pPr>
            <a:endParaRPr lang="en-GB" dirty="0"/>
          </a:p>
        </p:txBody>
      </p:sp>
    </p:spTree>
    <p:extLst>
      <p:ext uri="{BB962C8B-B14F-4D97-AF65-F5344CB8AC3E}">
        <p14:creationId xmlns:p14="http://schemas.microsoft.com/office/powerpoint/2010/main" val="32840464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Content Placeholder 3">
            <a:extLst>
              <a:ext uri="{FF2B5EF4-FFF2-40B4-BE49-F238E27FC236}">
                <a16:creationId xmlns:a16="http://schemas.microsoft.com/office/drawing/2014/main" id="{5A87A7F1-91BD-30DC-2674-94C49DD88BE6}"/>
              </a:ext>
            </a:extLst>
          </p:cNvPr>
          <p:cNvSpPr>
            <a:spLocks noGrp="1"/>
          </p:cNvSpPr>
          <p:nvPr>
            <p:ph idx="1"/>
          </p:nvPr>
        </p:nvSpPr>
        <p:spPr>
          <a:xfrm>
            <a:off x="250370" y="914400"/>
            <a:ext cx="8758547" cy="5112327"/>
          </a:xfrm>
        </p:spPr>
        <p:txBody>
          <a:bodyPr>
            <a:normAutofit fontScale="92500" lnSpcReduction="10000"/>
          </a:bodyPr>
          <a:lstStyle/>
          <a:p>
            <a:pPr algn="just"/>
            <a:r>
              <a:rPr lang="en-US" altLang="en-US" dirty="0"/>
              <a:t>“Psychological stress is a relationship between the person and the environment that is appraised by the person as taxing or exceeding his or her resources and endangering his or her well being. The judgment that a particular person-environment relationship is stressful hinges on the cognitive appraisal of that situation.”</a:t>
            </a:r>
          </a:p>
          <a:p>
            <a:pPr algn="just"/>
            <a:endParaRPr lang="en-US" altLang="en-US" dirty="0"/>
          </a:p>
          <a:p>
            <a:pPr algn="just"/>
            <a:r>
              <a:rPr lang="en-US" altLang="en-US" dirty="0"/>
              <a:t>“The outcome of the impact of stress depends on how well we cope. What our coping styles are like and how effective they are.”</a:t>
            </a:r>
          </a:p>
          <a:p>
            <a:pPr algn="r">
              <a:buFont typeface="Wingdings 2" panose="05020102010507070707" pitchFamily="18" charset="2"/>
              <a:buNone/>
            </a:pPr>
            <a:r>
              <a:rPr lang="en-US" altLang="en-US" sz="1600" dirty="0"/>
              <a:t>Lazarus and Folkman (1984)</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E6C86-109A-4C75-8E2D-0BEBA7CE5228}"/>
              </a:ext>
            </a:extLst>
          </p:cNvPr>
          <p:cNvSpPr>
            <a:spLocks noGrp="1"/>
          </p:cNvSpPr>
          <p:nvPr>
            <p:ph type="title"/>
          </p:nvPr>
        </p:nvSpPr>
        <p:spPr>
          <a:xfrm>
            <a:off x="457200" y="-111760"/>
            <a:ext cx="8229600" cy="843597"/>
          </a:xfrm>
        </p:spPr>
        <p:txBody>
          <a:bodyPr>
            <a:normAutofit/>
          </a:bodyPr>
          <a:lstStyle/>
          <a:p>
            <a:r>
              <a:rPr lang="en-GB" dirty="0">
                <a:solidFill>
                  <a:schemeClr val="bg1"/>
                </a:solidFill>
              </a:rPr>
              <a:t>Give Options, Not Ultimatums </a:t>
            </a:r>
          </a:p>
        </p:txBody>
      </p:sp>
      <p:sp>
        <p:nvSpPr>
          <p:cNvPr id="3" name="Content Placeholder 2">
            <a:extLst>
              <a:ext uri="{FF2B5EF4-FFF2-40B4-BE49-F238E27FC236}">
                <a16:creationId xmlns:a16="http://schemas.microsoft.com/office/drawing/2014/main" id="{78F38C8A-211F-4389-AD54-A5BF57E58157}"/>
              </a:ext>
            </a:extLst>
          </p:cNvPr>
          <p:cNvSpPr>
            <a:spLocks noGrp="1"/>
          </p:cNvSpPr>
          <p:nvPr>
            <p:ph idx="1"/>
          </p:nvPr>
        </p:nvSpPr>
        <p:spPr>
          <a:xfrm>
            <a:off x="565484" y="1166018"/>
            <a:ext cx="8229600" cy="4525963"/>
          </a:xfrm>
        </p:spPr>
        <p:txBody>
          <a:bodyPr>
            <a:normAutofit/>
          </a:bodyPr>
          <a:lstStyle/>
          <a:p>
            <a:r>
              <a:rPr lang="en-GB" dirty="0"/>
              <a:t>What can we do to reduce stress in the moment?</a:t>
            </a:r>
          </a:p>
          <a:p>
            <a:r>
              <a:rPr lang="en-GB" dirty="0"/>
              <a:t>In a crisis or 'meltdown' choices can empower people.</a:t>
            </a:r>
          </a:p>
          <a:p>
            <a:r>
              <a:rPr lang="en-GB" dirty="0"/>
              <a:t>'Give people choices rather than adding boundaries and rules'</a:t>
            </a:r>
          </a:p>
          <a:p>
            <a:r>
              <a:rPr lang="en-GB" dirty="0"/>
              <a:t>Getting rid of unnecessary boundaries and rules is also important.</a:t>
            </a:r>
          </a:p>
          <a:p>
            <a:pPr marL="0" indent="0">
              <a:buNone/>
            </a:pPr>
            <a:endParaRPr lang="en-GB" dirty="0"/>
          </a:p>
        </p:txBody>
      </p:sp>
    </p:spTree>
    <p:extLst>
      <p:ext uri="{BB962C8B-B14F-4D97-AF65-F5344CB8AC3E}">
        <p14:creationId xmlns:p14="http://schemas.microsoft.com/office/powerpoint/2010/main" val="17952236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6BB77-2478-44C6-945B-79CAD2C7CC6B}"/>
              </a:ext>
            </a:extLst>
          </p:cNvPr>
          <p:cNvSpPr>
            <a:spLocks noGrp="1"/>
          </p:cNvSpPr>
          <p:nvPr>
            <p:ph type="title"/>
          </p:nvPr>
        </p:nvSpPr>
        <p:spPr>
          <a:xfrm>
            <a:off x="457200" y="-81280"/>
            <a:ext cx="8229600" cy="743017"/>
          </a:xfrm>
        </p:spPr>
        <p:txBody>
          <a:bodyPr>
            <a:normAutofit fontScale="90000"/>
          </a:bodyPr>
          <a:lstStyle/>
          <a:p>
            <a:r>
              <a:rPr lang="en-GB" dirty="0">
                <a:solidFill>
                  <a:schemeClr val="bg1"/>
                </a:solidFill>
              </a:rPr>
              <a:t>Make Fewer Requests</a:t>
            </a:r>
          </a:p>
        </p:txBody>
      </p:sp>
      <p:sp>
        <p:nvSpPr>
          <p:cNvPr id="3" name="Content Placeholder 2">
            <a:extLst>
              <a:ext uri="{FF2B5EF4-FFF2-40B4-BE49-F238E27FC236}">
                <a16:creationId xmlns:a16="http://schemas.microsoft.com/office/drawing/2014/main" id="{9198218C-4F54-454F-A188-3E781D10F52B}"/>
              </a:ext>
            </a:extLst>
          </p:cNvPr>
          <p:cNvSpPr>
            <a:spLocks noGrp="1"/>
          </p:cNvSpPr>
          <p:nvPr>
            <p:ph idx="1"/>
          </p:nvPr>
        </p:nvSpPr>
        <p:spPr>
          <a:xfrm>
            <a:off x="457200" y="1166018"/>
            <a:ext cx="8229600" cy="4525963"/>
          </a:xfrm>
        </p:spPr>
        <p:txBody>
          <a:bodyPr>
            <a:normAutofit fontScale="92500" lnSpcReduction="10000"/>
          </a:bodyPr>
          <a:lstStyle/>
          <a:p>
            <a:r>
              <a:rPr lang="en-GB" dirty="0"/>
              <a:t>A request does not have to be unpleasant.</a:t>
            </a:r>
          </a:p>
          <a:p>
            <a:endParaRPr lang="en-GB" dirty="0"/>
          </a:p>
          <a:p>
            <a:r>
              <a:rPr lang="en-GB" dirty="0"/>
              <a:t>Sometimes consider making a request visual rather than verbal.</a:t>
            </a:r>
          </a:p>
          <a:p>
            <a:endParaRPr lang="en-GB" dirty="0"/>
          </a:p>
          <a:p>
            <a:r>
              <a:rPr lang="en-GB" dirty="0"/>
              <a:t>Allow people time to process requests.</a:t>
            </a:r>
          </a:p>
          <a:p>
            <a:endParaRPr lang="en-GB" dirty="0"/>
          </a:p>
          <a:p>
            <a:r>
              <a:rPr lang="en-GB" dirty="0"/>
              <a:t>As a rule the more stressed people become the longer their delays in processing.</a:t>
            </a:r>
          </a:p>
          <a:p>
            <a:endParaRPr lang="en-GB" dirty="0"/>
          </a:p>
        </p:txBody>
      </p:sp>
    </p:spTree>
    <p:extLst>
      <p:ext uri="{BB962C8B-B14F-4D97-AF65-F5344CB8AC3E}">
        <p14:creationId xmlns:p14="http://schemas.microsoft.com/office/powerpoint/2010/main" val="22574024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6BB77-2478-44C6-945B-79CAD2C7CC6B}"/>
              </a:ext>
            </a:extLst>
          </p:cNvPr>
          <p:cNvSpPr>
            <a:spLocks noGrp="1"/>
          </p:cNvSpPr>
          <p:nvPr>
            <p:ph type="title"/>
          </p:nvPr>
        </p:nvSpPr>
        <p:spPr>
          <a:xfrm>
            <a:off x="457200" y="-71120"/>
            <a:ext cx="8229600" cy="732857"/>
          </a:xfrm>
        </p:spPr>
        <p:txBody>
          <a:bodyPr>
            <a:normAutofit fontScale="90000"/>
          </a:bodyPr>
          <a:lstStyle/>
          <a:p>
            <a:r>
              <a:rPr lang="en-GB" dirty="0">
                <a:solidFill>
                  <a:schemeClr val="bg1"/>
                </a:solidFill>
              </a:rPr>
              <a:t>Demand Reduction</a:t>
            </a:r>
          </a:p>
        </p:txBody>
      </p:sp>
      <p:sp>
        <p:nvSpPr>
          <p:cNvPr id="3" name="Content Placeholder 2">
            <a:extLst>
              <a:ext uri="{FF2B5EF4-FFF2-40B4-BE49-F238E27FC236}">
                <a16:creationId xmlns:a16="http://schemas.microsoft.com/office/drawing/2014/main" id="{9198218C-4F54-454F-A188-3E781D10F52B}"/>
              </a:ext>
            </a:extLst>
          </p:cNvPr>
          <p:cNvSpPr>
            <a:spLocks noGrp="1"/>
          </p:cNvSpPr>
          <p:nvPr>
            <p:ph idx="1"/>
          </p:nvPr>
        </p:nvSpPr>
        <p:spPr>
          <a:xfrm>
            <a:off x="457200" y="1166018"/>
            <a:ext cx="8229600" cy="4525963"/>
          </a:xfrm>
        </p:spPr>
        <p:txBody>
          <a:bodyPr>
            <a:normAutofit fontScale="92500" lnSpcReduction="10000"/>
          </a:bodyPr>
          <a:lstStyle/>
          <a:p>
            <a:r>
              <a:rPr lang="en-GB" dirty="0"/>
              <a:t>Reduce demands and requests in a crisis – verbally and non-verbally.</a:t>
            </a:r>
          </a:p>
          <a:p>
            <a:endParaRPr lang="en-GB" dirty="0"/>
          </a:p>
          <a:p>
            <a:r>
              <a:rPr lang="en-GB" dirty="0"/>
              <a:t>People who are in a state of hyperarousal may not always process these requests.</a:t>
            </a:r>
          </a:p>
          <a:p>
            <a:endParaRPr lang="en-GB" dirty="0"/>
          </a:p>
          <a:p>
            <a:r>
              <a:rPr lang="en-GB" dirty="0"/>
              <a:t>Remember 'it is OK to give in’.</a:t>
            </a:r>
          </a:p>
          <a:p>
            <a:endParaRPr lang="en-GB" dirty="0"/>
          </a:p>
          <a:p>
            <a:r>
              <a:rPr lang="en-GB" dirty="0"/>
              <a:t>This can be called tactical/strategic capitulation.</a:t>
            </a:r>
          </a:p>
        </p:txBody>
      </p:sp>
    </p:spTree>
    <p:extLst>
      <p:ext uri="{BB962C8B-B14F-4D97-AF65-F5344CB8AC3E}">
        <p14:creationId xmlns:p14="http://schemas.microsoft.com/office/powerpoint/2010/main" val="37745254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6BB77-2478-44C6-945B-79CAD2C7CC6B}"/>
              </a:ext>
            </a:extLst>
          </p:cNvPr>
          <p:cNvSpPr>
            <a:spLocks noGrp="1"/>
          </p:cNvSpPr>
          <p:nvPr>
            <p:ph type="title"/>
          </p:nvPr>
        </p:nvSpPr>
        <p:spPr>
          <a:xfrm>
            <a:off x="457200" y="21975"/>
            <a:ext cx="8229600" cy="639762"/>
          </a:xfrm>
        </p:spPr>
        <p:txBody>
          <a:bodyPr>
            <a:normAutofit fontScale="90000"/>
          </a:bodyPr>
          <a:lstStyle/>
          <a:p>
            <a:r>
              <a:rPr lang="en-GB" dirty="0">
                <a:solidFill>
                  <a:schemeClr val="bg1"/>
                </a:solidFill>
              </a:rPr>
              <a:t>Control</a:t>
            </a:r>
          </a:p>
        </p:txBody>
      </p:sp>
      <p:sp>
        <p:nvSpPr>
          <p:cNvPr id="3" name="Content Placeholder 2">
            <a:extLst>
              <a:ext uri="{FF2B5EF4-FFF2-40B4-BE49-F238E27FC236}">
                <a16:creationId xmlns:a16="http://schemas.microsoft.com/office/drawing/2014/main" id="{9198218C-4F54-454F-A188-3E781D10F52B}"/>
              </a:ext>
            </a:extLst>
          </p:cNvPr>
          <p:cNvSpPr>
            <a:spLocks noGrp="1"/>
          </p:cNvSpPr>
          <p:nvPr>
            <p:ph idx="1"/>
          </p:nvPr>
        </p:nvSpPr>
        <p:spPr>
          <a:xfrm>
            <a:off x="457200" y="1166018"/>
            <a:ext cx="8229600" cy="4525963"/>
          </a:xfrm>
        </p:spPr>
        <p:txBody>
          <a:bodyPr>
            <a:normAutofit lnSpcReduction="10000"/>
          </a:bodyPr>
          <a:lstStyle/>
          <a:p>
            <a:r>
              <a:rPr lang="en-GB" dirty="0"/>
              <a:t>It is easier to take control than to give control away.</a:t>
            </a:r>
          </a:p>
          <a:p>
            <a:endParaRPr lang="en-GB" dirty="0"/>
          </a:p>
          <a:p>
            <a:r>
              <a:rPr lang="en-GB" dirty="0"/>
              <a:t>Low arousal approaches encourage people to avoid controlling measures.</a:t>
            </a:r>
          </a:p>
          <a:p>
            <a:endParaRPr lang="en-GB" dirty="0"/>
          </a:p>
          <a:p>
            <a:r>
              <a:rPr lang="en-GB" dirty="0"/>
              <a:t>Taking a step back and allowing a person to calm down will ultimately teach a person to self regulate. </a:t>
            </a:r>
          </a:p>
        </p:txBody>
      </p:sp>
    </p:spTree>
    <p:extLst>
      <p:ext uri="{BB962C8B-B14F-4D97-AF65-F5344CB8AC3E}">
        <p14:creationId xmlns:p14="http://schemas.microsoft.com/office/powerpoint/2010/main" val="36760223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E6C86-109A-4C75-8E2D-0BEBA7CE5228}"/>
              </a:ext>
            </a:extLst>
          </p:cNvPr>
          <p:cNvSpPr>
            <a:spLocks noGrp="1"/>
          </p:cNvSpPr>
          <p:nvPr>
            <p:ph type="title"/>
          </p:nvPr>
        </p:nvSpPr>
        <p:spPr>
          <a:xfrm>
            <a:off x="457200" y="-111760"/>
            <a:ext cx="8229600" cy="843597"/>
          </a:xfrm>
        </p:spPr>
        <p:txBody>
          <a:bodyPr>
            <a:normAutofit/>
          </a:bodyPr>
          <a:lstStyle/>
          <a:p>
            <a:r>
              <a:rPr lang="en-GB" dirty="0">
                <a:solidFill>
                  <a:schemeClr val="bg1"/>
                </a:solidFill>
              </a:rPr>
              <a:t>Relationships</a:t>
            </a:r>
          </a:p>
        </p:txBody>
      </p:sp>
      <p:sp>
        <p:nvSpPr>
          <p:cNvPr id="3" name="Content Placeholder 2">
            <a:extLst>
              <a:ext uri="{FF2B5EF4-FFF2-40B4-BE49-F238E27FC236}">
                <a16:creationId xmlns:a16="http://schemas.microsoft.com/office/drawing/2014/main" id="{78F38C8A-211F-4389-AD54-A5BF57E58157}"/>
              </a:ext>
            </a:extLst>
          </p:cNvPr>
          <p:cNvSpPr>
            <a:spLocks noGrp="1"/>
          </p:cNvSpPr>
          <p:nvPr>
            <p:ph idx="1"/>
          </p:nvPr>
        </p:nvSpPr>
        <p:spPr>
          <a:xfrm>
            <a:off x="565484" y="1572418"/>
            <a:ext cx="8229600" cy="4525963"/>
          </a:xfrm>
        </p:spPr>
        <p:txBody>
          <a:bodyPr>
            <a:normAutofit/>
          </a:bodyPr>
          <a:lstStyle/>
          <a:p>
            <a:pPr marL="0" indent="0">
              <a:buNone/>
            </a:pPr>
            <a:r>
              <a:rPr lang="en-GB" dirty="0"/>
              <a:t>Relationships with the young people we support are incredibly important, and it can be extremely difficult to re-engage with a person after a physical restraint has taken place</a:t>
            </a:r>
          </a:p>
        </p:txBody>
      </p:sp>
    </p:spTree>
    <p:extLst>
      <p:ext uri="{BB962C8B-B14F-4D97-AF65-F5344CB8AC3E}">
        <p14:creationId xmlns:p14="http://schemas.microsoft.com/office/powerpoint/2010/main" val="19822649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C25DF-33E6-4532-A65B-55CA68AEF11D}"/>
              </a:ext>
            </a:extLst>
          </p:cNvPr>
          <p:cNvSpPr>
            <a:spLocks noGrp="1"/>
          </p:cNvSpPr>
          <p:nvPr>
            <p:ph type="title"/>
          </p:nvPr>
        </p:nvSpPr>
        <p:spPr>
          <a:xfrm>
            <a:off x="457200" y="0"/>
            <a:ext cx="8229600" cy="687888"/>
          </a:xfrm>
        </p:spPr>
        <p:txBody>
          <a:bodyPr>
            <a:normAutofit fontScale="90000"/>
          </a:bodyPr>
          <a:lstStyle/>
          <a:p>
            <a:r>
              <a:rPr lang="en-GB" dirty="0">
                <a:solidFill>
                  <a:schemeClr val="bg1"/>
                </a:solidFill>
              </a:rPr>
              <a:t>Alternatives to Restraint</a:t>
            </a:r>
          </a:p>
        </p:txBody>
      </p:sp>
      <p:sp>
        <p:nvSpPr>
          <p:cNvPr id="3" name="Content Placeholder 2">
            <a:extLst>
              <a:ext uri="{FF2B5EF4-FFF2-40B4-BE49-F238E27FC236}">
                <a16:creationId xmlns:a16="http://schemas.microsoft.com/office/drawing/2014/main" id="{3D06BA09-9BE0-4036-AF6E-A8E2B996EE7E}"/>
              </a:ext>
            </a:extLst>
          </p:cNvPr>
          <p:cNvSpPr>
            <a:spLocks noGrp="1"/>
          </p:cNvSpPr>
          <p:nvPr>
            <p:ph idx="1"/>
          </p:nvPr>
        </p:nvSpPr>
        <p:spPr>
          <a:xfrm>
            <a:off x="457200" y="1166018"/>
            <a:ext cx="8229600" cy="4525963"/>
          </a:xfrm>
        </p:spPr>
        <p:txBody>
          <a:bodyPr>
            <a:normAutofit fontScale="92500" lnSpcReduction="10000"/>
          </a:bodyPr>
          <a:lstStyle/>
          <a:p>
            <a:r>
              <a:rPr lang="en-GB" dirty="0"/>
              <a:t>Avoidance</a:t>
            </a:r>
          </a:p>
          <a:p>
            <a:r>
              <a:rPr lang="en-GB" dirty="0"/>
              <a:t>Distraction</a:t>
            </a:r>
          </a:p>
          <a:p>
            <a:r>
              <a:rPr lang="en-GB" dirty="0"/>
              <a:t>Distance</a:t>
            </a:r>
          </a:p>
          <a:p>
            <a:r>
              <a:rPr lang="en-GB" dirty="0"/>
              <a:t>Movement</a:t>
            </a:r>
          </a:p>
          <a:p>
            <a:r>
              <a:rPr lang="en-GB" dirty="0"/>
              <a:t>Removing self and others from situation </a:t>
            </a:r>
            <a:r>
              <a:rPr lang="en-GB" sz="3000" dirty="0"/>
              <a:t>(remember, removing the individual themselves means increasing demands during a period of crisis)</a:t>
            </a:r>
          </a:p>
          <a:p>
            <a:r>
              <a:rPr lang="en-GB" dirty="0"/>
              <a:t>Planned Escape – see short films</a:t>
            </a:r>
          </a:p>
          <a:p>
            <a:r>
              <a:rPr lang="en-GB" dirty="0"/>
              <a:t>Allow property destruction</a:t>
            </a:r>
          </a:p>
        </p:txBody>
      </p:sp>
    </p:spTree>
    <p:extLst>
      <p:ext uri="{BB962C8B-B14F-4D97-AF65-F5344CB8AC3E}">
        <p14:creationId xmlns:p14="http://schemas.microsoft.com/office/powerpoint/2010/main" val="9757846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C25DF-33E6-4532-A65B-55CA68AEF11D}"/>
              </a:ext>
            </a:extLst>
          </p:cNvPr>
          <p:cNvSpPr>
            <a:spLocks noGrp="1"/>
          </p:cNvSpPr>
          <p:nvPr>
            <p:ph type="title"/>
          </p:nvPr>
        </p:nvSpPr>
        <p:spPr>
          <a:xfrm>
            <a:off x="457200" y="0"/>
            <a:ext cx="8229600" cy="687888"/>
          </a:xfrm>
        </p:spPr>
        <p:txBody>
          <a:bodyPr>
            <a:normAutofit fontScale="90000"/>
          </a:bodyPr>
          <a:lstStyle/>
          <a:p>
            <a:r>
              <a:rPr lang="en-GB" dirty="0">
                <a:solidFill>
                  <a:schemeClr val="bg1"/>
                </a:solidFill>
              </a:rPr>
              <a:t>Planned Escape</a:t>
            </a:r>
          </a:p>
        </p:txBody>
      </p:sp>
      <p:sp>
        <p:nvSpPr>
          <p:cNvPr id="3" name="Content Placeholder 2">
            <a:extLst>
              <a:ext uri="{FF2B5EF4-FFF2-40B4-BE49-F238E27FC236}">
                <a16:creationId xmlns:a16="http://schemas.microsoft.com/office/drawing/2014/main" id="{3D06BA09-9BE0-4036-AF6E-A8E2B996EE7E}"/>
              </a:ext>
            </a:extLst>
          </p:cNvPr>
          <p:cNvSpPr>
            <a:spLocks noGrp="1"/>
          </p:cNvSpPr>
          <p:nvPr>
            <p:ph idx="1"/>
          </p:nvPr>
        </p:nvSpPr>
        <p:spPr>
          <a:xfrm>
            <a:off x="457200" y="1308258"/>
            <a:ext cx="8229600" cy="4525963"/>
          </a:xfrm>
        </p:spPr>
        <p:txBody>
          <a:bodyPr>
            <a:normAutofit/>
          </a:bodyPr>
          <a:lstStyle/>
          <a:p>
            <a:r>
              <a:rPr lang="en-GB" dirty="0"/>
              <a:t>When we are in a heightened state of a arousal, it is natural to want to escape from environments that may have become distressing.</a:t>
            </a:r>
          </a:p>
          <a:p>
            <a:r>
              <a:rPr lang="en-GB" dirty="0"/>
              <a:t>Teaching people ways of communicating their need to ‘STOP’ is essential, and encourages them to be aware of their own levels of arousal.</a:t>
            </a:r>
          </a:p>
          <a:p>
            <a:endParaRPr lang="en-GB" dirty="0"/>
          </a:p>
        </p:txBody>
      </p:sp>
    </p:spTree>
    <p:extLst>
      <p:ext uri="{BB962C8B-B14F-4D97-AF65-F5344CB8AC3E}">
        <p14:creationId xmlns:p14="http://schemas.microsoft.com/office/powerpoint/2010/main" val="31012915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A08A6-7699-4E68-B878-5D25468BEE08}"/>
              </a:ext>
            </a:extLst>
          </p:cNvPr>
          <p:cNvSpPr>
            <a:spLocks noGrp="1"/>
          </p:cNvSpPr>
          <p:nvPr>
            <p:ph type="title"/>
          </p:nvPr>
        </p:nvSpPr>
        <p:spPr>
          <a:xfrm>
            <a:off x="457200" y="-296862"/>
            <a:ext cx="8229600" cy="1143000"/>
          </a:xfrm>
        </p:spPr>
        <p:txBody>
          <a:bodyPr/>
          <a:lstStyle/>
          <a:p>
            <a:r>
              <a:rPr lang="en-GB" dirty="0">
                <a:solidFill>
                  <a:schemeClr val="bg1"/>
                </a:solidFill>
              </a:rPr>
              <a:t>Planned Escape</a:t>
            </a:r>
          </a:p>
        </p:txBody>
      </p:sp>
      <p:sp>
        <p:nvSpPr>
          <p:cNvPr id="3" name="Content Placeholder 2">
            <a:extLst>
              <a:ext uri="{FF2B5EF4-FFF2-40B4-BE49-F238E27FC236}">
                <a16:creationId xmlns:a16="http://schemas.microsoft.com/office/drawing/2014/main" id="{C4FB0C42-58C5-4229-A112-DFF253FB7E23}"/>
              </a:ext>
            </a:extLst>
          </p:cNvPr>
          <p:cNvSpPr>
            <a:spLocks noGrp="1"/>
          </p:cNvSpPr>
          <p:nvPr>
            <p:ph idx="1"/>
          </p:nvPr>
        </p:nvSpPr>
        <p:spPr>
          <a:xfrm>
            <a:off x="355600" y="891540"/>
            <a:ext cx="8432800" cy="5074920"/>
          </a:xfrm>
        </p:spPr>
        <p:txBody>
          <a:bodyPr>
            <a:normAutofit/>
          </a:bodyPr>
          <a:lstStyle/>
          <a:p>
            <a:pPr marL="0" indent="0">
              <a:buNone/>
            </a:pPr>
            <a:r>
              <a:rPr lang="en-GB" b="1" dirty="0"/>
              <a:t>Planned Escape</a:t>
            </a:r>
          </a:p>
          <a:p>
            <a:pPr marL="0" indent="0">
              <a:buNone/>
            </a:pPr>
            <a:endParaRPr lang="en-GB" dirty="0"/>
          </a:p>
          <a:p>
            <a:pPr marL="0" indent="0">
              <a:buNone/>
            </a:pPr>
            <a:r>
              <a:rPr lang="en-GB" dirty="0"/>
              <a:t>From the original interview almost a decade ago</a:t>
            </a:r>
          </a:p>
          <a:p>
            <a:pPr marL="0" indent="0">
              <a:buNone/>
            </a:pPr>
            <a:r>
              <a:rPr lang="en-GB" sz="2400" u="sng" dirty="0">
                <a:hlinkClick r:id="rId2"/>
              </a:rPr>
              <a:t>http://ow.ly/h4h030qe7H1</a:t>
            </a:r>
            <a:r>
              <a:rPr lang="en-GB" sz="2400" dirty="0"/>
              <a:t> </a:t>
            </a:r>
          </a:p>
          <a:p>
            <a:pPr marL="0" indent="0">
              <a:buNone/>
            </a:pPr>
            <a:endParaRPr lang="en-GB" sz="2000" dirty="0"/>
          </a:p>
          <a:p>
            <a:pPr marL="0" indent="0">
              <a:buNone/>
            </a:pPr>
            <a:r>
              <a:rPr lang="en-GB" dirty="0"/>
              <a:t>Hear more about establishing a Planned Escape strategy, that worked!</a:t>
            </a:r>
          </a:p>
          <a:p>
            <a:pPr marL="0" indent="0">
              <a:buNone/>
            </a:pPr>
            <a:endParaRPr lang="en-GB" sz="2000" dirty="0"/>
          </a:p>
          <a:p>
            <a:pPr marL="0" indent="0">
              <a:buNone/>
            </a:pPr>
            <a:r>
              <a:rPr lang="en-GB" sz="2400" u="sng" dirty="0">
                <a:hlinkClick r:id="rId3"/>
              </a:rPr>
              <a:t>http://ow.ly/ojdf30qe7H2</a:t>
            </a:r>
            <a:r>
              <a:rPr lang="en-GB" sz="2400" dirty="0"/>
              <a:t> &amp; </a:t>
            </a:r>
            <a:r>
              <a:rPr lang="en-GB" sz="2400" u="sng" dirty="0">
                <a:hlinkClick r:id="rId4"/>
              </a:rPr>
              <a:t>http://ow.ly/zAZ330qe7H0</a:t>
            </a:r>
            <a:r>
              <a:rPr lang="en-GB" sz="2400" dirty="0"/>
              <a:t> </a:t>
            </a:r>
          </a:p>
          <a:p>
            <a:pPr marL="0" indent="0">
              <a:buNone/>
            </a:pPr>
            <a:endParaRPr lang="en-GB" dirty="0"/>
          </a:p>
        </p:txBody>
      </p:sp>
    </p:spTree>
    <p:extLst>
      <p:ext uri="{BB962C8B-B14F-4D97-AF65-F5344CB8AC3E}">
        <p14:creationId xmlns:p14="http://schemas.microsoft.com/office/powerpoint/2010/main" val="8021737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CCC71-AB20-4220-97AE-BAD02D927084}"/>
              </a:ext>
            </a:extLst>
          </p:cNvPr>
          <p:cNvSpPr>
            <a:spLocks noGrp="1"/>
          </p:cNvSpPr>
          <p:nvPr>
            <p:ph type="title"/>
          </p:nvPr>
        </p:nvSpPr>
        <p:spPr>
          <a:xfrm>
            <a:off x="457200" y="-182880"/>
            <a:ext cx="8229600" cy="918895"/>
          </a:xfrm>
        </p:spPr>
        <p:txBody>
          <a:bodyPr>
            <a:normAutofit/>
          </a:bodyPr>
          <a:lstStyle/>
          <a:p>
            <a:r>
              <a:rPr lang="en-GB" dirty="0">
                <a:solidFill>
                  <a:schemeClr val="bg1"/>
                </a:solidFill>
              </a:rPr>
              <a:t>Stay Calm</a:t>
            </a:r>
          </a:p>
        </p:txBody>
      </p:sp>
      <p:sp>
        <p:nvSpPr>
          <p:cNvPr id="3" name="Content Placeholder 2">
            <a:extLst>
              <a:ext uri="{FF2B5EF4-FFF2-40B4-BE49-F238E27FC236}">
                <a16:creationId xmlns:a16="http://schemas.microsoft.com/office/drawing/2014/main" id="{D9013159-2291-46CB-840C-B2152068B1D1}"/>
              </a:ext>
            </a:extLst>
          </p:cNvPr>
          <p:cNvSpPr>
            <a:spLocks noGrp="1"/>
          </p:cNvSpPr>
          <p:nvPr>
            <p:ph idx="1"/>
          </p:nvPr>
        </p:nvSpPr>
        <p:spPr/>
        <p:txBody>
          <a:bodyPr/>
          <a:lstStyle/>
          <a:p>
            <a:r>
              <a:rPr lang="en-GB" dirty="0"/>
              <a:t>The most important thing in a crisis situation is to appear calm</a:t>
            </a:r>
          </a:p>
          <a:p>
            <a:r>
              <a:rPr lang="en-GB" dirty="0"/>
              <a:t>‘Don’t add fuel to the fire’</a:t>
            </a:r>
          </a:p>
          <a:p>
            <a:r>
              <a:rPr lang="en-GB" dirty="0"/>
              <a:t>It is essential that we consider ourselves as active agents in this process</a:t>
            </a:r>
          </a:p>
          <a:p>
            <a:r>
              <a:rPr lang="en-GB" dirty="0"/>
              <a:t>Do not add your own arousal to the situation</a:t>
            </a:r>
          </a:p>
        </p:txBody>
      </p:sp>
    </p:spTree>
    <p:extLst>
      <p:ext uri="{BB962C8B-B14F-4D97-AF65-F5344CB8AC3E}">
        <p14:creationId xmlns:p14="http://schemas.microsoft.com/office/powerpoint/2010/main" val="39290613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CCC71-AB20-4220-97AE-BAD02D927084}"/>
              </a:ext>
            </a:extLst>
          </p:cNvPr>
          <p:cNvSpPr>
            <a:spLocks noGrp="1"/>
          </p:cNvSpPr>
          <p:nvPr>
            <p:ph type="title"/>
          </p:nvPr>
        </p:nvSpPr>
        <p:spPr>
          <a:xfrm>
            <a:off x="457200" y="-91440"/>
            <a:ext cx="8229600" cy="827455"/>
          </a:xfrm>
        </p:spPr>
        <p:txBody>
          <a:bodyPr>
            <a:normAutofit/>
          </a:bodyPr>
          <a:lstStyle/>
          <a:p>
            <a:r>
              <a:rPr lang="en-GB" dirty="0">
                <a:solidFill>
                  <a:schemeClr val="bg1"/>
                </a:solidFill>
              </a:rPr>
              <a:t>Slow Movements Down</a:t>
            </a:r>
          </a:p>
        </p:txBody>
      </p:sp>
      <p:sp>
        <p:nvSpPr>
          <p:cNvPr id="3" name="Content Placeholder 2">
            <a:extLst>
              <a:ext uri="{FF2B5EF4-FFF2-40B4-BE49-F238E27FC236}">
                <a16:creationId xmlns:a16="http://schemas.microsoft.com/office/drawing/2014/main" id="{D9013159-2291-46CB-840C-B2152068B1D1}"/>
              </a:ext>
            </a:extLst>
          </p:cNvPr>
          <p:cNvSpPr>
            <a:spLocks noGrp="1"/>
          </p:cNvSpPr>
          <p:nvPr>
            <p:ph idx="1"/>
          </p:nvPr>
        </p:nvSpPr>
        <p:spPr/>
        <p:txBody>
          <a:bodyPr/>
          <a:lstStyle/>
          <a:p>
            <a:r>
              <a:rPr lang="en-GB" dirty="0"/>
              <a:t>The more aroused people become the more they become aware of signals of threat.</a:t>
            </a:r>
          </a:p>
          <a:p>
            <a:pPr marL="0" indent="0">
              <a:buNone/>
            </a:pPr>
            <a:endParaRPr lang="en-GB" dirty="0"/>
          </a:p>
          <a:p>
            <a:r>
              <a:rPr lang="en-GB" dirty="0"/>
              <a:t>A support staff needs to slow their movements down as this may reduce perceived threat. </a:t>
            </a:r>
          </a:p>
        </p:txBody>
      </p:sp>
    </p:spTree>
    <p:extLst>
      <p:ext uri="{BB962C8B-B14F-4D97-AF65-F5344CB8AC3E}">
        <p14:creationId xmlns:p14="http://schemas.microsoft.com/office/powerpoint/2010/main" val="2121353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Arrow Connector 4">
            <a:extLst>
              <a:ext uri="{FF2B5EF4-FFF2-40B4-BE49-F238E27FC236}">
                <a16:creationId xmlns:a16="http://schemas.microsoft.com/office/drawing/2014/main" id="{3A8EC5D2-6D49-3695-1627-FF8336926AEF}"/>
              </a:ext>
            </a:extLst>
          </p:cNvPr>
          <p:cNvCxnSpPr/>
          <p:nvPr/>
        </p:nvCxnSpPr>
        <p:spPr>
          <a:xfrm flipV="1">
            <a:off x="1278082" y="1132609"/>
            <a:ext cx="0" cy="4551218"/>
          </a:xfrm>
          <a:prstGeom prst="straightConnector1">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7" name="Straight Arrow Connector 6">
            <a:extLst>
              <a:ext uri="{FF2B5EF4-FFF2-40B4-BE49-F238E27FC236}">
                <a16:creationId xmlns:a16="http://schemas.microsoft.com/office/drawing/2014/main" id="{45692CA3-8F07-6F3B-D4DB-979C7BD89035}"/>
              </a:ext>
            </a:extLst>
          </p:cNvPr>
          <p:cNvCxnSpPr/>
          <p:nvPr/>
        </p:nvCxnSpPr>
        <p:spPr>
          <a:xfrm>
            <a:off x="1059873" y="5361709"/>
            <a:ext cx="7034645" cy="0"/>
          </a:xfrm>
          <a:prstGeom prst="straightConnector1">
            <a:avLst/>
          </a:prstGeom>
          <a:ln w="1905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8" name="TextBox 7">
            <a:extLst>
              <a:ext uri="{FF2B5EF4-FFF2-40B4-BE49-F238E27FC236}">
                <a16:creationId xmlns:a16="http://schemas.microsoft.com/office/drawing/2014/main" id="{FE687E45-60E1-D2F3-FF10-8842E6685D30}"/>
              </a:ext>
            </a:extLst>
          </p:cNvPr>
          <p:cNvSpPr txBox="1"/>
          <p:nvPr/>
        </p:nvSpPr>
        <p:spPr>
          <a:xfrm>
            <a:off x="145473" y="1226127"/>
            <a:ext cx="914400" cy="369332"/>
          </a:xfrm>
          <a:prstGeom prst="rect">
            <a:avLst/>
          </a:prstGeom>
          <a:noFill/>
        </p:spPr>
        <p:txBody>
          <a:bodyPr wrap="square" rtlCol="0">
            <a:spAutoFit/>
          </a:bodyPr>
          <a:lstStyle/>
          <a:p>
            <a:pPr algn="ctr"/>
            <a:r>
              <a:rPr lang="en-GB" dirty="0"/>
              <a:t>Stress</a:t>
            </a:r>
          </a:p>
        </p:txBody>
      </p:sp>
      <p:sp>
        <p:nvSpPr>
          <p:cNvPr id="9" name="TextBox 8">
            <a:extLst>
              <a:ext uri="{FF2B5EF4-FFF2-40B4-BE49-F238E27FC236}">
                <a16:creationId xmlns:a16="http://schemas.microsoft.com/office/drawing/2014/main" id="{B23EEE43-E71F-14FB-1115-C170531F36DC}"/>
              </a:ext>
            </a:extLst>
          </p:cNvPr>
          <p:cNvSpPr txBox="1"/>
          <p:nvPr/>
        </p:nvSpPr>
        <p:spPr>
          <a:xfrm>
            <a:off x="7031182" y="5499161"/>
            <a:ext cx="914400" cy="369332"/>
          </a:xfrm>
          <a:prstGeom prst="rect">
            <a:avLst/>
          </a:prstGeom>
          <a:noFill/>
        </p:spPr>
        <p:txBody>
          <a:bodyPr wrap="square" rtlCol="0">
            <a:spAutoFit/>
          </a:bodyPr>
          <a:lstStyle/>
          <a:p>
            <a:pPr algn="ctr"/>
            <a:r>
              <a:rPr lang="en-GB" dirty="0"/>
              <a:t>Time</a:t>
            </a:r>
          </a:p>
        </p:txBody>
      </p:sp>
      <p:cxnSp>
        <p:nvCxnSpPr>
          <p:cNvPr id="11" name="Straight Connector 10">
            <a:extLst>
              <a:ext uri="{FF2B5EF4-FFF2-40B4-BE49-F238E27FC236}">
                <a16:creationId xmlns:a16="http://schemas.microsoft.com/office/drawing/2014/main" id="{A9DC1A4E-AB35-22B4-9DA5-7368C847F540}"/>
              </a:ext>
            </a:extLst>
          </p:cNvPr>
          <p:cNvCxnSpPr/>
          <p:nvPr/>
        </p:nvCxnSpPr>
        <p:spPr>
          <a:xfrm>
            <a:off x="966355" y="2067791"/>
            <a:ext cx="7543800" cy="0"/>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5980468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A5247-BE57-4183-80E5-06BFD3680AD6}"/>
              </a:ext>
            </a:extLst>
          </p:cNvPr>
          <p:cNvSpPr>
            <a:spLocks noGrp="1"/>
          </p:cNvSpPr>
          <p:nvPr>
            <p:ph type="title"/>
          </p:nvPr>
        </p:nvSpPr>
        <p:spPr>
          <a:xfrm>
            <a:off x="457200" y="-142240"/>
            <a:ext cx="8229600" cy="874077"/>
          </a:xfrm>
        </p:spPr>
        <p:txBody>
          <a:bodyPr>
            <a:normAutofit/>
          </a:bodyPr>
          <a:lstStyle/>
          <a:p>
            <a:r>
              <a:rPr lang="en-GB" dirty="0">
                <a:solidFill>
                  <a:schemeClr val="bg1"/>
                </a:solidFill>
              </a:rPr>
              <a:t>Avoid Direct Eye Contact</a:t>
            </a:r>
          </a:p>
        </p:txBody>
      </p:sp>
      <p:sp>
        <p:nvSpPr>
          <p:cNvPr id="3" name="Content Placeholder 2">
            <a:extLst>
              <a:ext uri="{FF2B5EF4-FFF2-40B4-BE49-F238E27FC236}">
                <a16:creationId xmlns:a16="http://schemas.microsoft.com/office/drawing/2014/main" id="{2C147277-E41A-4EBE-A39F-3A6E76F31979}"/>
              </a:ext>
            </a:extLst>
          </p:cNvPr>
          <p:cNvSpPr>
            <a:spLocks noGrp="1"/>
          </p:cNvSpPr>
          <p:nvPr>
            <p:ph idx="1"/>
          </p:nvPr>
        </p:nvSpPr>
        <p:spPr>
          <a:xfrm>
            <a:off x="457200" y="1440338"/>
            <a:ext cx="8229600" cy="4525963"/>
          </a:xfrm>
        </p:spPr>
        <p:txBody>
          <a:bodyPr/>
          <a:lstStyle/>
          <a:p>
            <a:r>
              <a:rPr lang="en-GB" dirty="0"/>
              <a:t>Direct eye contact increases physiological arousal</a:t>
            </a:r>
          </a:p>
          <a:p>
            <a:r>
              <a:rPr lang="en-GB" dirty="0"/>
              <a:t>Body language often communicates fear and distress, and can be physiologically arousing</a:t>
            </a:r>
          </a:p>
          <a:p>
            <a:r>
              <a:rPr lang="en-GB" dirty="0"/>
              <a:t>Be aware of the non-verbal cues you are communicating with your eye contact, expression, posture, physical proximity etc.</a:t>
            </a:r>
          </a:p>
        </p:txBody>
      </p:sp>
    </p:spTree>
    <p:extLst>
      <p:ext uri="{BB962C8B-B14F-4D97-AF65-F5344CB8AC3E}">
        <p14:creationId xmlns:p14="http://schemas.microsoft.com/office/powerpoint/2010/main" val="36719933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0"/>
            <a:ext cx="7772400" cy="624734"/>
          </a:xfrm>
        </p:spPr>
        <p:txBody>
          <a:bodyPr>
            <a:noAutofit/>
          </a:bodyPr>
          <a:lstStyle/>
          <a:p>
            <a:r>
              <a:rPr lang="en-US" sz="3600" dirty="0">
                <a:solidFill>
                  <a:srgbClr val="FFFFFF"/>
                </a:solidFill>
              </a:rPr>
              <a:t>Tactical Withdrawal</a:t>
            </a:r>
          </a:p>
        </p:txBody>
      </p:sp>
      <p:sp>
        <p:nvSpPr>
          <p:cNvPr id="3" name="Subtitle 2"/>
          <p:cNvSpPr>
            <a:spLocks noGrp="1"/>
          </p:cNvSpPr>
          <p:nvPr>
            <p:ph type="subTitle" idx="1"/>
          </p:nvPr>
        </p:nvSpPr>
        <p:spPr>
          <a:xfrm>
            <a:off x="358040" y="1209018"/>
            <a:ext cx="8511973" cy="4967153"/>
          </a:xfrm>
        </p:spPr>
        <p:txBody>
          <a:bodyPr>
            <a:normAutofit/>
          </a:bodyPr>
          <a:lstStyle/>
          <a:p>
            <a:pPr marL="342900" indent="-342900" algn="l">
              <a:buFont typeface="Arial" panose="020B0604020202020204" pitchFamily="34" charset="0"/>
              <a:buChar char="•"/>
            </a:pPr>
            <a:r>
              <a:rPr lang="en-US" sz="3600" dirty="0">
                <a:solidFill>
                  <a:schemeClr val="tx1"/>
                </a:solidFill>
              </a:rPr>
              <a:t>Keep your distance</a:t>
            </a:r>
          </a:p>
          <a:p>
            <a:pPr marL="342900" indent="-342900" algn="l">
              <a:buFont typeface="Arial" panose="020B0604020202020204" pitchFamily="34" charset="0"/>
              <a:buChar char="•"/>
            </a:pPr>
            <a:r>
              <a:rPr lang="en-US" sz="3600" dirty="0">
                <a:solidFill>
                  <a:schemeClr val="tx1"/>
                </a:solidFill>
              </a:rPr>
              <a:t>Research has shown that close proximity to individuals who are angry or highly aroused may increase the likelihood of interpersonal violence</a:t>
            </a:r>
          </a:p>
          <a:p>
            <a:pPr marL="342900" indent="-342900" algn="l">
              <a:buFont typeface="Arial" panose="020B0604020202020204" pitchFamily="34" charset="0"/>
              <a:buChar char="•"/>
            </a:pPr>
            <a:r>
              <a:rPr lang="en-US" sz="3600" dirty="0">
                <a:solidFill>
                  <a:schemeClr val="tx1"/>
                </a:solidFill>
              </a:rPr>
              <a:t>This also applies to backing down from the situation and taking a step back mentally</a:t>
            </a:r>
            <a:endParaRPr lang="en-US" sz="2800" dirty="0">
              <a:solidFill>
                <a:schemeClr val="tx1"/>
              </a:solidFill>
            </a:endParaRPr>
          </a:p>
        </p:txBody>
      </p:sp>
      <p:pic>
        <p:nvPicPr>
          <p:cNvPr id="4" name="Picture 3">
            <a:extLst>
              <a:ext uri="{FF2B5EF4-FFF2-40B4-BE49-F238E27FC236}">
                <a16:creationId xmlns:a16="http://schemas.microsoft.com/office/drawing/2014/main" id="{ADAE0818-E87D-4DD0-BB76-39B0347A234C}"/>
              </a:ext>
            </a:extLst>
          </p:cNvPr>
          <p:cNvPicPr>
            <a:picLocks noChangeAspect="1"/>
          </p:cNvPicPr>
          <p:nvPr/>
        </p:nvPicPr>
        <p:blipFill>
          <a:blip r:embed="rId2"/>
          <a:stretch>
            <a:fillRect/>
          </a:stretch>
        </p:blipFill>
        <p:spPr>
          <a:xfrm>
            <a:off x="4845540" y="6133502"/>
            <a:ext cx="3206774" cy="847417"/>
          </a:xfrm>
          <a:prstGeom prst="rect">
            <a:avLst/>
          </a:prstGeom>
        </p:spPr>
      </p:pic>
    </p:spTree>
    <p:extLst>
      <p:ext uri="{BB962C8B-B14F-4D97-AF65-F5344CB8AC3E}">
        <p14:creationId xmlns:p14="http://schemas.microsoft.com/office/powerpoint/2010/main" val="28005619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602A1D7-FB67-43CE-B927-241F703BA9B8}"/>
              </a:ext>
            </a:extLst>
          </p:cNvPr>
          <p:cNvPicPr>
            <a:picLocks noChangeAspect="1"/>
          </p:cNvPicPr>
          <p:nvPr/>
        </p:nvPicPr>
        <p:blipFill>
          <a:blip r:embed="rId2"/>
          <a:stretch>
            <a:fillRect/>
          </a:stretch>
        </p:blipFill>
        <p:spPr>
          <a:xfrm>
            <a:off x="690372" y="852256"/>
            <a:ext cx="7763256" cy="5143191"/>
          </a:xfrm>
          <a:prstGeom prst="rect">
            <a:avLst/>
          </a:prstGeom>
        </p:spPr>
      </p:pic>
      <p:sp>
        <p:nvSpPr>
          <p:cNvPr id="7" name="Title 1">
            <a:extLst>
              <a:ext uri="{FF2B5EF4-FFF2-40B4-BE49-F238E27FC236}">
                <a16:creationId xmlns:a16="http://schemas.microsoft.com/office/drawing/2014/main" id="{0C62DB95-8EE5-4641-9B5E-3D0C7E48C27B}"/>
              </a:ext>
            </a:extLst>
          </p:cNvPr>
          <p:cNvSpPr txBox="1">
            <a:spLocks/>
          </p:cNvSpPr>
          <p:nvPr/>
        </p:nvSpPr>
        <p:spPr>
          <a:xfrm>
            <a:off x="131975" y="20483"/>
            <a:ext cx="8880049" cy="698608"/>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800" dirty="0">
                <a:solidFill>
                  <a:srgbClr val="F2F2F2"/>
                </a:solidFill>
              </a:rPr>
              <a:t>The LASER Approach from Studio III</a:t>
            </a:r>
            <a:endParaRPr lang="en-US" sz="2800" dirty="0">
              <a:solidFill>
                <a:srgbClr val="FFFFFF"/>
              </a:solidFill>
            </a:endParaRPr>
          </a:p>
        </p:txBody>
      </p:sp>
    </p:spTree>
    <p:extLst>
      <p:ext uri="{BB962C8B-B14F-4D97-AF65-F5344CB8AC3E}">
        <p14:creationId xmlns:p14="http://schemas.microsoft.com/office/powerpoint/2010/main" val="19536504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8039" y="20483"/>
            <a:ext cx="8511973" cy="624734"/>
          </a:xfrm>
        </p:spPr>
        <p:txBody>
          <a:bodyPr>
            <a:noAutofit/>
          </a:bodyPr>
          <a:lstStyle/>
          <a:p>
            <a:r>
              <a:rPr lang="en-US" dirty="0">
                <a:solidFill>
                  <a:srgbClr val="FFFFFF"/>
                </a:solidFill>
              </a:rPr>
              <a:t>Key Aims</a:t>
            </a:r>
          </a:p>
        </p:txBody>
      </p:sp>
      <p:sp>
        <p:nvSpPr>
          <p:cNvPr id="3" name="Subtitle 2"/>
          <p:cNvSpPr>
            <a:spLocks noGrp="1"/>
          </p:cNvSpPr>
          <p:nvPr>
            <p:ph type="subTitle" idx="1"/>
          </p:nvPr>
        </p:nvSpPr>
        <p:spPr>
          <a:xfrm>
            <a:off x="159799" y="880773"/>
            <a:ext cx="8815526" cy="5164920"/>
          </a:xfrm>
        </p:spPr>
        <p:txBody>
          <a:bodyPr>
            <a:normAutofit fontScale="85000" lnSpcReduction="10000"/>
          </a:bodyPr>
          <a:lstStyle/>
          <a:p>
            <a:pPr algn="l"/>
            <a:r>
              <a:rPr lang="en-GB" dirty="0">
                <a:solidFill>
                  <a:schemeClr val="tx1"/>
                </a:solidFill>
              </a:rPr>
              <a:t>The LASER Project is a systemic approach to creating calm, safe and thriving school environments with a focus on coproduction and positive outcomes.</a:t>
            </a:r>
          </a:p>
          <a:p>
            <a:pPr algn="l"/>
            <a:endParaRPr lang="en-GB" sz="2600" dirty="0">
              <a:solidFill>
                <a:schemeClr val="tx1"/>
              </a:solidFill>
            </a:endParaRPr>
          </a:p>
          <a:p>
            <a:pPr algn="l"/>
            <a:r>
              <a:rPr lang="en-GB" dirty="0">
                <a:solidFill>
                  <a:schemeClr val="tx1"/>
                </a:solidFill>
              </a:rPr>
              <a:t>The Key Goals include: </a:t>
            </a:r>
          </a:p>
          <a:p>
            <a:pPr algn="l"/>
            <a:endParaRPr lang="en-GB" sz="2100" dirty="0">
              <a:solidFill>
                <a:schemeClr val="tx1"/>
              </a:solidFill>
            </a:endParaRPr>
          </a:p>
          <a:p>
            <a:pPr marL="457200" lvl="0" indent="-457200" algn="l">
              <a:buFont typeface="Arial" panose="020B0604020202020204" pitchFamily="34" charset="0"/>
              <a:buChar char="•"/>
            </a:pPr>
            <a:r>
              <a:rPr lang="en-GB" dirty="0">
                <a:solidFill>
                  <a:schemeClr val="tx1"/>
                </a:solidFill>
              </a:rPr>
              <a:t>A focus on stress reduction </a:t>
            </a:r>
          </a:p>
          <a:p>
            <a:pPr marL="457200" lvl="0" indent="-457200" algn="l">
              <a:buFont typeface="Arial" panose="020B0604020202020204" pitchFamily="34" charset="0"/>
              <a:buChar char="•"/>
            </a:pPr>
            <a:r>
              <a:rPr lang="en-GB" dirty="0">
                <a:solidFill>
                  <a:schemeClr val="tx1"/>
                </a:solidFill>
              </a:rPr>
              <a:t>Reducing restrictive practices (with the aim of elimination)</a:t>
            </a:r>
          </a:p>
          <a:p>
            <a:pPr marL="457200" lvl="0" indent="-457200" algn="l">
              <a:buFont typeface="Arial" panose="020B0604020202020204" pitchFamily="34" charset="0"/>
              <a:buChar char="•"/>
            </a:pPr>
            <a:r>
              <a:rPr lang="en-GB" dirty="0">
                <a:solidFill>
                  <a:schemeClr val="tx1"/>
                </a:solidFill>
              </a:rPr>
              <a:t>Excellence in the prevention of dysregulation </a:t>
            </a:r>
          </a:p>
          <a:p>
            <a:pPr marL="457200" lvl="0" indent="-457200" algn="l">
              <a:buFont typeface="Arial" panose="020B0604020202020204" pitchFamily="34" charset="0"/>
              <a:buChar char="•"/>
            </a:pPr>
            <a:r>
              <a:rPr lang="en-GB" dirty="0">
                <a:solidFill>
                  <a:schemeClr val="tx1"/>
                </a:solidFill>
              </a:rPr>
              <a:t>Creating an ethos and culture of low arousal approaches </a:t>
            </a:r>
          </a:p>
          <a:p>
            <a:pPr marL="457200" indent="-457200" algn="l">
              <a:buFont typeface="Arial" panose="020B0604020202020204" pitchFamily="34" charset="0"/>
              <a:buChar char="•"/>
            </a:pPr>
            <a:r>
              <a:rPr lang="en-GB" dirty="0">
                <a:solidFill>
                  <a:schemeClr val="tx1"/>
                </a:solidFill>
              </a:rPr>
              <a:t>Developing inclusive pedagogy and culture through training, support and reflective practice</a:t>
            </a:r>
          </a:p>
        </p:txBody>
      </p:sp>
    </p:spTree>
    <p:extLst>
      <p:ext uri="{BB962C8B-B14F-4D97-AF65-F5344CB8AC3E}">
        <p14:creationId xmlns:p14="http://schemas.microsoft.com/office/powerpoint/2010/main" val="41993731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NoS DayEve\Still pics\P6300169.JPG"/>
          <p:cNvPicPr/>
          <p:nvPr/>
        </p:nvPicPr>
        <p:blipFill>
          <a:blip r:embed="rId2" cstate="print">
            <a:lum bright="10000" contrast="10000"/>
          </a:blip>
          <a:srcRect/>
          <a:stretch>
            <a:fillRect/>
          </a:stretch>
        </p:blipFill>
        <p:spPr bwMode="auto">
          <a:xfrm>
            <a:off x="179512" y="1231964"/>
            <a:ext cx="5231474" cy="4254436"/>
          </a:xfrm>
          <a:prstGeom prst="rect">
            <a:avLst/>
          </a:prstGeom>
          <a:noFill/>
          <a:ln w="9525">
            <a:noFill/>
            <a:miter lim="800000"/>
            <a:headEnd/>
            <a:tailEnd/>
          </a:ln>
        </p:spPr>
      </p:pic>
      <p:sp>
        <p:nvSpPr>
          <p:cNvPr id="6" name="Content Placeholder 1"/>
          <p:cNvSpPr>
            <a:spLocks noGrp="1"/>
          </p:cNvSpPr>
          <p:nvPr>
            <p:ph idx="1"/>
          </p:nvPr>
        </p:nvSpPr>
        <p:spPr>
          <a:xfrm>
            <a:off x="5272198" y="2384884"/>
            <a:ext cx="4125144" cy="2088232"/>
          </a:xfrm>
        </p:spPr>
        <p:txBody>
          <a:bodyPr>
            <a:normAutofit/>
          </a:bodyPr>
          <a:lstStyle/>
          <a:p>
            <a:pPr>
              <a:buNone/>
            </a:pPr>
            <a:r>
              <a:rPr lang="en-GB" dirty="0"/>
              <a:t>	</a:t>
            </a:r>
            <a:r>
              <a:rPr lang="en-GB" sz="3000" dirty="0"/>
              <a:t>Chris, now aged 21</a:t>
            </a:r>
          </a:p>
          <a:p>
            <a:pPr>
              <a:buNone/>
            </a:pPr>
            <a:endParaRPr lang="en-GB" sz="1400" dirty="0"/>
          </a:p>
          <a:p>
            <a:pPr>
              <a:buNone/>
            </a:pPr>
            <a:r>
              <a:rPr lang="en-GB" dirty="0"/>
              <a:t>	(pictured aged 13)</a:t>
            </a:r>
          </a:p>
        </p:txBody>
      </p:sp>
      <p:sp>
        <p:nvSpPr>
          <p:cNvPr id="5" name="Title 1">
            <a:extLst>
              <a:ext uri="{FF2B5EF4-FFF2-40B4-BE49-F238E27FC236}">
                <a16:creationId xmlns:a16="http://schemas.microsoft.com/office/drawing/2014/main" id="{0BA473FA-876A-43E6-A2F3-C93C067E4181}"/>
              </a:ext>
            </a:extLst>
          </p:cNvPr>
          <p:cNvSpPr txBox="1">
            <a:spLocks/>
          </p:cNvSpPr>
          <p:nvPr/>
        </p:nvSpPr>
        <p:spPr>
          <a:xfrm>
            <a:off x="358039" y="20483"/>
            <a:ext cx="8511973" cy="624734"/>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a:solidFill>
                  <a:srgbClr val="FFFFFF"/>
                </a:solidFill>
              </a:rPr>
              <a:t>Chris’ Story</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C85F6-7387-E743-E625-68310A8F4EAF}"/>
              </a:ext>
            </a:extLst>
          </p:cNvPr>
          <p:cNvSpPr>
            <a:spLocks noGrp="1"/>
          </p:cNvSpPr>
          <p:nvPr>
            <p:ph type="title"/>
          </p:nvPr>
        </p:nvSpPr>
        <p:spPr>
          <a:xfrm>
            <a:off x="457200" y="-192952"/>
            <a:ext cx="8229600" cy="1143000"/>
          </a:xfrm>
        </p:spPr>
        <p:txBody>
          <a:bodyPr/>
          <a:lstStyle/>
          <a:p>
            <a:r>
              <a:rPr lang="en-GB" dirty="0">
                <a:solidFill>
                  <a:schemeClr val="bg1"/>
                </a:solidFill>
              </a:rPr>
              <a:t>Important Research and Links</a:t>
            </a:r>
          </a:p>
        </p:txBody>
      </p:sp>
      <p:sp>
        <p:nvSpPr>
          <p:cNvPr id="3" name="Content Placeholder 2">
            <a:extLst>
              <a:ext uri="{FF2B5EF4-FFF2-40B4-BE49-F238E27FC236}">
                <a16:creationId xmlns:a16="http://schemas.microsoft.com/office/drawing/2014/main" id="{FCD5CFC3-57C9-39EC-EBE8-ED04B808191A}"/>
              </a:ext>
            </a:extLst>
          </p:cNvPr>
          <p:cNvSpPr>
            <a:spLocks noGrp="1"/>
          </p:cNvSpPr>
          <p:nvPr>
            <p:ph idx="1"/>
          </p:nvPr>
        </p:nvSpPr>
        <p:spPr>
          <a:xfrm>
            <a:off x="217056" y="959003"/>
            <a:ext cx="8802253" cy="2910580"/>
          </a:xfrm>
        </p:spPr>
        <p:txBody>
          <a:bodyPr>
            <a:normAutofit/>
          </a:bodyPr>
          <a:lstStyle/>
          <a:p>
            <a:pPr marL="0" indent="0">
              <a:buNone/>
            </a:pPr>
            <a:r>
              <a:rPr lang="en-GB" sz="2400" dirty="0">
                <a:solidFill>
                  <a:srgbClr val="242424"/>
                </a:solidFill>
              </a:rPr>
              <a:t>Moyse, R. (2021). Missing: The autistic girls absent from mainstream secondary schools. PhD thesis. University of Reading. </a:t>
            </a:r>
          </a:p>
          <a:p>
            <a:pPr marL="0" indent="0">
              <a:buNone/>
            </a:pPr>
            <a:endParaRPr lang="en-GB" sz="1800" dirty="0">
              <a:solidFill>
                <a:srgbClr val="242424"/>
              </a:solidFill>
            </a:endParaRPr>
          </a:p>
          <a:p>
            <a:pPr marL="0" indent="0">
              <a:buNone/>
            </a:pPr>
            <a:r>
              <a:rPr lang="en-GB" sz="1800" dirty="0">
                <a:solidFill>
                  <a:srgbClr val="242424"/>
                </a:solidFill>
              </a:rPr>
              <a:t>Available at: </a:t>
            </a:r>
            <a:r>
              <a:rPr lang="en-GB" sz="1800" dirty="0">
                <a:solidFill>
                  <a:srgbClr val="242424"/>
                </a:solidFill>
                <a:hlinkClick r:id="rId2"/>
              </a:rPr>
              <a:t>http://centaur.reading.ac.uk/97405/</a:t>
            </a:r>
            <a:r>
              <a:rPr lang="en-GB" sz="1800" dirty="0">
                <a:solidFill>
                  <a:srgbClr val="242424"/>
                </a:solidFill>
              </a:rPr>
              <a:t> </a:t>
            </a:r>
          </a:p>
          <a:p>
            <a:pPr marL="0" indent="0">
              <a:buNone/>
            </a:pPr>
            <a:endParaRPr lang="en-GB" sz="1800" dirty="0">
              <a:solidFill>
                <a:srgbClr val="242424"/>
              </a:solidFill>
            </a:endParaRPr>
          </a:p>
          <a:p>
            <a:pPr marL="0" indent="0">
              <a:buNone/>
            </a:pPr>
            <a:endParaRPr lang="en-GB" sz="1800" dirty="0"/>
          </a:p>
        </p:txBody>
      </p:sp>
      <p:sp>
        <p:nvSpPr>
          <p:cNvPr id="4" name="Title 1">
            <a:extLst>
              <a:ext uri="{FF2B5EF4-FFF2-40B4-BE49-F238E27FC236}">
                <a16:creationId xmlns:a16="http://schemas.microsoft.com/office/drawing/2014/main" id="{BE17805A-6EBA-75F2-B9BA-7A0F53AA1272}"/>
              </a:ext>
            </a:extLst>
          </p:cNvPr>
          <p:cNvSpPr txBox="1">
            <a:spLocks/>
          </p:cNvSpPr>
          <p:nvPr/>
        </p:nvSpPr>
        <p:spPr>
          <a:xfrm>
            <a:off x="378372" y="2805546"/>
            <a:ext cx="8173345" cy="3301270"/>
          </a:xfrm>
          <a:prstGeom prst="rect">
            <a:avLst/>
          </a:prstGeom>
        </p:spPr>
        <p:txBody>
          <a:bodyPr vert="horz" lIns="91440" tIns="45720" rIns="91440" bIns="45720" rtlCol="0" anchor="ctr">
            <a:normAutofit fontScale="75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dirty="0"/>
              <a:t>Autism and Girls – Webinar</a:t>
            </a:r>
            <a:br>
              <a:rPr lang="en-GB" dirty="0"/>
            </a:br>
            <a:br>
              <a:rPr lang="en-GB" dirty="0"/>
            </a:br>
            <a:r>
              <a:rPr lang="en-GB" sz="1800" dirty="0">
                <a:solidFill>
                  <a:srgbClr val="000000"/>
                </a:solidFill>
                <a:hlinkClick r:id="rId3"/>
              </a:rPr>
              <a:t>https://www.youtube.com/watch?v=LZE6XGOvdJo&amp;feature=youtu.be</a:t>
            </a:r>
            <a:br>
              <a:rPr lang="en-GB" sz="1350" dirty="0">
                <a:solidFill>
                  <a:srgbClr val="000000"/>
                </a:solidFill>
                <a:latin typeface="Times New Roman" panose="02020603050405020304" pitchFamily="18" charset="0"/>
              </a:rPr>
            </a:br>
            <a:br>
              <a:rPr lang="en-GB" dirty="0"/>
            </a:br>
            <a:r>
              <a:rPr lang="en-GB" dirty="0"/>
              <a:t>Autism, Anorexia &amp; Me – Gareth D Morewood Interviews Dr </a:t>
            </a:r>
            <a:r>
              <a:rPr lang="en-GB" dirty="0" err="1"/>
              <a:t>Pooky</a:t>
            </a:r>
            <a:r>
              <a:rPr lang="en-GB" dirty="0"/>
              <a:t> </a:t>
            </a:r>
            <a:r>
              <a:rPr lang="en-GB" dirty="0" err="1"/>
              <a:t>Knightsmith</a:t>
            </a:r>
            <a:br>
              <a:rPr lang="en-GB" dirty="0"/>
            </a:br>
            <a:br>
              <a:rPr lang="en-GB" dirty="0"/>
            </a:br>
            <a:r>
              <a:rPr lang="en-GB" sz="1800" dirty="0">
                <a:hlinkClick r:id="rId4"/>
              </a:rPr>
              <a:t>https://youtu.be/PqrAgjV8OnA?si=si0gXvWN8uM3TrHh</a:t>
            </a:r>
            <a:r>
              <a:rPr lang="en-GB" sz="1800" dirty="0"/>
              <a:t> </a:t>
            </a:r>
          </a:p>
        </p:txBody>
      </p:sp>
    </p:spTree>
    <p:extLst>
      <p:ext uri="{BB962C8B-B14F-4D97-AF65-F5344CB8AC3E}">
        <p14:creationId xmlns:p14="http://schemas.microsoft.com/office/powerpoint/2010/main" val="29214247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4ACDF-7A63-4437-ACD8-55FFF953BA84}"/>
              </a:ext>
            </a:extLst>
          </p:cNvPr>
          <p:cNvSpPr>
            <a:spLocks noGrp="1"/>
          </p:cNvSpPr>
          <p:nvPr>
            <p:ph type="title"/>
          </p:nvPr>
        </p:nvSpPr>
        <p:spPr>
          <a:xfrm>
            <a:off x="457200" y="-296862"/>
            <a:ext cx="8229600" cy="1220140"/>
          </a:xfrm>
        </p:spPr>
        <p:txBody>
          <a:bodyPr/>
          <a:lstStyle/>
          <a:p>
            <a:r>
              <a:rPr lang="en-GB" dirty="0">
                <a:solidFill>
                  <a:schemeClr val="bg1"/>
                </a:solidFill>
              </a:rPr>
              <a:t>Available Now</a:t>
            </a:r>
          </a:p>
        </p:txBody>
      </p:sp>
      <p:pic>
        <p:nvPicPr>
          <p:cNvPr id="6" name="Picture 5">
            <a:extLst>
              <a:ext uri="{FF2B5EF4-FFF2-40B4-BE49-F238E27FC236}">
                <a16:creationId xmlns:a16="http://schemas.microsoft.com/office/drawing/2014/main" id="{0728DC85-0422-4704-8A5C-75C1190BB520}"/>
              </a:ext>
            </a:extLst>
          </p:cNvPr>
          <p:cNvPicPr>
            <a:picLocks noChangeAspect="1"/>
          </p:cNvPicPr>
          <p:nvPr/>
        </p:nvPicPr>
        <p:blipFill>
          <a:blip r:embed="rId2"/>
          <a:stretch>
            <a:fillRect/>
          </a:stretch>
        </p:blipFill>
        <p:spPr>
          <a:xfrm>
            <a:off x="800239" y="923277"/>
            <a:ext cx="3565529" cy="4942643"/>
          </a:xfrm>
          <a:prstGeom prst="rect">
            <a:avLst/>
          </a:prstGeom>
        </p:spPr>
      </p:pic>
      <p:pic>
        <p:nvPicPr>
          <p:cNvPr id="3" name="Picture 2">
            <a:extLst>
              <a:ext uri="{FF2B5EF4-FFF2-40B4-BE49-F238E27FC236}">
                <a16:creationId xmlns:a16="http://schemas.microsoft.com/office/drawing/2014/main" id="{C99C1618-8EA0-6EF8-A7FE-D43F0DD95AAF}"/>
              </a:ext>
            </a:extLst>
          </p:cNvPr>
          <p:cNvPicPr>
            <a:picLocks noChangeAspect="1"/>
          </p:cNvPicPr>
          <p:nvPr/>
        </p:nvPicPr>
        <p:blipFill>
          <a:blip r:embed="rId3"/>
          <a:stretch>
            <a:fillRect/>
          </a:stretch>
        </p:blipFill>
        <p:spPr>
          <a:xfrm>
            <a:off x="4778234" y="923277"/>
            <a:ext cx="3565528" cy="4921282"/>
          </a:xfrm>
          <a:prstGeom prst="rect">
            <a:avLst/>
          </a:prstGeom>
        </p:spPr>
      </p:pic>
    </p:spTree>
    <p:extLst>
      <p:ext uri="{BB962C8B-B14F-4D97-AF65-F5344CB8AC3E}">
        <p14:creationId xmlns:p14="http://schemas.microsoft.com/office/powerpoint/2010/main" val="370871791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EB2082D-7574-4A90-80F0-D882CE4A65D7}"/>
              </a:ext>
            </a:extLst>
          </p:cNvPr>
          <p:cNvSpPr txBox="1">
            <a:spLocks/>
          </p:cNvSpPr>
          <p:nvPr/>
        </p:nvSpPr>
        <p:spPr>
          <a:xfrm>
            <a:off x="131975" y="20483"/>
            <a:ext cx="8880049" cy="624734"/>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900" dirty="0">
                <a:solidFill>
                  <a:srgbClr val="F2F2F2"/>
                </a:solidFill>
              </a:rPr>
              <a:t>Two Other Great Autism Books (1)</a:t>
            </a:r>
            <a:endParaRPr lang="en-US" sz="2900" dirty="0">
              <a:solidFill>
                <a:srgbClr val="FFFFFF"/>
              </a:solidFill>
            </a:endParaRPr>
          </a:p>
        </p:txBody>
      </p:sp>
      <p:pic>
        <p:nvPicPr>
          <p:cNvPr id="5" name="Picture 4">
            <a:extLst>
              <a:ext uri="{FF2B5EF4-FFF2-40B4-BE49-F238E27FC236}">
                <a16:creationId xmlns:a16="http://schemas.microsoft.com/office/drawing/2014/main" id="{ECEA05F4-0A63-4C24-91B0-8FBA103C714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1491" y="816744"/>
            <a:ext cx="7746684" cy="52332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320833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EB2082D-7574-4A90-80F0-D882CE4A65D7}"/>
              </a:ext>
            </a:extLst>
          </p:cNvPr>
          <p:cNvSpPr txBox="1">
            <a:spLocks/>
          </p:cNvSpPr>
          <p:nvPr/>
        </p:nvSpPr>
        <p:spPr>
          <a:xfrm>
            <a:off x="131975" y="20483"/>
            <a:ext cx="8880049" cy="624734"/>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900" dirty="0">
                <a:solidFill>
                  <a:srgbClr val="F2F2F2"/>
                </a:solidFill>
              </a:rPr>
              <a:t>Two Other Great Autism Books (2)</a:t>
            </a:r>
            <a:endParaRPr lang="en-US" sz="2900" dirty="0">
              <a:solidFill>
                <a:srgbClr val="FFFFFF"/>
              </a:solidFill>
            </a:endParaRPr>
          </a:p>
        </p:txBody>
      </p:sp>
      <p:sp>
        <p:nvSpPr>
          <p:cNvPr id="2" name="Rectangle 1">
            <a:extLst>
              <a:ext uri="{FF2B5EF4-FFF2-40B4-BE49-F238E27FC236}">
                <a16:creationId xmlns:a16="http://schemas.microsoft.com/office/drawing/2014/main" id="{A9127C43-0823-4844-B708-EC7F817EA467}"/>
              </a:ext>
            </a:extLst>
          </p:cNvPr>
          <p:cNvSpPr/>
          <p:nvPr/>
        </p:nvSpPr>
        <p:spPr>
          <a:xfrm>
            <a:off x="131975" y="4555825"/>
            <a:ext cx="8880049" cy="1477328"/>
          </a:xfrm>
          <a:prstGeom prst="rect">
            <a:avLst/>
          </a:prstGeom>
        </p:spPr>
        <p:txBody>
          <a:bodyPr wrap="square">
            <a:spAutoFit/>
          </a:bodyPr>
          <a:lstStyle/>
          <a:p>
            <a:r>
              <a:rPr lang="en-GB" sz="2000" dirty="0">
                <a:solidFill>
                  <a:srgbClr val="1E1E1E"/>
                </a:solidFill>
                <a:latin typeface="Arial" panose="020B0604020202020204" pitchFamily="34" charset="0"/>
              </a:rPr>
              <a:t>Morewood, G., Tomlinson, C. &amp; Bond, C. (2019) Meeting the needs of autistic girls at secondary school. </a:t>
            </a:r>
          </a:p>
          <a:p>
            <a:endParaRPr lang="en-GB" sz="1000" dirty="0">
              <a:solidFill>
                <a:srgbClr val="1E1E1E"/>
              </a:solidFill>
              <a:latin typeface="Arial" panose="020B0604020202020204" pitchFamily="34" charset="0"/>
            </a:endParaRPr>
          </a:p>
          <a:p>
            <a:r>
              <a:rPr lang="en-GB" sz="2000" dirty="0">
                <a:solidFill>
                  <a:srgbClr val="1E1E1E"/>
                </a:solidFill>
                <a:latin typeface="Arial" panose="020B0604020202020204" pitchFamily="34" charset="0"/>
              </a:rPr>
              <a:t>In Hebron, J. &amp; Bond, C (Eds). Educating girls on the autism spectrum: developing an integrated approach. London. Jessica Kingsley.</a:t>
            </a:r>
            <a:endParaRPr lang="en-GB" sz="2000" dirty="0"/>
          </a:p>
        </p:txBody>
      </p:sp>
      <p:pic>
        <p:nvPicPr>
          <p:cNvPr id="6" name="Picture 5">
            <a:extLst>
              <a:ext uri="{FF2B5EF4-FFF2-40B4-BE49-F238E27FC236}">
                <a16:creationId xmlns:a16="http://schemas.microsoft.com/office/drawing/2014/main" id="{A8CAEED5-E29A-4C55-833A-4E4EFE2EB374}"/>
              </a:ext>
            </a:extLst>
          </p:cNvPr>
          <p:cNvPicPr>
            <a:picLocks noChangeAspect="1"/>
          </p:cNvPicPr>
          <p:nvPr/>
        </p:nvPicPr>
        <p:blipFill>
          <a:blip r:embed="rId2"/>
          <a:stretch>
            <a:fillRect/>
          </a:stretch>
        </p:blipFill>
        <p:spPr>
          <a:xfrm>
            <a:off x="1127464" y="824847"/>
            <a:ext cx="6906827" cy="3730978"/>
          </a:xfrm>
          <a:prstGeom prst="rect">
            <a:avLst/>
          </a:prstGeom>
        </p:spPr>
      </p:pic>
    </p:spTree>
    <p:extLst>
      <p:ext uri="{BB962C8B-B14F-4D97-AF65-F5344CB8AC3E}">
        <p14:creationId xmlns:p14="http://schemas.microsoft.com/office/powerpoint/2010/main" val="14989940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07ADF-A245-38EB-BA59-A2C895AFD3F0}"/>
              </a:ext>
            </a:extLst>
          </p:cNvPr>
          <p:cNvSpPr>
            <a:spLocks noGrp="1"/>
          </p:cNvSpPr>
          <p:nvPr>
            <p:ph type="title"/>
          </p:nvPr>
        </p:nvSpPr>
        <p:spPr>
          <a:xfrm>
            <a:off x="457200" y="0"/>
            <a:ext cx="8229600" cy="1265382"/>
          </a:xfrm>
        </p:spPr>
        <p:txBody>
          <a:bodyPr>
            <a:normAutofit fontScale="90000"/>
          </a:bodyPr>
          <a:lstStyle/>
          <a:p>
            <a:r>
              <a:rPr lang="en-GB" dirty="0">
                <a:solidFill>
                  <a:schemeClr val="bg1"/>
                </a:solidFill>
              </a:rPr>
              <a:t>New Book</a:t>
            </a:r>
            <a:br>
              <a:rPr lang="en-GB" dirty="0">
                <a:solidFill>
                  <a:schemeClr val="bg1"/>
                </a:solidFill>
              </a:rPr>
            </a:br>
            <a:endParaRPr lang="en-GB" dirty="0">
              <a:solidFill>
                <a:schemeClr val="bg1"/>
              </a:solidFill>
            </a:endParaRPr>
          </a:p>
        </p:txBody>
      </p:sp>
      <p:pic>
        <p:nvPicPr>
          <p:cNvPr id="4" name="Picture 3">
            <a:extLst>
              <a:ext uri="{FF2B5EF4-FFF2-40B4-BE49-F238E27FC236}">
                <a16:creationId xmlns:a16="http://schemas.microsoft.com/office/drawing/2014/main" id="{676C283B-47F3-4188-19AD-C69826D41D0D}"/>
              </a:ext>
            </a:extLst>
          </p:cNvPr>
          <p:cNvPicPr>
            <a:picLocks noChangeAspect="1"/>
          </p:cNvPicPr>
          <p:nvPr/>
        </p:nvPicPr>
        <p:blipFill>
          <a:blip r:embed="rId2"/>
          <a:stretch>
            <a:fillRect/>
          </a:stretch>
        </p:blipFill>
        <p:spPr>
          <a:xfrm>
            <a:off x="85060" y="1022310"/>
            <a:ext cx="3348804" cy="4813380"/>
          </a:xfrm>
          <a:prstGeom prst="rect">
            <a:avLst/>
          </a:prstGeom>
        </p:spPr>
      </p:pic>
      <p:graphicFrame>
        <p:nvGraphicFramePr>
          <p:cNvPr id="5" name="Content Placeholder 8">
            <a:extLst>
              <a:ext uri="{FF2B5EF4-FFF2-40B4-BE49-F238E27FC236}">
                <a16:creationId xmlns:a16="http://schemas.microsoft.com/office/drawing/2014/main" id="{DE040E92-38FD-D972-445B-507D4E66218B}"/>
              </a:ext>
            </a:extLst>
          </p:cNvPr>
          <p:cNvGraphicFramePr>
            <a:graphicFrameLocks/>
          </p:cNvGraphicFramePr>
          <p:nvPr/>
        </p:nvGraphicFramePr>
        <p:xfrm>
          <a:off x="3551275" y="875489"/>
          <a:ext cx="5507665" cy="54524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815873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775FBE2-700D-4EBA-89C5-4EAB8ACFB556}"/>
              </a:ext>
            </a:extLst>
          </p:cNvPr>
          <p:cNvSpPr>
            <a:spLocks noGrp="1"/>
          </p:cNvSpPr>
          <p:nvPr>
            <p:ph idx="1"/>
          </p:nvPr>
        </p:nvSpPr>
        <p:spPr>
          <a:xfrm>
            <a:off x="338137" y="1119434"/>
            <a:ext cx="8467725" cy="3803372"/>
          </a:xfrm>
        </p:spPr>
        <p:txBody>
          <a:bodyPr vert="horz">
            <a:normAutofit/>
          </a:bodyPr>
          <a:lstStyle/>
          <a:p>
            <a:pPr>
              <a:buNone/>
            </a:pPr>
            <a:endParaRPr lang="en-GB" sz="3500" dirty="0"/>
          </a:p>
          <a:p>
            <a:pPr>
              <a:buNone/>
            </a:pPr>
            <a:endParaRPr lang="en-GB" sz="3500" dirty="0"/>
          </a:p>
          <a:p>
            <a:pPr algn="ctr">
              <a:buSzTx/>
              <a:buNone/>
              <a:defRPr sz="3300">
                <a:uFill>
                  <a:solidFill>
                    <a:schemeClr val="accent4"/>
                  </a:solidFill>
                </a:uFill>
              </a:defRPr>
            </a:pPr>
            <a:r>
              <a:rPr lang="en-GB" sz="3500" dirty="0"/>
              <a:t>"When a person is drowning that is not the best time to teach them how to swim."</a:t>
            </a:r>
          </a:p>
          <a:p>
            <a:pPr algn="ctr">
              <a:buSzTx/>
              <a:buNone/>
              <a:defRPr sz="3300">
                <a:uFill>
                  <a:solidFill>
                    <a:schemeClr val="accent4"/>
                  </a:solidFill>
                </a:uFill>
              </a:defRPr>
            </a:pPr>
            <a:r>
              <a:rPr lang="en-GB" sz="3500" dirty="0"/>
              <a:t>(David Pitonyak)</a:t>
            </a:r>
          </a:p>
          <a:p>
            <a:pPr>
              <a:buNone/>
            </a:pPr>
            <a:endParaRPr lang="en-GB" sz="3500" dirty="0"/>
          </a:p>
        </p:txBody>
      </p:sp>
    </p:spTree>
    <p:extLst>
      <p:ext uri="{BB962C8B-B14F-4D97-AF65-F5344CB8AC3E}">
        <p14:creationId xmlns:p14="http://schemas.microsoft.com/office/powerpoint/2010/main" val="44274522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98831-59F8-4686-B264-3B30EE60E505}"/>
              </a:ext>
            </a:extLst>
          </p:cNvPr>
          <p:cNvSpPr>
            <a:spLocks noGrp="1"/>
          </p:cNvSpPr>
          <p:nvPr>
            <p:ph type="title"/>
          </p:nvPr>
        </p:nvSpPr>
        <p:spPr>
          <a:xfrm>
            <a:off x="457200" y="-231389"/>
            <a:ext cx="8229600" cy="1143000"/>
          </a:xfrm>
        </p:spPr>
        <p:txBody>
          <a:bodyPr/>
          <a:lstStyle/>
          <a:p>
            <a:r>
              <a:rPr lang="en-GB" dirty="0">
                <a:solidFill>
                  <a:schemeClr val="bg1"/>
                </a:solidFill>
              </a:rPr>
              <a:t>Links</a:t>
            </a:r>
          </a:p>
        </p:txBody>
      </p:sp>
      <p:sp>
        <p:nvSpPr>
          <p:cNvPr id="3" name="Content Placeholder 2">
            <a:extLst>
              <a:ext uri="{FF2B5EF4-FFF2-40B4-BE49-F238E27FC236}">
                <a16:creationId xmlns:a16="http://schemas.microsoft.com/office/drawing/2014/main" id="{8C72F2D0-A9EF-454E-A460-666B92DFAA3A}"/>
              </a:ext>
            </a:extLst>
          </p:cNvPr>
          <p:cNvSpPr>
            <a:spLocks noGrp="1"/>
          </p:cNvSpPr>
          <p:nvPr>
            <p:ph idx="1"/>
          </p:nvPr>
        </p:nvSpPr>
        <p:spPr>
          <a:xfrm>
            <a:off x="0" y="829670"/>
            <a:ext cx="9144000" cy="5198660"/>
          </a:xfrm>
        </p:spPr>
        <p:txBody>
          <a:bodyPr>
            <a:normAutofit/>
          </a:bodyPr>
          <a:lstStyle/>
          <a:p>
            <a:r>
              <a:rPr lang="en-GB" sz="3000" dirty="0"/>
              <a:t>FREE webinars - </a:t>
            </a:r>
            <a:r>
              <a:rPr lang="en-GB" sz="3000" dirty="0">
                <a:hlinkClick r:id="rId2"/>
              </a:rPr>
              <a:t>www.studio3.org/free-webinars</a:t>
            </a:r>
            <a:endParaRPr lang="en-GB" sz="3000" dirty="0"/>
          </a:p>
          <a:p>
            <a:r>
              <a:rPr lang="en-GB" sz="3000" dirty="0"/>
              <a:t>FREE Newsletter - </a:t>
            </a:r>
            <a:r>
              <a:rPr lang="en-GB" sz="3000" dirty="0">
                <a:hlinkClick r:id="rId3"/>
              </a:rPr>
              <a:t>www.studio3.org/so/d5OUpnBWt?languageTag=en</a:t>
            </a:r>
            <a:endParaRPr lang="en-GB" sz="3000" dirty="0"/>
          </a:p>
          <a:p>
            <a:r>
              <a:rPr lang="en-GB" sz="3000" dirty="0"/>
              <a:t>LASER Prog - </a:t>
            </a:r>
            <a:r>
              <a:rPr lang="en-GB" sz="3000" dirty="0">
                <a:hlinkClick r:id="rId4"/>
              </a:rPr>
              <a:t>www.studio3.org/laser-online</a:t>
            </a:r>
            <a:endParaRPr lang="en-GB" sz="3000" dirty="0"/>
          </a:p>
          <a:p>
            <a:r>
              <a:rPr lang="en-GB" sz="3000" dirty="0"/>
              <a:t>Low Arousal Training - </a:t>
            </a:r>
            <a:r>
              <a:rPr lang="en-GB" sz="3000" dirty="0">
                <a:hlinkClick r:id="rId5"/>
              </a:rPr>
              <a:t>www.studio3.org/low-arousal-online</a:t>
            </a:r>
            <a:endParaRPr lang="en-GB" sz="3000" dirty="0"/>
          </a:p>
          <a:p>
            <a:r>
              <a:rPr lang="en-GB" sz="3000" dirty="0"/>
              <a:t>Films - </a:t>
            </a:r>
            <a:r>
              <a:rPr lang="en-GB" sz="3000" dirty="0">
                <a:hlinkClick r:id="rId6"/>
              </a:rPr>
              <a:t>Videos Archives - Gareth D Morewood (gdmorewood.com)</a:t>
            </a:r>
            <a:endParaRPr lang="en-GB" sz="3000" dirty="0"/>
          </a:p>
          <a:p>
            <a:r>
              <a:rPr lang="en-GB" sz="3000" dirty="0" err="1"/>
              <a:t>SENCology</a:t>
            </a:r>
            <a:r>
              <a:rPr lang="en-GB" sz="3000" dirty="0"/>
              <a:t> Blog - </a:t>
            </a:r>
            <a:r>
              <a:rPr lang="en-GB" sz="3000" dirty="0" err="1">
                <a:hlinkClick r:id="rId7"/>
              </a:rPr>
              <a:t>SENCology</a:t>
            </a:r>
            <a:r>
              <a:rPr lang="en-GB" sz="3000" dirty="0">
                <a:hlinkClick r:id="rId7"/>
              </a:rPr>
              <a:t> | Optimus Education Blog (optimus-education.com)</a:t>
            </a:r>
            <a:endParaRPr lang="en-GB" sz="3000" dirty="0"/>
          </a:p>
        </p:txBody>
      </p:sp>
    </p:spTree>
    <p:extLst>
      <p:ext uri="{BB962C8B-B14F-4D97-AF65-F5344CB8AC3E}">
        <p14:creationId xmlns:p14="http://schemas.microsoft.com/office/powerpoint/2010/main" val="299367951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8039" y="20483"/>
            <a:ext cx="8511973" cy="624734"/>
          </a:xfrm>
        </p:spPr>
        <p:txBody>
          <a:bodyPr>
            <a:noAutofit/>
          </a:bodyPr>
          <a:lstStyle/>
          <a:p>
            <a:r>
              <a:rPr lang="en-US" sz="3600" dirty="0">
                <a:solidFill>
                  <a:srgbClr val="FFFFFF"/>
                </a:solidFill>
              </a:rPr>
              <a:t>About Studio 3</a:t>
            </a:r>
          </a:p>
        </p:txBody>
      </p:sp>
      <p:sp>
        <p:nvSpPr>
          <p:cNvPr id="3" name="Subtitle 2"/>
          <p:cNvSpPr>
            <a:spLocks noGrp="1"/>
          </p:cNvSpPr>
          <p:nvPr>
            <p:ph type="subTitle" idx="1"/>
          </p:nvPr>
        </p:nvSpPr>
        <p:spPr>
          <a:xfrm>
            <a:off x="358040" y="880773"/>
            <a:ext cx="8511973" cy="4967153"/>
          </a:xfrm>
        </p:spPr>
        <p:txBody>
          <a:bodyPr>
            <a:normAutofit lnSpcReduction="10000"/>
          </a:bodyPr>
          <a:lstStyle/>
          <a:p>
            <a:pPr algn="l"/>
            <a:r>
              <a:rPr lang="en-US" sz="2400" dirty="0">
                <a:solidFill>
                  <a:schemeClr val="tx1"/>
                </a:solidFill>
              </a:rPr>
              <a:t>At Studio 3 we also offer </a:t>
            </a:r>
            <a:r>
              <a:rPr lang="en-US" sz="2400" b="1" dirty="0">
                <a:solidFill>
                  <a:schemeClr val="tx1"/>
                </a:solidFill>
              </a:rPr>
              <a:t>bespoke training </a:t>
            </a:r>
            <a:r>
              <a:rPr lang="en-US" sz="2400" dirty="0">
                <a:solidFill>
                  <a:schemeClr val="tx1"/>
                </a:solidFill>
              </a:rPr>
              <a:t>in managing distressed </a:t>
            </a:r>
            <a:r>
              <a:rPr lang="en-US" sz="2400" dirty="0" err="1">
                <a:solidFill>
                  <a:schemeClr val="tx1"/>
                </a:solidFill>
              </a:rPr>
              <a:t>behaviour</a:t>
            </a:r>
            <a:r>
              <a:rPr lang="en-US" sz="2400" dirty="0">
                <a:solidFill>
                  <a:schemeClr val="tx1"/>
                </a:solidFill>
              </a:rPr>
              <a:t>. There are several training options including:</a:t>
            </a:r>
          </a:p>
          <a:p>
            <a:pPr marL="285750" indent="-285750" algn="l">
              <a:buFont typeface="Arial" panose="020B0604020202020204" pitchFamily="34" charset="0"/>
              <a:buChar char="•"/>
            </a:pPr>
            <a:r>
              <a:rPr lang="en-US" sz="2400" dirty="0">
                <a:solidFill>
                  <a:schemeClr val="tx1"/>
                </a:solidFill>
              </a:rPr>
              <a:t>Low Arousal Training – Introductory and Advanced courses in applying Low Arousal Approaches </a:t>
            </a:r>
          </a:p>
          <a:p>
            <a:pPr marL="285750" indent="-285750" algn="l">
              <a:buFont typeface="Arial" panose="020B0604020202020204" pitchFamily="34" charset="0"/>
              <a:buChar char="•"/>
            </a:pPr>
            <a:r>
              <a:rPr lang="en-US" sz="2400" dirty="0">
                <a:solidFill>
                  <a:schemeClr val="tx1"/>
                </a:solidFill>
              </a:rPr>
              <a:t>Managing Signs of Stress 3-day training in stress reduction, coping, Low Arousal Approaches and gentle physical skills</a:t>
            </a:r>
          </a:p>
          <a:p>
            <a:pPr marL="285750" indent="-285750" algn="l">
              <a:buFont typeface="Arial" panose="020B0604020202020204" pitchFamily="34" charset="0"/>
              <a:buChar char="•"/>
            </a:pPr>
            <a:r>
              <a:rPr lang="en-US" sz="2400" dirty="0">
                <a:solidFill>
                  <a:schemeClr val="tx1"/>
                </a:solidFill>
              </a:rPr>
              <a:t>The </a:t>
            </a:r>
            <a:r>
              <a:rPr lang="en-US" sz="2400" dirty="0" err="1">
                <a:solidFill>
                  <a:schemeClr val="tx1"/>
                </a:solidFill>
              </a:rPr>
              <a:t>Atlass</a:t>
            </a:r>
            <a:r>
              <a:rPr lang="en-US" sz="2400" dirty="0">
                <a:solidFill>
                  <a:schemeClr val="tx1"/>
                </a:solidFill>
              </a:rPr>
              <a:t> Masterclass in Stress and Coping for families, staff and </a:t>
            </a:r>
            <a:r>
              <a:rPr lang="en-US" sz="2400" dirty="0" err="1">
                <a:solidFill>
                  <a:schemeClr val="tx1"/>
                </a:solidFill>
              </a:rPr>
              <a:t>carers</a:t>
            </a:r>
            <a:r>
              <a:rPr lang="en-US" sz="2400" dirty="0">
                <a:solidFill>
                  <a:schemeClr val="tx1"/>
                </a:solidFill>
              </a:rPr>
              <a:t> who support vulnerable people</a:t>
            </a:r>
          </a:p>
          <a:p>
            <a:pPr marL="285750" indent="-285750" algn="l">
              <a:buFont typeface="Arial" panose="020B0604020202020204" pitchFamily="34" charset="0"/>
              <a:buChar char="•"/>
            </a:pPr>
            <a:r>
              <a:rPr lang="en-US" sz="2400" dirty="0">
                <a:solidFill>
                  <a:schemeClr val="tx1"/>
                </a:solidFill>
              </a:rPr>
              <a:t>Trauma-Informed Care Training for residential and foster </a:t>
            </a:r>
            <a:r>
              <a:rPr lang="en-US" sz="2400" dirty="0" err="1">
                <a:solidFill>
                  <a:schemeClr val="tx1"/>
                </a:solidFill>
              </a:rPr>
              <a:t>carers</a:t>
            </a:r>
            <a:endParaRPr lang="en-US" sz="2400" dirty="0">
              <a:solidFill>
                <a:schemeClr val="tx1"/>
              </a:solidFill>
            </a:endParaRPr>
          </a:p>
          <a:p>
            <a:pPr marL="285750" indent="-285750" algn="l">
              <a:buFont typeface="Arial" panose="020B0604020202020204" pitchFamily="34" charset="0"/>
              <a:buChar char="•"/>
            </a:pPr>
            <a:r>
              <a:rPr lang="en-US" sz="2400" dirty="0">
                <a:solidFill>
                  <a:schemeClr val="tx1"/>
                </a:solidFill>
              </a:rPr>
              <a:t>Train the Trainer </a:t>
            </a:r>
            <a:r>
              <a:rPr lang="en-US" sz="2400" dirty="0" err="1">
                <a:solidFill>
                  <a:schemeClr val="tx1"/>
                </a:solidFill>
              </a:rPr>
              <a:t>Programme</a:t>
            </a:r>
            <a:r>
              <a:rPr lang="en-US" sz="2400" dirty="0">
                <a:solidFill>
                  <a:schemeClr val="tx1"/>
                </a:solidFill>
              </a:rPr>
              <a:t> for future Studio 3 trainers</a:t>
            </a:r>
          </a:p>
          <a:p>
            <a:pPr marL="285750" indent="-285750" algn="l">
              <a:buFont typeface="Arial" panose="020B0604020202020204" pitchFamily="34" charset="0"/>
              <a:buChar char="•"/>
            </a:pPr>
            <a:endParaRPr lang="en-US" sz="2400" dirty="0">
              <a:solidFill>
                <a:schemeClr val="tx1"/>
              </a:solidFill>
            </a:endParaRPr>
          </a:p>
          <a:p>
            <a:pPr algn="l"/>
            <a:r>
              <a:rPr lang="en-US" sz="2400" dirty="0">
                <a:solidFill>
                  <a:schemeClr val="tx1"/>
                </a:solidFill>
              </a:rPr>
              <a:t>We also offer a range of </a:t>
            </a:r>
            <a:r>
              <a:rPr lang="en-US" sz="2400" b="1" dirty="0">
                <a:solidFill>
                  <a:schemeClr val="tx1"/>
                </a:solidFill>
              </a:rPr>
              <a:t>clinical services </a:t>
            </a:r>
            <a:r>
              <a:rPr lang="en-US" sz="2400" dirty="0">
                <a:solidFill>
                  <a:schemeClr val="tx1"/>
                </a:solidFill>
              </a:rPr>
              <a:t>including assessments and advice for families, individuals and </a:t>
            </a:r>
            <a:r>
              <a:rPr lang="en-US" sz="2400" dirty="0" err="1">
                <a:solidFill>
                  <a:schemeClr val="tx1"/>
                </a:solidFill>
              </a:rPr>
              <a:t>organisations</a:t>
            </a:r>
            <a:r>
              <a:rPr lang="en-US" sz="2400" dirty="0">
                <a:solidFill>
                  <a:schemeClr val="tx1"/>
                </a:solidFill>
              </a:rPr>
              <a:t>. </a:t>
            </a:r>
          </a:p>
          <a:p>
            <a:pPr algn="l"/>
            <a:endParaRPr lang="en-US" sz="1800" dirty="0">
              <a:solidFill>
                <a:schemeClr val="tx1"/>
              </a:solidFill>
            </a:endParaRPr>
          </a:p>
        </p:txBody>
      </p:sp>
    </p:spTree>
    <p:extLst>
      <p:ext uri="{BB962C8B-B14F-4D97-AF65-F5344CB8AC3E}">
        <p14:creationId xmlns:p14="http://schemas.microsoft.com/office/powerpoint/2010/main" val="57939397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16013" y="20483"/>
            <a:ext cx="8553999" cy="624734"/>
          </a:xfrm>
        </p:spPr>
        <p:txBody>
          <a:bodyPr>
            <a:noAutofit/>
          </a:bodyPr>
          <a:lstStyle/>
          <a:p>
            <a:r>
              <a:rPr lang="en-US" sz="3600" dirty="0">
                <a:solidFill>
                  <a:srgbClr val="FFFFFF"/>
                </a:solidFill>
              </a:rPr>
              <a:t>Low Arousal Training</a:t>
            </a:r>
          </a:p>
        </p:txBody>
      </p:sp>
      <p:sp>
        <p:nvSpPr>
          <p:cNvPr id="3" name="Subtitle 2"/>
          <p:cNvSpPr>
            <a:spLocks noGrp="1"/>
          </p:cNvSpPr>
          <p:nvPr>
            <p:ph type="subTitle" idx="1"/>
          </p:nvPr>
        </p:nvSpPr>
        <p:spPr>
          <a:xfrm>
            <a:off x="316013" y="956504"/>
            <a:ext cx="8511973" cy="4906968"/>
          </a:xfrm>
        </p:spPr>
        <p:txBody>
          <a:bodyPr>
            <a:normAutofit/>
          </a:bodyPr>
          <a:lstStyle/>
          <a:p>
            <a:pPr marL="342900" indent="-342900" algn="l">
              <a:buFont typeface="Arial" panose="020B0604020202020204" pitchFamily="34" charset="0"/>
              <a:buChar char="•"/>
            </a:pPr>
            <a:r>
              <a:rPr lang="en-US" sz="2800" dirty="0">
                <a:solidFill>
                  <a:schemeClr val="tx1"/>
                </a:solidFill>
              </a:rPr>
              <a:t>Available online and in person for professionals, families and staff teams </a:t>
            </a:r>
          </a:p>
          <a:p>
            <a:pPr marL="342900" indent="-342900" algn="l">
              <a:buFont typeface="Arial" panose="020B0604020202020204" pitchFamily="34" charset="0"/>
              <a:buChar char="•"/>
            </a:pPr>
            <a:r>
              <a:rPr lang="en-US" sz="2800" dirty="0">
                <a:solidFill>
                  <a:schemeClr val="tx1"/>
                </a:solidFill>
              </a:rPr>
              <a:t>Introduction to Low Arousal Approaches</a:t>
            </a:r>
          </a:p>
          <a:p>
            <a:pPr marL="342900" indent="-342900" algn="l">
              <a:buFont typeface="Arial" panose="020B0604020202020204" pitchFamily="34" charset="0"/>
              <a:buChar char="•"/>
            </a:pPr>
            <a:r>
              <a:rPr lang="en-US" sz="2800" dirty="0">
                <a:solidFill>
                  <a:schemeClr val="tx1"/>
                </a:solidFill>
              </a:rPr>
              <a:t>Going beyond crisis management towards proactive de-escalation</a:t>
            </a:r>
          </a:p>
          <a:p>
            <a:pPr marL="342900" indent="-342900" algn="l">
              <a:buFont typeface="Arial" panose="020B0604020202020204" pitchFamily="34" charset="0"/>
              <a:buChar char="•"/>
            </a:pPr>
            <a:r>
              <a:rPr lang="en-US" sz="2800" dirty="0">
                <a:solidFill>
                  <a:schemeClr val="tx1"/>
                </a:solidFill>
              </a:rPr>
              <a:t>Practical methods for creating Low Arousal environments</a:t>
            </a:r>
          </a:p>
          <a:p>
            <a:pPr marL="342900" indent="-342900" algn="l">
              <a:buFont typeface="Arial" panose="020B0604020202020204" pitchFamily="34" charset="0"/>
              <a:buChar char="•"/>
            </a:pPr>
            <a:r>
              <a:rPr lang="en-US" sz="2800" dirty="0">
                <a:solidFill>
                  <a:schemeClr val="tx1"/>
                </a:solidFill>
              </a:rPr>
              <a:t>Focus on staff/supporters’ </a:t>
            </a:r>
            <a:r>
              <a:rPr lang="en-US" sz="2800" dirty="0" err="1">
                <a:solidFill>
                  <a:schemeClr val="tx1"/>
                </a:solidFill>
              </a:rPr>
              <a:t>behaviour</a:t>
            </a:r>
            <a:r>
              <a:rPr lang="en-US" sz="2800" dirty="0">
                <a:solidFill>
                  <a:schemeClr val="tx1"/>
                </a:solidFill>
              </a:rPr>
              <a:t> </a:t>
            </a:r>
          </a:p>
          <a:p>
            <a:pPr marL="342900" indent="-342900" algn="l">
              <a:buFont typeface="Arial" panose="020B0604020202020204" pitchFamily="34" charset="0"/>
              <a:buChar char="•"/>
            </a:pPr>
            <a:r>
              <a:rPr lang="en-US" sz="2800" dirty="0">
                <a:solidFill>
                  <a:schemeClr val="tx1"/>
                </a:solidFill>
              </a:rPr>
              <a:t>Online training every Friday </a:t>
            </a:r>
          </a:p>
          <a:p>
            <a:pPr marL="342900" indent="-342900" algn="l">
              <a:buFont typeface="Arial" panose="020B0604020202020204" pitchFamily="34" charset="0"/>
              <a:buChar char="•"/>
            </a:pPr>
            <a:endParaRPr lang="en-US" sz="2800" dirty="0">
              <a:solidFill>
                <a:schemeClr val="tx1"/>
              </a:solidFill>
            </a:endParaRPr>
          </a:p>
          <a:p>
            <a:pPr algn="l"/>
            <a:endParaRPr lang="en-US" sz="2800" dirty="0">
              <a:solidFill>
                <a:schemeClr val="tx1"/>
              </a:solidFill>
            </a:endParaRPr>
          </a:p>
        </p:txBody>
      </p:sp>
      <p:pic>
        <p:nvPicPr>
          <p:cNvPr id="5" name="Picture 4">
            <a:extLst>
              <a:ext uri="{FF2B5EF4-FFF2-40B4-BE49-F238E27FC236}">
                <a16:creationId xmlns:a16="http://schemas.microsoft.com/office/drawing/2014/main" id="{017D9DE8-7836-6E03-B09C-6DE3C4E161B1}"/>
              </a:ext>
            </a:extLst>
          </p:cNvPr>
          <p:cNvPicPr>
            <a:picLocks noChangeAspect="1"/>
          </p:cNvPicPr>
          <p:nvPr/>
        </p:nvPicPr>
        <p:blipFill>
          <a:blip r:embed="rId2"/>
          <a:stretch>
            <a:fillRect/>
          </a:stretch>
        </p:blipFill>
        <p:spPr>
          <a:xfrm>
            <a:off x="6928670" y="3778861"/>
            <a:ext cx="1899316" cy="2122635"/>
          </a:xfrm>
          <a:prstGeom prst="rect">
            <a:avLst/>
          </a:prstGeom>
        </p:spPr>
      </p:pic>
    </p:spTree>
    <p:extLst>
      <p:ext uri="{BB962C8B-B14F-4D97-AF65-F5344CB8AC3E}">
        <p14:creationId xmlns:p14="http://schemas.microsoft.com/office/powerpoint/2010/main" val="158923686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8040" y="20483"/>
            <a:ext cx="8511972" cy="624734"/>
          </a:xfrm>
        </p:spPr>
        <p:txBody>
          <a:bodyPr>
            <a:noAutofit/>
          </a:bodyPr>
          <a:lstStyle/>
          <a:p>
            <a:r>
              <a:rPr lang="en-US" sz="3600" dirty="0">
                <a:solidFill>
                  <a:srgbClr val="FFFFFF"/>
                </a:solidFill>
              </a:rPr>
              <a:t>Managing Signs of Stress</a:t>
            </a:r>
          </a:p>
        </p:txBody>
      </p:sp>
      <p:sp>
        <p:nvSpPr>
          <p:cNvPr id="3" name="Subtitle 2"/>
          <p:cNvSpPr>
            <a:spLocks noGrp="1"/>
          </p:cNvSpPr>
          <p:nvPr>
            <p:ph type="subTitle" idx="1"/>
          </p:nvPr>
        </p:nvSpPr>
        <p:spPr>
          <a:xfrm>
            <a:off x="316013" y="956504"/>
            <a:ext cx="8511973" cy="4869261"/>
          </a:xfrm>
        </p:spPr>
        <p:txBody>
          <a:bodyPr>
            <a:normAutofit/>
          </a:bodyPr>
          <a:lstStyle/>
          <a:p>
            <a:pPr marL="342900" indent="-342900" algn="l">
              <a:buFont typeface="Arial" panose="020B0604020202020204" pitchFamily="34" charset="0"/>
              <a:buChar char="•"/>
            </a:pPr>
            <a:r>
              <a:rPr lang="en-US" sz="2800" dirty="0">
                <a:solidFill>
                  <a:schemeClr val="tx1"/>
                </a:solidFill>
              </a:rPr>
              <a:t>3-day course run on a bespoke basis within your </a:t>
            </a:r>
            <a:r>
              <a:rPr lang="en-US" sz="2800" dirty="0" err="1">
                <a:solidFill>
                  <a:schemeClr val="tx1"/>
                </a:solidFill>
              </a:rPr>
              <a:t>organisation</a:t>
            </a:r>
            <a:r>
              <a:rPr lang="en-US" sz="2800" dirty="0">
                <a:solidFill>
                  <a:schemeClr val="tx1"/>
                </a:solidFill>
              </a:rPr>
              <a:t> </a:t>
            </a:r>
          </a:p>
          <a:p>
            <a:pPr marL="342900" indent="-342900" algn="l">
              <a:buFont typeface="Arial" panose="020B0604020202020204" pitchFamily="34" charset="0"/>
              <a:buChar char="•"/>
            </a:pPr>
            <a:r>
              <a:rPr lang="en-US" sz="2800" dirty="0">
                <a:solidFill>
                  <a:schemeClr val="tx1"/>
                </a:solidFill>
              </a:rPr>
              <a:t>Promotes a person-</a:t>
            </a:r>
            <a:r>
              <a:rPr lang="en-US" sz="2800" dirty="0" err="1">
                <a:solidFill>
                  <a:schemeClr val="tx1"/>
                </a:solidFill>
              </a:rPr>
              <a:t>centred</a:t>
            </a:r>
            <a:r>
              <a:rPr lang="en-US" sz="2800" dirty="0">
                <a:solidFill>
                  <a:schemeClr val="tx1"/>
                </a:solidFill>
              </a:rPr>
              <a:t> approach to crisis management </a:t>
            </a:r>
          </a:p>
          <a:p>
            <a:pPr marL="342900" indent="-342900" algn="l">
              <a:buFont typeface="Arial" panose="020B0604020202020204" pitchFamily="34" charset="0"/>
              <a:buChar char="•"/>
            </a:pPr>
            <a:r>
              <a:rPr lang="en-US" sz="2800" dirty="0">
                <a:solidFill>
                  <a:schemeClr val="tx1"/>
                </a:solidFill>
              </a:rPr>
              <a:t>Gentle physical skills taught with a goal to reduce restrictive practices and physical interventions</a:t>
            </a:r>
          </a:p>
          <a:p>
            <a:pPr marL="342900" indent="-342900" algn="l">
              <a:buFont typeface="Arial" panose="020B0604020202020204" pitchFamily="34" charset="0"/>
              <a:buChar char="•"/>
            </a:pPr>
            <a:r>
              <a:rPr lang="en-US" sz="2800" dirty="0">
                <a:solidFill>
                  <a:schemeClr val="tx1"/>
                </a:solidFill>
              </a:rPr>
              <a:t>De-escalation training focused on the prevention of re-occurrence </a:t>
            </a:r>
          </a:p>
          <a:p>
            <a:pPr marL="342900" indent="-342900" algn="l">
              <a:buFont typeface="Arial" panose="020B0604020202020204" pitchFamily="34" charset="0"/>
              <a:buChar char="•"/>
            </a:pPr>
            <a:r>
              <a:rPr lang="en-US" sz="2800" dirty="0">
                <a:solidFill>
                  <a:schemeClr val="tx1"/>
                </a:solidFill>
              </a:rPr>
              <a:t>Understanding causes of </a:t>
            </a:r>
            <a:r>
              <a:rPr lang="en-US" sz="2800" dirty="0" err="1">
                <a:solidFill>
                  <a:schemeClr val="tx1"/>
                </a:solidFill>
              </a:rPr>
              <a:t>behaviour</a:t>
            </a:r>
            <a:r>
              <a:rPr lang="en-US" sz="2800" dirty="0">
                <a:solidFill>
                  <a:schemeClr val="tx1"/>
                </a:solidFill>
              </a:rPr>
              <a:t> </a:t>
            </a:r>
          </a:p>
          <a:p>
            <a:pPr marL="342900" indent="-342900" algn="l">
              <a:buFont typeface="Arial" panose="020B0604020202020204" pitchFamily="34" charset="0"/>
              <a:buChar char="•"/>
            </a:pPr>
            <a:r>
              <a:rPr lang="en-US" sz="2800" dirty="0">
                <a:solidFill>
                  <a:schemeClr val="tx1"/>
                </a:solidFill>
              </a:rPr>
              <a:t>Low Arousal Approaches </a:t>
            </a:r>
          </a:p>
          <a:p>
            <a:pPr marL="342900" indent="-342900" algn="l">
              <a:buFont typeface="Arial" panose="020B0604020202020204" pitchFamily="34" charset="0"/>
              <a:buChar char="•"/>
            </a:pPr>
            <a:endParaRPr lang="en-US" sz="2800" dirty="0">
              <a:solidFill>
                <a:schemeClr val="tx1"/>
              </a:solidFill>
            </a:endParaRPr>
          </a:p>
          <a:p>
            <a:pPr algn="l"/>
            <a:endParaRPr lang="en-US" sz="2800" dirty="0">
              <a:solidFill>
                <a:schemeClr val="tx1"/>
              </a:solidFill>
            </a:endParaRPr>
          </a:p>
        </p:txBody>
      </p:sp>
    </p:spTree>
    <p:extLst>
      <p:ext uri="{BB962C8B-B14F-4D97-AF65-F5344CB8AC3E}">
        <p14:creationId xmlns:p14="http://schemas.microsoft.com/office/powerpoint/2010/main" val="65810083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8040" y="20483"/>
            <a:ext cx="8511972" cy="624734"/>
          </a:xfrm>
        </p:spPr>
        <p:txBody>
          <a:bodyPr>
            <a:noAutofit/>
          </a:bodyPr>
          <a:lstStyle/>
          <a:p>
            <a:r>
              <a:rPr lang="en-US" sz="3600" dirty="0" err="1">
                <a:solidFill>
                  <a:srgbClr val="FFFFFF"/>
                </a:solidFill>
              </a:rPr>
              <a:t>Atlass</a:t>
            </a:r>
            <a:r>
              <a:rPr lang="en-US" sz="3600" dirty="0">
                <a:solidFill>
                  <a:srgbClr val="FFFFFF"/>
                </a:solidFill>
              </a:rPr>
              <a:t> Masterclass</a:t>
            </a:r>
          </a:p>
        </p:txBody>
      </p:sp>
      <p:sp>
        <p:nvSpPr>
          <p:cNvPr id="3" name="Subtitle 2"/>
          <p:cNvSpPr>
            <a:spLocks noGrp="1"/>
          </p:cNvSpPr>
          <p:nvPr>
            <p:ph type="subTitle" idx="1"/>
          </p:nvPr>
        </p:nvSpPr>
        <p:spPr>
          <a:xfrm>
            <a:off x="316013" y="1102619"/>
            <a:ext cx="8511973" cy="4652761"/>
          </a:xfrm>
        </p:spPr>
        <p:txBody>
          <a:bodyPr>
            <a:normAutofit/>
          </a:bodyPr>
          <a:lstStyle/>
          <a:p>
            <a:pPr marL="285750" indent="-285750" algn="l">
              <a:buFont typeface="Arial" panose="020B0604020202020204" pitchFamily="34" charset="0"/>
              <a:buChar char="•"/>
            </a:pPr>
            <a:r>
              <a:rPr lang="en-US" sz="2400" dirty="0">
                <a:solidFill>
                  <a:schemeClr val="tx1"/>
                </a:solidFill>
              </a:rPr>
              <a:t>This is a 3-day course with two, 2-day follow-ups over the following 6 months</a:t>
            </a:r>
          </a:p>
          <a:p>
            <a:pPr marL="285750" indent="-285750" algn="l">
              <a:buFont typeface="Arial" panose="020B0604020202020204" pitchFamily="34" charset="0"/>
              <a:buChar char="•"/>
            </a:pPr>
            <a:r>
              <a:rPr lang="en-US" sz="2400" dirty="0">
                <a:solidFill>
                  <a:schemeClr val="tx1"/>
                </a:solidFill>
              </a:rPr>
              <a:t>Masterclass in managing your own stress, and </a:t>
            </a:r>
            <a:r>
              <a:rPr lang="en-US" sz="2400" dirty="0" err="1">
                <a:solidFill>
                  <a:schemeClr val="tx1"/>
                </a:solidFill>
              </a:rPr>
              <a:t>recognising</a:t>
            </a:r>
            <a:r>
              <a:rPr lang="en-US" sz="2400" dirty="0">
                <a:solidFill>
                  <a:schemeClr val="tx1"/>
                </a:solidFill>
              </a:rPr>
              <a:t> stress in the people you work with and support</a:t>
            </a:r>
          </a:p>
          <a:p>
            <a:pPr marL="285750" indent="-285750" algn="l">
              <a:buFont typeface="Arial" panose="020B0604020202020204" pitchFamily="34" charset="0"/>
              <a:buChar char="•"/>
            </a:pPr>
            <a:r>
              <a:rPr lang="en-US" sz="2400" dirty="0">
                <a:solidFill>
                  <a:schemeClr val="tx1"/>
                </a:solidFill>
              </a:rPr>
              <a:t>Framework of positive psychology, well-being and Low Arousal Approaches</a:t>
            </a:r>
          </a:p>
          <a:p>
            <a:pPr marL="285750" indent="-285750" algn="l">
              <a:buFont typeface="Arial" panose="020B0604020202020204" pitchFamily="34" charset="0"/>
              <a:buChar char="•"/>
            </a:pPr>
            <a:r>
              <a:rPr lang="en-US" sz="2400" dirty="0">
                <a:solidFill>
                  <a:schemeClr val="tx1"/>
                </a:solidFill>
              </a:rPr>
              <a:t>A focus on autism, but applicable to a wide range of settings</a:t>
            </a:r>
          </a:p>
          <a:p>
            <a:pPr marL="285750" indent="-285750" algn="l">
              <a:buFont typeface="Arial" panose="020B0604020202020204" pitchFamily="34" charset="0"/>
              <a:buChar char="•"/>
            </a:pPr>
            <a:r>
              <a:rPr lang="en-US" sz="2400" dirty="0">
                <a:solidFill>
                  <a:schemeClr val="tx1"/>
                </a:solidFill>
              </a:rPr>
              <a:t>For parents, families, individuals, staff teams and </a:t>
            </a:r>
            <a:r>
              <a:rPr lang="en-US" sz="2400" dirty="0" err="1">
                <a:solidFill>
                  <a:schemeClr val="tx1"/>
                </a:solidFill>
              </a:rPr>
              <a:t>organisations</a:t>
            </a:r>
            <a:endParaRPr lang="en-US" sz="2400" dirty="0">
              <a:solidFill>
                <a:schemeClr val="tx1"/>
              </a:solidFill>
            </a:endParaRPr>
          </a:p>
          <a:p>
            <a:pPr marL="285750" indent="-285750" algn="l">
              <a:buFont typeface="Arial" panose="020B0604020202020204" pitchFamily="34" charset="0"/>
              <a:buChar char="•"/>
            </a:pPr>
            <a:r>
              <a:rPr lang="en-US" sz="2400" dirty="0">
                <a:solidFill>
                  <a:schemeClr val="tx1"/>
                </a:solidFill>
              </a:rPr>
              <a:t>Coping mechanisms for you and the people you support </a:t>
            </a:r>
          </a:p>
        </p:txBody>
      </p:sp>
    </p:spTree>
    <p:extLst>
      <p:ext uri="{BB962C8B-B14F-4D97-AF65-F5344CB8AC3E}">
        <p14:creationId xmlns:p14="http://schemas.microsoft.com/office/powerpoint/2010/main" val="379054208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8040" y="20483"/>
            <a:ext cx="8511972" cy="624734"/>
          </a:xfrm>
        </p:spPr>
        <p:txBody>
          <a:bodyPr>
            <a:noAutofit/>
          </a:bodyPr>
          <a:lstStyle/>
          <a:p>
            <a:r>
              <a:rPr lang="en-US" sz="3600" dirty="0">
                <a:solidFill>
                  <a:srgbClr val="FFFFFF"/>
                </a:solidFill>
              </a:rPr>
              <a:t>Train the Trainer</a:t>
            </a:r>
          </a:p>
        </p:txBody>
      </p:sp>
      <p:sp>
        <p:nvSpPr>
          <p:cNvPr id="3" name="Subtitle 2"/>
          <p:cNvSpPr>
            <a:spLocks noGrp="1"/>
          </p:cNvSpPr>
          <p:nvPr>
            <p:ph type="subTitle" idx="1"/>
          </p:nvPr>
        </p:nvSpPr>
        <p:spPr>
          <a:xfrm>
            <a:off x="358040" y="1202892"/>
            <a:ext cx="8511973" cy="4967153"/>
          </a:xfrm>
        </p:spPr>
        <p:txBody>
          <a:bodyPr>
            <a:normAutofit/>
          </a:bodyPr>
          <a:lstStyle/>
          <a:p>
            <a:pPr marL="342900" indent="-342900" algn="l">
              <a:buFont typeface="Arial" panose="020B0604020202020204" pitchFamily="34" charset="0"/>
              <a:buChar char="•"/>
            </a:pPr>
            <a:r>
              <a:rPr lang="en-US" dirty="0">
                <a:solidFill>
                  <a:schemeClr val="tx1"/>
                </a:solidFill>
              </a:rPr>
              <a:t>For individuals who wish to deliver Studio 3 training and become a member of the training team</a:t>
            </a:r>
          </a:p>
          <a:p>
            <a:pPr marL="342900" indent="-342900" algn="l">
              <a:buFont typeface="Arial" panose="020B0604020202020204" pitchFamily="34" charset="0"/>
              <a:buChar char="•"/>
            </a:pPr>
            <a:r>
              <a:rPr lang="en-US" dirty="0">
                <a:solidFill>
                  <a:schemeClr val="tx1"/>
                </a:solidFill>
              </a:rPr>
              <a:t>We currently have trainers throughout the UK, Ireland, Canada and Denmark</a:t>
            </a:r>
          </a:p>
          <a:p>
            <a:pPr marL="342900" indent="-342900" algn="l">
              <a:buFont typeface="Arial" panose="020B0604020202020204" pitchFamily="34" charset="0"/>
              <a:buChar char="•"/>
            </a:pPr>
            <a:r>
              <a:rPr lang="en-US" dirty="0">
                <a:solidFill>
                  <a:schemeClr val="tx1"/>
                </a:solidFill>
              </a:rPr>
              <a:t>Goes beyond teaching physical interventions and in-the-moment crisis management</a:t>
            </a:r>
          </a:p>
          <a:p>
            <a:pPr marL="342900" indent="-342900" algn="l">
              <a:buFont typeface="Arial" panose="020B0604020202020204" pitchFamily="34" charset="0"/>
              <a:buChar char="•"/>
            </a:pPr>
            <a:r>
              <a:rPr lang="en-US" dirty="0">
                <a:solidFill>
                  <a:schemeClr val="tx1"/>
                </a:solidFill>
              </a:rPr>
              <a:t>Limited number of spaces </a:t>
            </a:r>
          </a:p>
          <a:p>
            <a:pPr marL="342900" indent="-342900" algn="l">
              <a:buFont typeface="Arial" panose="020B0604020202020204" pitchFamily="34" charset="0"/>
              <a:buChar char="•"/>
            </a:pPr>
            <a:endParaRPr lang="en-US" dirty="0">
              <a:solidFill>
                <a:schemeClr val="tx1"/>
              </a:solidFill>
            </a:endParaRPr>
          </a:p>
          <a:p>
            <a:pPr algn="l"/>
            <a:endParaRPr lang="en-US" sz="1800" dirty="0">
              <a:solidFill>
                <a:schemeClr val="tx1"/>
              </a:solidFill>
            </a:endParaRPr>
          </a:p>
        </p:txBody>
      </p:sp>
    </p:spTree>
    <p:extLst>
      <p:ext uri="{BB962C8B-B14F-4D97-AF65-F5344CB8AC3E}">
        <p14:creationId xmlns:p14="http://schemas.microsoft.com/office/powerpoint/2010/main" val="264476354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8040" y="20483"/>
            <a:ext cx="8511972" cy="624734"/>
          </a:xfrm>
        </p:spPr>
        <p:txBody>
          <a:bodyPr>
            <a:noAutofit/>
          </a:bodyPr>
          <a:lstStyle/>
          <a:p>
            <a:r>
              <a:rPr lang="en-US" sz="3600" dirty="0">
                <a:solidFill>
                  <a:srgbClr val="FFFFFF"/>
                </a:solidFill>
              </a:rPr>
              <a:t>Clinical Services </a:t>
            </a:r>
          </a:p>
        </p:txBody>
      </p:sp>
      <p:sp>
        <p:nvSpPr>
          <p:cNvPr id="3" name="Subtitle 2"/>
          <p:cNvSpPr>
            <a:spLocks noGrp="1"/>
          </p:cNvSpPr>
          <p:nvPr>
            <p:ph type="subTitle" idx="1"/>
          </p:nvPr>
        </p:nvSpPr>
        <p:spPr>
          <a:xfrm>
            <a:off x="358040" y="880773"/>
            <a:ext cx="8511973" cy="4967153"/>
          </a:xfrm>
        </p:spPr>
        <p:txBody>
          <a:bodyPr>
            <a:normAutofit/>
          </a:bodyPr>
          <a:lstStyle/>
          <a:p>
            <a:pPr marL="342900" indent="-342900" algn="l">
              <a:buFont typeface="Arial" panose="020B0604020202020204" pitchFamily="34" charset="0"/>
              <a:buChar char="•"/>
            </a:pPr>
            <a:r>
              <a:rPr lang="en-US" dirty="0">
                <a:solidFill>
                  <a:schemeClr val="tx1"/>
                </a:solidFill>
              </a:rPr>
              <a:t>We provide clinical inputs to a wide range of sectors</a:t>
            </a:r>
          </a:p>
          <a:p>
            <a:pPr marL="342900" indent="-342900" algn="l">
              <a:buFont typeface="Arial" panose="020B0604020202020204" pitchFamily="34" charset="0"/>
              <a:buChar char="•"/>
            </a:pPr>
            <a:r>
              <a:rPr lang="en-US" dirty="0">
                <a:solidFill>
                  <a:schemeClr val="tx1"/>
                </a:solidFill>
              </a:rPr>
              <a:t>Offer a range of supports including </a:t>
            </a:r>
            <a:r>
              <a:rPr lang="en-GB" dirty="0">
                <a:solidFill>
                  <a:schemeClr val="tx1"/>
                </a:solidFill>
              </a:rPr>
              <a:t>‘one to one’ therapies, specialist psychological supervision, coaching support, assessments, psychological reports and many more</a:t>
            </a:r>
          </a:p>
          <a:p>
            <a:pPr marL="342900" indent="-342900" algn="l">
              <a:buFont typeface="Arial" panose="020B0604020202020204" pitchFamily="34" charset="0"/>
              <a:buChar char="•"/>
            </a:pPr>
            <a:r>
              <a:rPr lang="en-GB" dirty="0">
                <a:solidFill>
                  <a:schemeClr val="tx1"/>
                </a:solidFill>
              </a:rPr>
              <a:t>Our clinicians work within a person-centred framework </a:t>
            </a:r>
          </a:p>
          <a:p>
            <a:pPr marL="342900" indent="-342900" algn="l">
              <a:buFont typeface="Arial" panose="020B0604020202020204" pitchFamily="34" charset="0"/>
              <a:buChar char="•"/>
            </a:pPr>
            <a:r>
              <a:rPr lang="en-GB" dirty="0">
                <a:solidFill>
                  <a:schemeClr val="tx1"/>
                </a:solidFill>
              </a:rPr>
              <a:t>Trauma-informed approaches</a:t>
            </a:r>
            <a:endParaRPr lang="en-US" dirty="0">
              <a:solidFill>
                <a:schemeClr val="tx1"/>
              </a:solidFill>
            </a:endParaRPr>
          </a:p>
          <a:p>
            <a:pPr algn="l"/>
            <a:endParaRPr lang="en-US" sz="1800" dirty="0">
              <a:solidFill>
                <a:schemeClr val="tx1"/>
              </a:solidFill>
            </a:endParaRPr>
          </a:p>
        </p:txBody>
      </p:sp>
    </p:spTree>
    <p:extLst>
      <p:ext uri="{BB962C8B-B14F-4D97-AF65-F5344CB8AC3E}">
        <p14:creationId xmlns:p14="http://schemas.microsoft.com/office/powerpoint/2010/main" val="72798319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F5597-AD68-1EA5-731C-EB4BAAD12C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DACF02-5152-AFA3-1F65-19DFAE4EAA14}"/>
              </a:ext>
            </a:extLst>
          </p:cNvPr>
          <p:cNvSpPr>
            <a:spLocks noGrp="1"/>
          </p:cNvSpPr>
          <p:nvPr>
            <p:ph type="ctrTitle"/>
          </p:nvPr>
        </p:nvSpPr>
        <p:spPr>
          <a:xfrm>
            <a:off x="358040" y="20483"/>
            <a:ext cx="8511972" cy="624734"/>
          </a:xfrm>
        </p:spPr>
        <p:txBody>
          <a:bodyPr>
            <a:noAutofit/>
          </a:bodyPr>
          <a:lstStyle/>
          <a:p>
            <a:r>
              <a:rPr lang="en-US" sz="3600" dirty="0">
                <a:solidFill>
                  <a:srgbClr val="FFFFFF"/>
                </a:solidFill>
              </a:rPr>
              <a:t>Assessments</a:t>
            </a:r>
          </a:p>
        </p:txBody>
      </p:sp>
      <p:sp>
        <p:nvSpPr>
          <p:cNvPr id="3" name="Subtitle 2">
            <a:extLst>
              <a:ext uri="{FF2B5EF4-FFF2-40B4-BE49-F238E27FC236}">
                <a16:creationId xmlns:a16="http://schemas.microsoft.com/office/drawing/2014/main" id="{CFA14784-A288-D1EE-9302-9EDE37BC9BBC}"/>
              </a:ext>
            </a:extLst>
          </p:cNvPr>
          <p:cNvSpPr>
            <a:spLocks noGrp="1"/>
          </p:cNvSpPr>
          <p:nvPr>
            <p:ph type="subTitle" idx="1"/>
          </p:nvPr>
        </p:nvSpPr>
        <p:spPr>
          <a:xfrm>
            <a:off x="358040" y="880773"/>
            <a:ext cx="8511973" cy="4967153"/>
          </a:xfrm>
        </p:spPr>
        <p:txBody>
          <a:bodyPr>
            <a:normAutofit/>
          </a:bodyPr>
          <a:lstStyle/>
          <a:p>
            <a:pPr marL="285750" indent="-285750" algn="l">
              <a:buFont typeface="Arial" panose="020B0604020202020204" pitchFamily="34" charset="0"/>
              <a:buChar char="•"/>
            </a:pPr>
            <a:r>
              <a:rPr lang="en-GB" dirty="0">
                <a:solidFill>
                  <a:schemeClr val="tx1"/>
                </a:solidFill>
              </a:rPr>
              <a:t>Detailed, individualised autism diagnostic assessments, including for people who may also have demand avoidant profiles, ADHD, trauma, or other </a:t>
            </a:r>
            <a:r>
              <a:rPr lang="en-GB">
                <a:solidFill>
                  <a:schemeClr val="tx1"/>
                </a:solidFill>
              </a:rPr>
              <a:t>multiple diagnoses</a:t>
            </a:r>
          </a:p>
          <a:p>
            <a:pPr algn="l"/>
            <a:endParaRPr lang="en-GB" dirty="0">
              <a:solidFill>
                <a:schemeClr val="tx1"/>
              </a:solidFill>
            </a:endParaRPr>
          </a:p>
          <a:p>
            <a:pPr marL="285750" indent="-285750" algn="l">
              <a:buFont typeface="Arial" panose="020B0604020202020204" pitchFamily="34" charset="0"/>
              <a:buChar char="•"/>
            </a:pPr>
            <a:r>
              <a:rPr lang="en-GB" dirty="0">
                <a:solidFill>
                  <a:schemeClr val="tx1"/>
                </a:solidFill>
              </a:rPr>
              <a:t>Holistic ‘360°’ assessments for neurodivergent people who may require highly specialised, bespoke services to meet their needs in the community</a:t>
            </a:r>
            <a:endParaRPr lang="en-US" dirty="0">
              <a:solidFill>
                <a:schemeClr val="tx1"/>
              </a:solidFill>
            </a:endParaRPr>
          </a:p>
        </p:txBody>
      </p:sp>
    </p:spTree>
    <p:extLst>
      <p:ext uri="{BB962C8B-B14F-4D97-AF65-F5344CB8AC3E}">
        <p14:creationId xmlns:p14="http://schemas.microsoft.com/office/powerpoint/2010/main" val="269333054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413" y="5071621"/>
            <a:ext cx="8983745" cy="1206450"/>
          </a:xfrm>
        </p:spPr>
        <p:txBody>
          <a:bodyPr>
            <a:normAutofit fontScale="90000"/>
          </a:bodyPr>
          <a:lstStyle/>
          <a:p>
            <a:r>
              <a:rPr lang="en-US" dirty="0">
                <a:solidFill>
                  <a:srgbClr val="F2F2F2"/>
                </a:solidFill>
              </a:rPr>
              <a:t>www.studio3.org               @</a:t>
            </a:r>
            <a:r>
              <a:rPr lang="en-US" dirty="0" err="1">
                <a:solidFill>
                  <a:srgbClr val="F2F2F2"/>
                </a:solidFill>
              </a:rPr>
              <a:t>studioIII</a:t>
            </a:r>
            <a:br>
              <a:rPr lang="en-US" dirty="0">
                <a:solidFill>
                  <a:srgbClr val="F2F2F2"/>
                </a:solidFill>
              </a:rPr>
            </a:br>
            <a:r>
              <a:rPr lang="en-US" dirty="0">
                <a:solidFill>
                  <a:srgbClr val="F2F2F2"/>
                </a:solidFill>
              </a:rPr>
              <a:t>www.gdmorewood.com   @gdmorewood</a:t>
            </a:r>
          </a:p>
        </p:txBody>
      </p:sp>
      <p:sp>
        <p:nvSpPr>
          <p:cNvPr id="4" name="Title 1">
            <a:extLst>
              <a:ext uri="{FF2B5EF4-FFF2-40B4-BE49-F238E27FC236}">
                <a16:creationId xmlns:a16="http://schemas.microsoft.com/office/drawing/2014/main" id="{1F431FA7-AE03-490E-9F82-B70EBADADE92}"/>
              </a:ext>
            </a:extLst>
          </p:cNvPr>
          <p:cNvSpPr txBox="1">
            <a:spLocks/>
          </p:cNvSpPr>
          <p:nvPr/>
        </p:nvSpPr>
        <p:spPr>
          <a:xfrm>
            <a:off x="131975" y="171312"/>
            <a:ext cx="8880049" cy="787476"/>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3000" dirty="0">
              <a:solidFill>
                <a:srgbClr val="FFFFFF"/>
              </a:solidFill>
            </a:endParaRPr>
          </a:p>
        </p:txBody>
      </p:sp>
      <p:sp>
        <p:nvSpPr>
          <p:cNvPr id="5" name="Title 1">
            <a:extLst>
              <a:ext uri="{FF2B5EF4-FFF2-40B4-BE49-F238E27FC236}">
                <a16:creationId xmlns:a16="http://schemas.microsoft.com/office/drawing/2014/main" id="{2AEC6492-7B75-406F-8277-98442F6C9BE4}"/>
              </a:ext>
            </a:extLst>
          </p:cNvPr>
          <p:cNvSpPr txBox="1">
            <a:spLocks/>
          </p:cNvSpPr>
          <p:nvPr/>
        </p:nvSpPr>
        <p:spPr>
          <a:xfrm>
            <a:off x="354830" y="81882"/>
            <a:ext cx="8424909" cy="966336"/>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3600" dirty="0">
                <a:solidFill>
                  <a:schemeClr val="bg1"/>
                </a:solidFill>
              </a:rPr>
              <a:t>Practical Ideas For Inclusive Classrooms</a:t>
            </a:r>
            <a:endParaRPr lang="en-US" sz="3600" dirty="0">
              <a:solidFill>
                <a:schemeClr val="bg1"/>
              </a:solidFill>
            </a:endParaRPr>
          </a:p>
        </p:txBody>
      </p:sp>
      <p:pic>
        <p:nvPicPr>
          <p:cNvPr id="3" name="Picture 2">
            <a:extLst>
              <a:ext uri="{FF2B5EF4-FFF2-40B4-BE49-F238E27FC236}">
                <a16:creationId xmlns:a16="http://schemas.microsoft.com/office/drawing/2014/main" id="{F9ECAEF4-015E-4A96-99CE-E41068B7FB0D}"/>
              </a:ext>
            </a:extLst>
          </p:cNvPr>
          <p:cNvPicPr>
            <a:picLocks noChangeAspect="1"/>
          </p:cNvPicPr>
          <p:nvPr/>
        </p:nvPicPr>
        <p:blipFill>
          <a:blip r:embed="rId2"/>
          <a:stretch>
            <a:fillRect/>
          </a:stretch>
        </p:blipFill>
        <p:spPr>
          <a:xfrm>
            <a:off x="0" y="11097"/>
            <a:ext cx="9144000" cy="6835806"/>
          </a:xfrm>
          <a:prstGeom prst="rect">
            <a:avLst/>
          </a:prstGeom>
        </p:spPr>
      </p:pic>
      <p:sp>
        <p:nvSpPr>
          <p:cNvPr id="7" name="Rectangle 6">
            <a:extLst>
              <a:ext uri="{FF2B5EF4-FFF2-40B4-BE49-F238E27FC236}">
                <a16:creationId xmlns:a16="http://schemas.microsoft.com/office/drawing/2014/main" id="{EE19D49F-C039-4563-974F-797B9556F8EF}"/>
              </a:ext>
            </a:extLst>
          </p:cNvPr>
          <p:cNvSpPr/>
          <p:nvPr/>
        </p:nvSpPr>
        <p:spPr>
          <a:xfrm>
            <a:off x="2317072" y="171312"/>
            <a:ext cx="4776186" cy="787476"/>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DA5C8E02-1ED0-0376-550B-A20D56D1E60E}"/>
              </a:ext>
            </a:extLst>
          </p:cNvPr>
          <p:cNvPicPr>
            <a:picLocks noChangeAspect="1"/>
          </p:cNvPicPr>
          <p:nvPr/>
        </p:nvPicPr>
        <p:blipFill>
          <a:blip r:embed="rId3"/>
          <a:stretch>
            <a:fillRect/>
          </a:stretch>
        </p:blipFill>
        <p:spPr>
          <a:xfrm>
            <a:off x="301476" y="322418"/>
            <a:ext cx="1713086" cy="1713086"/>
          </a:xfrm>
          <a:prstGeom prst="rect">
            <a:avLst/>
          </a:prstGeom>
        </p:spPr>
      </p:pic>
      <p:pic>
        <p:nvPicPr>
          <p:cNvPr id="8" name="Picture 7">
            <a:extLst>
              <a:ext uri="{FF2B5EF4-FFF2-40B4-BE49-F238E27FC236}">
                <a16:creationId xmlns:a16="http://schemas.microsoft.com/office/drawing/2014/main" id="{A0A074AC-640F-403A-E1A6-29325C0A7E9F}"/>
              </a:ext>
            </a:extLst>
          </p:cNvPr>
          <p:cNvPicPr>
            <a:picLocks noChangeAspect="1"/>
          </p:cNvPicPr>
          <p:nvPr/>
        </p:nvPicPr>
        <p:blipFill>
          <a:blip r:embed="rId3"/>
          <a:stretch>
            <a:fillRect/>
          </a:stretch>
        </p:blipFill>
        <p:spPr>
          <a:xfrm>
            <a:off x="7169011" y="322418"/>
            <a:ext cx="1713086" cy="1713086"/>
          </a:xfrm>
          <a:prstGeom prst="rect">
            <a:avLst/>
          </a:prstGeom>
        </p:spPr>
      </p:pic>
    </p:spTree>
    <p:extLst>
      <p:ext uri="{BB962C8B-B14F-4D97-AF65-F5344CB8AC3E}">
        <p14:creationId xmlns:p14="http://schemas.microsoft.com/office/powerpoint/2010/main" val="24599180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71021"/>
            <a:ext cx="9144000" cy="624734"/>
          </a:xfrm>
        </p:spPr>
        <p:txBody>
          <a:bodyPr>
            <a:noAutofit/>
          </a:bodyPr>
          <a:lstStyle/>
          <a:p>
            <a:r>
              <a:rPr lang="en-US" b="1" dirty="0">
                <a:solidFill>
                  <a:srgbClr val="FFFFFF"/>
                </a:solidFill>
              </a:rPr>
              <a:t>A Stress and Well-being Framework</a:t>
            </a:r>
          </a:p>
        </p:txBody>
      </p:sp>
      <p:sp>
        <p:nvSpPr>
          <p:cNvPr id="3" name="Subtitle 2"/>
          <p:cNvSpPr>
            <a:spLocks noGrp="1"/>
          </p:cNvSpPr>
          <p:nvPr>
            <p:ph type="subTitle" idx="1"/>
          </p:nvPr>
        </p:nvSpPr>
        <p:spPr>
          <a:xfrm>
            <a:off x="284086" y="1007313"/>
            <a:ext cx="8762260" cy="5007005"/>
          </a:xfrm>
        </p:spPr>
        <p:txBody>
          <a:bodyPr>
            <a:noAutofit/>
          </a:bodyPr>
          <a:lstStyle/>
          <a:p>
            <a:pPr algn="l"/>
            <a:r>
              <a:rPr lang="en-GB" sz="2500" dirty="0">
                <a:solidFill>
                  <a:schemeClr val="tx1"/>
                </a:solidFill>
              </a:rPr>
              <a:t>Do you &amp; your young people engage at least weekly with any of the following:</a:t>
            </a:r>
          </a:p>
          <a:p>
            <a:pPr algn="l"/>
            <a:endParaRPr lang="en-GB" sz="1200" dirty="0">
              <a:solidFill>
                <a:schemeClr val="tx1"/>
              </a:solidFill>
            </a:endParaRPr>
          </a:p>
          <a:p>
            <a:pPr algn="l"/>
            <a:endParaRPr lang="en-GB" sz="500" dirty="0">
              <a:solidFill>
                <a:schemeClr val="tx1"/>
              </a:solidFill>
            </a:endParaRPr>
          </a:p>
          <a:p>
            <a:pPr marL="342900" indent="-342900" algn="l">
              <a:buFont typeface="Arial" panose="020B0604020202020204" pitchFamily="34" charset="0"/>
              <a:buChar char="•"/>
            </a:pPr>
            <a:r>
              <a:rPr lang="en-GB" sz="2500" dirty="0">
                <a:solidFill>
                  <a:schemeClr val="tx1"/>
                </a:solidFill>
              </a:rPr>
              <a:t>Light cardiac activity (2-3 hours of walking per week)?</a:t>
            </a:r>
          </a:p>
          <a:p>
            <a:pPr marL="342900" indent="-342900" algn="l">
              <a:buFont typeface="Arial" panose="020B0604020202020204" pitchFamily="34" charset="0"/>
              <a:buChar char="•"/>
            </a:pPr>
            <a:r>
              <a:rPr lang="en-GB" sz="2500" dirty="0">
                <a:solidFill>
                  <a:schemeClr val="tx1"/>
                </a:solidFill>
              </a:rPr>
              <a:t>Intensive cardiac exercise (1-2 hours a week)?</a:t>
            </a:r>
          </a:p>
          <a:p>
            <a:pPr marL="342900" indent="-342900" algn="l">
              <a:buFont typeface="Arial" panose="020B0604020202020204" pitchFamily="34" charset="0"/>
              <a:buChar char="•"/>
            </a:pPr>
            <a:r>
              <a:rPr lang="en-GB" sz="2500" dirty="0">
                <a:solidFill>
                  <a:schemeClr val="tx1"/>
                </a:solidFill>
              </a:rPr>
              <a:t>Participate in a physical sport?</a:t>
            </a:r>
          </a:p>
          <a:p>
            <a:pPr marL="342900" indent="-342900" algn="l">
              <a:buFont typeface="Arial" panose="020B0604020202020204" pitchFamily="34" charset="0"/>
              <a:buChar char="•"/>
            </a:pPr>
            <a:r>
              <a:rPr lang="en-GB" sz="2500" dirty="0">
                <a:solidFill>
                  <a:schemeClr val="tx1"/>
                </a:solidFill>
              </a:rPr>
              <a:t>10-15 minutes per day of some form of Mindfulness or meditation?</a:t>
            </a:r>
          </a:p>
          <a:p>
            <a:pPr marL="342900" indent="-342900" algn="l">
              <a:buFont typeface="Arial" panose="020B0604020202020204" pitchFamily="34" charset="0"/>
              <a:buChar char="•"/>
            </a:pPr>
            <a:r>
              <a:rPr lang="en-GB" sz="2500" dirty="0">
                <a:solidFill>
                  <a:schemeClr val="tx1"/>
                </a:solidFill>
              </a:rPr>
              <a:t>Drink more than 2 litres of fluid per day?</a:t>
            </a:r>
          </a:p>
          <a:p>
            <a:pPr marL="342900" indent="-342900" algn="l">
              <a:buFont typeface="Arial" panose="020B0604020202020204" pitchFamily="34" charset="0"/>
              <a:buChar char="•"/>
            </a:pPr>
            <a:r>
              <a:rPr lang="en-GB" sz="2500" dirty="0">
                <a:solidFill>
                  <a:schemeClr val="tx1"/>
                </a:solidFill>
              </a:rPr>
              <a:t>Have any absorbing hobbies or interests?</a:t>
            </a:r>
          </a:p>
          <a:p>
            <a:pPr marL="342900" indent="-342900" algn="l">
              <a:buFont typeface="Arial" panose="020B0604020202020204" pitchFamily="34" charset="0"/>
              <a:buChar char="•"/>
            </a:pPr>
            <a:r>
              <a:rPr lang="en-GB" sz="2500" dirty="0">
                <a:solidFill>
                  <a:schemeClr val="tx1"/>
                </a:solidFill>
              </a:rPr>
              <a:t>Regularly eat 3 meals (of whatever size) per day?</a:t>
            </a:r>
          </a:p>
        </p:txBody>
      </p:sp>
    </p:spTree>
    <p:extLst>
      <p:ext uri="{BB962C8B-B14F-4D97-AF65-F5344CB8AC3E}">
        <p14:creationId xmlns:p14="http://schemas.microsoft.com/office/powerpoint/2010/main" val="27202002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EFE452-CDB2-4D16-8AB9-37A8CAEBD32D}"/>
              </a:ext>
            </a:extLst>
          </p:cNvPr>
          <p:cNvSpPr>
            <a:spLocks noGrp="1"/>
          </p:cNvSpPr>
          <p:nvPr>
            <p:ph type="title"/>
          </p:nvPr>
        </p:nvSpPr>
        <p:spPr>
          <a:xfrm>
            <a:off x="0" y="108946"/>
            <a:ext cx="9143999" cy="557799"/>
          </a:xfrm>
        </p:spPr>
        <p:txBody>
          <a:bodyPr vert="horz">
            <a:noAutofit/>
          </a:bodyPr>
          <a:lstStyle/>
          <a:p>
            <a:r>
              <a:rPr lang="en-GB" sz="4200" b="1" dirty="0">
                <a:solidFill>
                  <a:schemeClr val="bg1"/>
                </a:solidFill>
              </a:rPr>
              <a:t>Achieving and Encouraging Flow States </a:t>
            </a:r>
            <a:endParaRPr lang="en-GB" sz="4200" dirty="0">
              <a:solidFill>
                <a:schemeClr val="bg1"/>
              </a:solidFill>
            </a:endParaRPr>
          </a:p>
        </p:txBody>
      </p:sp>
      <p:sp>
        <p:nvSpPr>
          <p:cNvPr id="4" name="Content Placeholder 3">
            <a:extLst>
              <a:ext uri="{FF2B5EF4-FFF2-40B4-BE49-F238E27FC236}">
                <a16:creationId xmlns:a16="http://schemas.microsoft.com/office/drawing/2014/main" id="{D05CDB9C-9847-4F70-AD54-0BF06F43504A}"/>
              </a:ext>
            </a:extLst>
          </p:cNvPr>
          <p:cNvSpPr>
            <a:spLocks noGrp="1"/>
          </p:cNvSpPr>
          <p:nvPr>
            <p:ph idx="1"/>
          </p:nvPr>
        </p:nvSpPr>
        <p:spPr>
          <a:xfrm>
            <a:off x="421847" y="1052243"/>
            <a:ext cx="8300301" cy="3915682"/>
          </a:xfrm>
        </p:spPr>
        <p:txBody>
          <a:bodyPr vert="horz">
            <a:noAutofit/>
          </a:bodyPr>
          <a:lstStyle/>
          <a:p>
            <a:pPr marL="342900" indent="-342900"/>
            <a:r>
              <a:rPr lang="en-US" sz="2800" dirty="0"/>
              <a:t>Achieving a sense of flow is an important component of wellbeing and good stress management.  </a:t>
            </a:r>
          </a:p>
          <a:p>
            <a:pPr marL="342900" indent="-342900"/>
            <a:endParaRPr lang="en-US" sz="2800" dirty="0"/>
          </a:p>
          <a:p>
            <a:pPr marL="342900" indent="-342900"/>
            <a:r>
              <a:rPr lang="en-US" sz="2800" dirty="0"/>
              <a:t>Flow experiences require complete immersion in an activity, whether playing a musical instrument, completing a complex technical task, or reading a book (Nakamura and Csikszentmihalyi, 2009).   </a:t>
            </a:r>
          </a:p>
          <a:p>
            <a:pPr marL="342900" indent="-342900"/>
            <a:endParaRPr lang="en-US" sz="2800" dirty="0"/>
          </a:p>
          <a:p>
            <a:pPr marL="342900" indent="-342900"/>
            <a:r>
              <a:rPr lang="en-US" sz="2800" dirty="0"/>
              <a:t>Athletes can often refer to such states as ‘being in the zone’.  </a:t>
            </a:r>
            <a:endParaRPr lang="en-GB" sz="2800" dirty="0"/>
          </a:p>
          <a:p>
            <a:endParaRPr lang="en-GB" sz="2500" dirty="0"/>
          </a:p>
        </p:txBody>
      </p:sp>
    </p:spTree>
    <p:extLst>
      <p:ext uri="{BB962C8B-B14F-4D97-AF65-F5344CB8AC3E}">
        <p14:creationId xmlns:p14="http://schemas.microsoft.com/office/powerpoint/2010/main" val="24957956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05CDB9C-9847-4F70-AD54-0BF06F43504A}"/>
              </a:ext>
            </a:extLst>
          </p:cNvPr>
          <p:cNvSpPr>
            <a:spLocks noGrp="1"/>
          </p:cNvSpPr>
          <p:nvPr>
            <p:ph idx="1"/>
          </p:nvPr>
        </p:nvSpPr>
        <p:spPr>
          <a:xfrm>
            <a:off x="457200" y="1413479"/>
            <a:ext cx="8158887" cy="3803372"/>
          </a:xfrm>
        </p:spPr>
        <p:txBody>
          <a:bodyPr vert="horz">
            <a:normAutofit fontScale="85000" lnSpcReduction="20000"/>
          </a:bodyPr>
          <a:lstStyle/>
          <a:p>
            <a:pPr marL="285750" indent="-285750"/>
            <a:r>
              <a:rPr lang="en-US" sz="3500" dirty="0"/>
              <a:t>Flow can also happen within social interactions.</a:t>
            </a:r>
          </a:p>
          <a:p>
            <a:pPr marL="285750" indent="-285750"/>
            <a:endParaRPr lang="en-US" sz="3500" dirty="0"/>
          </a:p>
          <a:p>
            <a:pPr marL="285750" indent="-285750"/>
            <a:r>
              <a:rPr lang="en-US" sz="3500" dirty="0"/>
              <a:t>For example: when one is talking to a good friend or playing with a young child (Csikszentmihalyi, 1990). </a:t>
            </a:r>
          </a:p>
          <a:p>
            <a:pPr marL="285750" indent="-285750"/>
            <a:endParaRPr lang="en-US" sz="3500" dirty="0"/>
          </a:p>
          <a:p>
            <a:pPr marL="285750" indent="-285750"/>
            <a:r>
              <a:rPr lang="en-US" sz="3500" dirty="0"/>
              <a:t>A flow state can also be achieved when the skills and resources available to an individual are fully engaged in managing an activity.</a:t>
            </a:r>
            <a:endParaRPr lang="en-GB" sz="3500" dirty="0"/>
          </a:p>
          <a:p>
            <a:endParaRPr lang="en-GB" sz="2500" dirty="0"/>
          </a:p>
        </p:txBody>
      </p:sp>
      <p:sp>
        <p:nvSpPr>
          <p:cNvPr id="8" name="Title 2">
            <a:extLst>
              <a:ext uri="{FF2B5EF4-FFF2-40B4-BE49-F238E27FC236}">
                <a16:creationId xmlns:a16="http://schemas.microsoft.com/office/drawing/2014/main" id="{E0F23CED-C967-4C42-A342-E9152331EDEF}"/>
              </a:ext>
            </a:extLst>
          </p:cNvPr>
          <p:cNvSpPr txBox="1">
            <a:spLocks/>
          </p:cNvSpPr>
          <p:nvPr/>
        </p:nvSpPr>
        <p:spPr>
          <a:xfrm>
            <a:off x="0" y="108946"/>
            <a:ext cx="9144000" cy="5577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GB" sz="4200" b="1" i="0" u="none" strike="noStrike" kern="1200" cap="none" spc="0" normalizeH="0" baseline="0" noProof="0" dirty="0">
                <a:ln>
                  <a:noFill/>
                </a:ln>
                <a:solidFill>
                  <a:prstClr val="white"/>
                </a:solidFill>
                <a:effectLst/>
                <a:uLnTx/>
                <a:uFillTx/>
                <a:latin typeface="Calibri"/>
                <a:ea typeface="+mj-ea"/>
                <a:cs typeface="+mj-cs"/>
              </a:rPr>
              <a:t>Achieving and Encouraging Flow States </a:t>
            </a:r>
            <a:endParaRPr kumimoji="0" lang="en-GB" sz="4200" b="0" i="0" u="none" strike="noStrike" kern="1200" cap="none" spc="0" normalizeH="0" baseline="0" noProof="0" dirty="0">
              <a:ln>
                <a:noFill/>
              </a:ln>
              <a:solidFill>
                <a:prstClr val="white"/>
              </a:solidFill>
              <a:effectLst/>
              <a:uLnTx/>
              <a:uFillTx/>
              <a:latin typeface="Calibri"/>
              <a:ea typeface="+mj-ea"/>
              <a:cs typeface="+mj-cs"/>
            </a:endParaRPr>
          </a:p>
        </p:txBody>
      </p:sp>
    </p:spTree>
    <p:extLst>
      <p:ext uri="{BB962C8B-B14F-4D97-AF65-F5344CB8AC3E}">
        <p14:creationId xmlns:p14="http://schemas.microsoft.com/office/powerpoint/2010/main" val="39068521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4334</TotalTime>
  <Words>3439</Words>
  <Application>Microsoft Office PowerPoint</Application>
  <PresentationFormat>On-screen Show (4:3)</PresentationFormat>
  <Paragraphs>352</Paragraphs>
  <Slides>68</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68</vt:i4>
      </vt:variant>
    </vt:vector>
  </HeadingPairs>
  <TitlesOfParts>
    <vt:vector size="81" baseType="lpstr">
      <vt:lpstr>ＭＳ Ｐゴシック</vt:lpstr>
      <vt:lpstr>-apple-system</vt:lpstr>
      <vt:lpstr>Arial</vt:lpstr>
      <vt:lpstr>Calibri</vt:lpstr>
      <vt:lpstr>MuseoSans</vt:lpstr>
      <vt:lpstr>MuseoSansRounded-300</vt:lpstr>
      <vt:lpstr>Proxima Nova Semi Bold</vt:lpstr>
      <vt:lpstr>system-ui</vt:lpstr>
      <vt:lpstr>Times New Roman</vt:lpstr>
      <vt:lpstr>UICTFontTextStyleBody</vt:lpstr>
      <vt:lpstr>UICTFontTextStyleItalicBody</vt:lpstr>
      <vt:lpstr>Wingdings 2</vt:lpstr>
      <vt:lpstr>Office Theme</vt:lpstr>
      <vt:lpstr>PowerPoint Presentation</vt:lpstr>
      <vt:lpstr>The Importance of Context</vt:lpstr>
      <vt:lpstr>PowerPoint Presentation</vt:lpstr>
      <vt:lpstr>PowerPoint Presentation</vt:lpstr>
      <vt:lpstr>PowerPoint Presentation</vt:lpstr>
      <vt:lpstr>PowerPoint Presentation</vt:lpstr>
      <vt:lpstr>A Stress and Well-being Framework</vt:lpstr>
      <vt:lpstr>Achieving and Encouraging Flow States </vt:lpstr>
      <vt:lpstr>PowerPoint Presentation</vt:lpstr>
      <vt:lpstr>PowerPoint Presentation</vt:lpstr>
      <vt:lpstr>What Is the "Spoons Theory" of Autism? </vt:lpstr>
      <vt:lpstr>PowerPoint Presentation</vt:lpstr>
      <vt:lpstr>PowerPoint Presentation</vt:lpstr>
      <vt:lpstr>PowerPoint Presentation</vt:lpstr>
      <vt:lpstr>PowerPoint Presentation</vt:lpstr>
      <vt:lpstr>We Must Be Careful Where We Locate The ‘Problem’</vt:lpstr>
      <vt:lpstr>Movement / Exercise</vt:lpstr>
      <vt:lpstr>Movement / Exercise</vt:lpstr>
      <vt:lpstr>PowerPoint Presentation</vt:lpstr>
      <vt:lpstr>PowerPoint Presentation</vt:lpstr>
      <vt:lpstr>PowerPoint Presentation</vt:lpstr>
      <vt:lpstr>PowerPoint Presentation</vt:lpstr>
      <vt:lpstr>Judgements Under Uncertainty</vt:lpstr>
      <vt:lpstr>Chaos</vt:lpstr>
      <vt:lpstr>The Saturation Model</vt:lpstr>
      <vt:lpstr>The Saturation Model</vt:lpstr>
      <vt:lpstr>Creating a Positive Ethos &amp; Environment</vt:lpstr>
      <vt:lpstr>PowerPoint Presentation</vt:lpstr>
      <vt:lpstr>Prof Mark Wetherall</vt:lpstr>
      <vt:lpstr>PowerPoint Presentation</vt:lpstr>
      <vt:lpstr>PowerPoint Presentation</vt:lpstr>
      <vt:lpstr>What is the Low Arousal Approach?</vt:lpstr>
      <vt:lpstr>The Notion of Low Arousal…(1)</vt:lpstr>
      <vt:lpstr>The Notion of Low Arousal…(2)</vt:lpstr>
      <vt:lpstr>The Notion of Low Arousal…(3)</vt:lpstr>
      <vt:lpstr>Assumptions about Behaviour</vt:lpstr>
      <vt:lpstr>Potential Causes &amp; Challenges</vt:lpstr>
      <vt:lpstr>PowerPoint Presentation</vt:lpstr>
      <vt:lpstr>The Power of ‘Giving In’</vt:lpstr>
      <vt:lpstr>Give Options, Not Ultimatums </vt:lpstr>
      <vt:lpstr>Make Fewer Requests</vt:lpstr>
      <vt:lpstr>Demand Reduction</vt:lpstr>
      <vt:lpstr>Control</vt:lpstr>
      <vt:lpstr>Relationships</vt:lpstr>
      <vt:lpstr>Alternatives to Restraint</vt:lpstr>
      <vt:lpstr>Planned Escape</vt:lpstr>
      <vt:lpstr>Planned Escape</vt:lpstr>
      <vt:lpstr>Stay Calm</vt:lpstr>
      <vt:lpstr>Slow Movements Down</vt:lpstr>
      <vt:lpstr>Avoid Direct Eye Contact</vt:lpstr>
      <vt:lpstr>Tactical Withdrawal</vt:lpstr>
      <vt:lpstr>PowerPoint Presentation</vt:lpstr>
      <vt:lpstr>Key Aims</vt:lpstr>
      <vt:lpstr>PowerPoint Presentation</vt:lpstr>
      <vt:lpstr>Important Research and Links</vt:lpstr>
      <vt:lpstr>Available Now</vt:lpstr>
      <vt:lpstr>PowerPoint Presentation</vt:lpstr>
      <vt:lpstr>PowerPoint Presentation</vt:lpstr>
      <vt:lpstr>New Book </vt:lpstr>
      <vt:lpstr>Links</vt:lpstr>
      <vt:lpstr>About Studio 3</vt:lpstr>
      <vt:lpstr>Low Arousal Training</vt:lpstr>
      <vt:lpstr>Managing Signs of Stress</vt:lpstr>
      <vt:lpstr>Atlass Masterclass</vt:lpstr>
      <vt:lpstr>Train the Trainer</vt:lpstr>
      <vt:lpstr>Clinical Services </vt:lpstr>
      <vt:lpstr>Assessments</vt:lpstr>
      <vt:lpstr>www.studio3.org               @studioIII www.gdmorewood.com   @gdmorewood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Positive Psychology, Low Arousal and Stress</dc:title>
  <dc:creator>Gareth D Morewood</dc:creator>
  <cp:lastModifiedBy>Gareth D Morewood</cp:lastModifiedBy>
  <cp:revision>179</cp:revision>
  <dcterms:created xsi:type="dcterms:W3CDTF">2019-09-26T08:15:13Z</dcterms:created>
  <dcterms:modified xsi:type="dcterms:W3CDTF">2025-04-11T05:23:42Z</dcterms:modified>
</cp:coreProperties>
</file>