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jpg_small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2"/>
  </p:notesMasterIdLst>
  <p:sldIdLst>
    <p:sldId id="256" r:id="rId2"/>
    <p:sldId id="630" r:id="rId3"/>
    <p:sldId id="811" r:id="rId4"/>
    <p:sldId id="812" r:id="rId5"/>
    <p:sldId id="654" r:id="rId6"/>
    <p:sldId id="813" r:id="rId7"/>
    <p:sldId id="810" r:id="rId8"/>
    <p:sldId id="631" r:id="rId9"/>
    <p:sldId id="273" r:id="rId10"/>
    <p:sldId id="814" r:id="rId11"/>
    <p:sldId id="815" r:id="rId12"/>
    <p:sldId id="816" r:id="rId13"/>
    <p:sldId id="835" r:id="rId14"/>
    <p:sldId id="608" r:id="rId15"/>
    <p:sldId id="393" r:id="rId16"/>
    <p:sldId id="394" r:id="rId17"/>
    <p:sldId id="674" r:id="rId18"/>
    <p:sldId id="648" r:id="rId19"/>
    <p:sldId id="678" r:id="rId20"/>
    <p:sldId id="333" r:id="rId21"/>
    <p:sldId id="799" r:id="rId22"/>
    <p:sldId id="800" r:id="rId23"/>
    <p:sldId id="837" r:id="rId24"/>
    <p:sldId id="335" r:id="rId25"/>
    <p:sldId id="498" r:id="rId26"/>
    <p:sldId id="500" r:id="rId27"/>
    <p:sldId id="501" r:id="rId28"/>
    <p:sldId id="502" r:id="rId29"/>
    <p:sldId id="518" r:id="rId30"/>
    <p:sldId id="474" r:id="rId31"/>
    <p:sldId id="506" r:id="rId32"/>
    <p:sldId id="507" r:id="rId33"/>
    <p:sldId id="836" r:id="rId34"/>
    <p:sldId id="645" r:id="rId35"/>
    <p:sldId id="348" r:id="rId36"/>
    <p:sldId id="349" r:id="rId37"/>
    <p:sldId id="617" r:id="rId38"/>
    <p:sldId id="618" r:id="rId39"/>
    <p:sldId id="622" r:id="rId40"/>
    <p:sldId id="623" r:id="rId41"/>
    <p:sldId id="624" r:id="rId42"/>
    <p:sldId id="625" r:id="rId43"/>
    <p:sldId id="418" r:id="rId44"/>
    <p:sldId id="724" r:id="rId45"/>
    <p:sldId id="632" r:id="rId46"/>
    <p:sldId id="789" r:id="rId47"/>
    <p:sldId id="633" r:id="rId48"/>
    <p:sldId id="829" r:id="rId49"/>
    <p:sldId id="334" r:id="rId50"/>
    <p:sldId id="830" r:id="rId51"/>
    <p:sldId id="831" r:id="rId52"/>
    <p:sldId id="832" r:id="rId53"/>
    <p:sldId id="406" r:id="rId54"/>
    <p:sldId id="407" r:id="rId55"/>
    <p:sldId id="833" r:id="rId56"/>
    <p:sldId id="408" r:id="rId57"/>
    <p:sldId id="409" r:id="rId58"/>
    <p:sldId id="410" r:id="rId59"/>
    <p:sldId id="411" r:id="rId60"/>
    <p:sldId id="412" r:id="rId61"/>
    <p:sldId id="735" r:id="rId62"/>
    <p:sldId id="740" r:id="rId63"/>
    <p:sldId id="758" r:id="rId64"/>
    <p:sldId id="454" r:id="rId65"/>
    <p:sldId id="443" r:id="rId66"/>
    <p:sldId id="444" r:id="rId67"/>
    <p:sldId id="728" r:id="rId68"/>
    <p:sldId id="762" r:id="rId69"/>
    <p:sldId id="302" r:id="rId70"/>
    <p:sldId id="809" r:id="rId71"/>
    <p:sldId id="761" r:id="rId72"/>
    <p:sldId id="374" r:id="rId73"/>
    <p:sldId id="662" r:id="rId74"/>
    <p:sldId id="375" r:id="rId75"/>
    <p:sldId id="377" r:id="rId76"/>
    <p:sldId id="378" r:id="rId77"/>
    <p:sldId id="804" r:id="rId78"/>
    <p:sldId id="805" r:id="rId79"/>
    <p:sldId id="663" r:id="rId80"/>
    <p:sldId id="798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96F0582-35AF-4963-8425-FC9E34F0D4EC}">
          <p14:sldIdLst>
            <p14:sldId id="256"/>
          </p14:sldIdLst>
        </p14:section>
        <p14:section name="Section 1: Stress and Well-being" id="{5985D17F-E818-4C61-A366-E6A890070295}">
          <p14:sldIdLst>
            <p14:sldId id="630"/>
            <p14:sldId id="811"/>
            <p14:sldId id="812"/>
            <p14:sldId id="654"/>
            <p14:sldId id="813"/>
            <p14:sldId id="810"/>
            <p14:sldId id="631"/>
            <p14:sldId id="273"/>
            <p14:sldId id="814"/>
            <p14:sldId id="815"/>
            <p14:sldId id="816"/>
            <p14:sldId id="835"/>
            <p14:sldId id="608"/>
            <p14:sldId id="393"/>
            <p14:sldId id="394"/>
            <p14:sldId id="674"/>
            <p14:sldId id="648"/>
            <p14:sldId id="678"/>
            <p14:sldId id="333"/>
            <p14:sldId id="799"/>
            <p14:sldId id="800"/>
            <p14:sldId id="837"/>
            <p14:sldId id="335"/>
            <p14:sldId id="498"/>
            <p14:sldId id="500"/>
            <p14:sldId id="501"/>
            <p14:sldId id="502"/>
            <p14:sldId id="518"/>
            <p14:sldId id="474"/>
            <p14:sldId id="506"/>
            <p14:sldId id="507"/>
            <p14:sldId id="836"/>
            <p14:sldId id="645"/>
            <p14:sldId id="348"/>
            <p14:sldId id="349"/>
            <p14:sldId id="617"/>
            <p14:sldId id="618"/>
            <p14:sldId id="622"/>
            <p14:sldId id="623"/>
            <p14:sldId id="624"/>
            <p14:sldId id="625"/>
            <p14:sldId id="418"/>
            <p14:sldId id="724"/>
            <p14:sldId id="632"/>
            <p14:sldId id="789"/>
            <p14:sldId id="633"/>
            <p14:sldId id="829"/>
            <p14:sldId id="334"/>
            <p14:sldId id="830"/>
            <p14:sldId id="831"/>
            <p14:sldId id="832"/>
            <p14:sldId id="406"/>
            <p14:sldId id="407"/>
            <p14:sldId id="833"/>
            <p14:sldId id="408"/>
            <p14:sldId id="409"/>
            <p14:sldId id="410"/>
            <p14:sldId id="411"/>
            <p14:sldId id="412"/>
          </p14:sldIdLst>
        </p14:section>
        <p14:section name="Useful Resources" id="{993362A0-CCDC-465F-9A0D-76E3EE36E3C0}">
          <p14:sldIdLst>
            <p14:sldId id="735"/>
            <p14:sldId id="740"/>
            <p14:sldId id="758"/>
            <p14:sldId id="454"/>
            <p14:sldId id="443"/>
            <p14:sldId id="444"/>
            <p14:sldId id="728"/>
            <p14:sldId id="762"/>
            <p14:sldId id="302"/>
            <p14:sldId id="809"/>
            <p14:sldId id="761"/>
            <p14:sldId id="374"/>
            <p14:sldId id="662"/>
            <p14:sldId id="375"/>
            <p14:sldId id="377"/>
            <p14:sldId id="378"/>
            <p14:sldId id="804"/>
            <p14:sldId id="805"/>
            <p14:sldId id="663"/>
            <p14:sldId id="7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DDD674-679D-420B-B163-A35202562041}" v="5" dt="2025-04-10T05:27:10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5097" autoAdjust="0"/>
  </p:normalViewPr>
  <p:slideViewPr>
    <p:cSldViewPr snapToGrid="0" snapToObjects="1">
      <p:cViewPr varScale="1">
        <p:scale>
          <a:sx n="70" d="100"/>
          <a:sy n="70" d="100"/>
        </p:scale>
        <p:origin x="1589" y="2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8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microsoft.com/office/2016/11/relationships/changesInfo" Target="changesInfos/changesInfo1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eth D Morewood" userId="c73ece7d93f9721e" providerId="LiveId" clId="{37DDD674-679D-420B-B163-A35202562041}"/>
    <pc:docChg chg="custSel addSld delSld modSld modSection">
      <pc:chgData name="Gareth D Morewood" userId="c73ece7d93f9721e" providerId="LiveId" clId="{37DDD674-679D-420B-B163-A35202562041}" dt="2025-04-10T05:27:33.181" v="129" actId="1076"/>
      <pc:docMkLst>
        <pc:docMk/>
      </pc:docMkLst>
      <pc:sldChg chg="modSp mod">
        <pc:chgData name="Gareth D Morewood" userId="c73ece7d93f9721e" providerId="LiveId" clId="{37DDD674-679D-420B-B163-A35202562041}" dt="2025-04-06T06:37:10.350" v="117" actId="20577"/>
        <pc:sldMkLst>
          <pc:docMk/>
          <pc:sldMk cId="2913840683" sldId="256"/>
        </pc:sldMkLst>
        <pc:spChg chg="mod">
          <ac:chgData name="Gareth D Morewood" userId="c73ece7d93f9721e" providerId="LiveId" clId="{37DDD674-679D-420B-B163-A35202562041}" dt="2025-04-06T06:36:50.511" v="78" actId="20577"/>
          <ac:spMkLst>
            <pc:docMk/>
            <pc:sldMk cId="2913840683" sldId="256"/>
            <ac:spMk id="2" creationId="{62465F24-D14B-B7AD-F9CE-ECCE528EBDEE}"/>
          </ac:spMkLst>
        </pc:spChg>
        <pc:spChg chg="mod">
          <ac:chgData name="Gareth D Morewood" userId="c73ece7d93f9721e" providerId="LiveId" clId="{37DDD674-679D-420B-B163-A35202562041}" dt="2025-04-06T06:37:10.350" v="117" actId="20577"/>
          <ac:spMkLst>
            <pc:docMk/>
            <pc:sldMk cId="2913840683" sldId="256"/>
            <ac:spMk id="3" creationId="{CEEAB82C-2186-4652-86B4-52CA6DC18B3F}"/>
          </ac:spMkLst>
        </pc:spChg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3477778971" sldId="333"/>
        </pc:sldMkLst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2194571970" sldId="335"/>
        </pc:sldMkLst>
      </pc:sldChg>
      <pc:sldChg chg="add">
        <pc:chgData name="Gareth D Morewood" userId="c73ece7d93f9721e" providerId="LiveId" clId="{37DDD674-679D-420B-B163-A35202562041}" dt="2025-04-09T16:06:28.872" v="121"/>
        <pc:sldMkLst>
          <pc:docMk/>
          <pc:sldMk cId="0" sldId="375"/>
        </pc:sldMkLst>
      </pc:sldChg>
      <pc:sldChg chg="add">
        <pc:chgData name="Gareth D Morewood" userId="c73ece7d93f9721e" providerId="LiveId" clId="{37DDD674-679D-420B-B163-A35202562041}" dt="2025-04-09T16:06:28.872" v="121"/>
        <pc:sldMkLst>
          <pc:docMk/>
          <pc:sldMk cId="0" sldId="377"/>
        </pc:sldMkLst>
      </pc:sldChg>
      <pc:sldChg chg="add">
        <pc:chgData name="Gareth D Morewood" userId="c73ece7d93f9721e" providerId="LiveId" clId="{37DDD674-679D-420B-B163-A35202562041}" dt="2025-04-09T16:06:28.872" v="121"/>
        <pc:sldMkLst>
          <pc:docMk/>
          <pc:sldMk cId="0" sldId="378"/>
        </pc:sldMkLst>
      </pc:sldChg>
      <pc:sldChg chg="add">
        <pc:chgData name="Gareth D Morewood" userId="c73ece7d93f9721e" providerId="LiveId" clId="{37DDD674-679D-420B-B163-A35202562041}" dt="2025-04-06T08:14:19.520" v="118"/>
        <pc:sldMkLst>
          <pc:docMk/>
          <pc:sldMk cId="3185451389" sldId="443"/>
        </pc:sldMkLst>
      </pc:sldChg>
      <pc:sldChg chg="add">
        <pc:chgData name="Gareth D Morewood" userId="c73ece7d93f9721e" providerId="LiveId" clId="{37DDD674-679D-420B-B163-A35202562041}" dt="2025-04-06T08:14:19.520" v="118"/>
        <pc:sldMkLst>
          <pc:docMk/>
          <pc:sldMk cId="1968833554" sldId="444"/>
        </pc:sldMkLst>
      </pc:sldChg>
      <pc:sldChg chg="add">
        <pc:chgData name="Gareth D Morewood" userId="c73ece7d93f9721e" providerId="LiveId" clId="{37DDD674-679D-420B-B163-A35202562041}" dt="2025-04-06T08:14:19.520" v="118"/>
        <pc:sldMkLst>
          <pc:docMk/>
          <pc:sldMk cId="1595931296" sldId="454"/>
        </pc:sldMkLst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3901611842" sldId="474"/>
        </pc:sldMkLst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3301799508" sldId="498"/>
        </pc:sldMkLst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1873663858" sldId="500"/>
        </pc:sldMkLst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2408721624" sldId="501"/>
        </pc:sldMkLst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3960176326" sldId="502"/>
        </pc:sldMkLst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0" sldId="518"/>
        </pc:sldMkLst>
      </pc:sldChg>
      <pc:sldChg chg="add">
        <pc:chgData name="Gareth D Morewood" userId="c73ece7d93f9721e" providerId="LiveId" clId="{37DDD674-679D-420B-B163-A35202562041}" dt="2025-04-06T08:14:19.520" v="118"/>
        <pc:sldMkLst>
          <pc:docMk/>
          <pc:sldMk cId="3517226973" sldId="728"/>
        </pc:sldMkLst>
      </pc:sldChg>
      <pc:sldChg chg="add">
        <pc:chgData name="Gareth D Morewood" userId="c73ece7d93f9721e" providerId="LiveId" clId="{37DDD674-679D-420B-B163-A35202562041}" dt="2025-04-06T08:14:19.520" v="118"/>
        <pc:sldMkLst>
          <pc:docMk/>
          <pc:sldMk cId="2406890608" sldId="762"/>
        </pc:sldMkLst>
      </pc:sldChg>
      <pc:sldChg chg="addSp modSp mod">
        <pc:chgData name="Gareth D Morewood" userId="c73ece7d93f9721e" providerId="LiveId" clId="{37DDD674-679D-420B-B163-A35202562041}" dt="2025-04-10T05:27:33.181" v="129" actId="1076"/>
        <pc:sldMkLst>
          <pc:docMk/>
          <pc:sldMk cId="580932127" sldId="798"/>
        </pc:sldMkLst>
        <pc:picChg chg="add mod">
          <ac:chgData name="Gareth D Morewood" userId="c73ece7d93f9721e" providerId="LiveId" clId="{37DDD674-679D-420B-B163-A35202562041}" dt="2025-04-10T05:27:26.991" v="128" actId="1076"/>
          <ac:picMkLst>
            <pc:docMk/>
            <pc:sldMk cId="580932127" sldId="798"/>
            <ac:picMk id="3" creationId="{168490CE-AF1B-6CB9-F8B7-40006A22389A}"/>
          </ac:picMkLst>
        </pc:picChg>
        <pc:picChg chg="add mod">
          <ac:chgData name="Gareth D Morewood" userId="c73ece7d93f9721e" providerId="LiveId" clId="{37DDD674-679D-420B-B163-A35202562041}" dt="2025-04-10T05:27:33.181" v="129" actId="1076"/>
          <ac:picMkLst>
            <pc:docMk/>
            <pc:sldMk cId="580932127" sldId="798"/>
            <ac:picMk id="5" creationId="{93A73B2E-7A12-83A6-2AC1-9B0C695274EC}"/>
          </ac:picMkLst>
        </pc:picChg>
      </pc:sldChg>
      <pc:sldChg chg="add">
        <pc:chgData name="Gareth D Morewood" userId="c73ece7d93f9721e" providerId="LiveId" clId="{37DDD674-679D-420B-B163-A35202562041}" dt="2025-04-10T05:16:35.352" v="124"/>
        <pc:sldMkLst>
          <pc:docMk/>
          <pc:sldMk cId="4141781458" sldId="799"/>
        </pc:sldMkLst>
      </pc:sldChg>
      <pc:sldChg chg="add">
        <pc:chgData name="Gareth D Morewood" userId="c73ece7d93f9721e" providerId="LiveId" clId="{37DDD674-679D-420B-B163-A35202562041}" dt="2025-04-10T05:16:35.352" v="124"/>
        <pc:sldMkLst>
          <pc:docMk/>
          <pc:sldMk cId="3688458136" sldId="800"/>
        </pc:sldMkLst>
      </pc:sldChg>
      <pc:sldChg chg="modSp mod">
        <pc:chgData name="Gareth D Morewood" userId="c73ece7d93f9721e" providerId="LiveId" clId="{37DDD674-679D-420B-B163-A35202562041}" dt="2025-04-09T16:01:15.355" v="120" actId="20577"/>
        <pc:sldMkLst>
          <pc:docMk/>
          <pc:sldMk cId="2879247752" sldId="816"/>
        </pc:sldMkLst>
        <pc:spChg chg="mod">
          <ac:chgData name="Gareth D Morewood" userId="c73ece7d93f9721e" providerId="LiveId" clId="{37DDD674-679D-420B-B163-A35202562041}" dt="2025-04-09T16:01:15.355" v="120" actId="20577"/>
          <ac:spMkLst>
            <pc:docMk/>
            <pc:sldMk cId="2879247752" sldId="816"/>
            <ac:spMk id="4" creationId="{26151FBC-33E0-4F5B-8C48-3851E332B350}"/>
          </ac:spMkLst>
        </pc:spChg>
      </pc:sldChg>
      <pc:sldChg chg="add">
        <pc:chgData name="Gareth D Morewood" userId="c73ece7d93f9721e" providerId="LiveId" clId="{37DDD674-679D-420B-B163-A35202562041}" dt="2025-04-09T16:07:09.816" v="122"/>
        <pc:sldMkLst>
          <pc:docMk/>
          <pc:sldMk cId="792556254" sldId="837"/>
        </pc:sldMkLst>
      </pc:sldChg>
      <pc:sldChg chg="add del">
        <pc:chgData name="Gareth D Morewood" userId="c73ece7d93f9721e" providerId="LiveId" clId="{37DDD674-679D-420B-B163-A35202562041}" dt="2025-04-09T16:07:19.465" v="123" actId="47"/>
        <pc:sldMkLst>
          <pc:docMk/>
          <pc:sldMk cId="545868996" sldId="83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232070-C0AE-9243-B9BB-B2E582B47927}" type="doc">
      <dgm:prSet loTypeId="urn:microsoft.com/office/officeart/2005/8/layout/radial1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6A8071-C2FE-7B44-AF55-32DBD440ACD6}">
      <dgm:prSet phldrT="[Text]" custT="1"/>
      <dgm:spPr/>
      <dgm:t>
        <a:bodyPr/>
        <a:lstStyle/>
        <a:p>
          <a:r>
            <a:rPr lang="en-US" sz="1200" b="0" dirty="0">
              <a:latin typeface="Arial"/>
              <a:cs typeface="Arial"/>
            </a:rPr>
            <a:t>Agent of change</a:t>
          </a:r>
        </a:p>
      </dgm:t>
    </dgm:pt>
    <dgm:pt modelId="{0F9466D8-2370-7A47-B8AA-2823AC650802}" type="parTrans" cxnId="{B6CDD7D8-A90F-CC44-A89F-21789C5390DC}">
      <dgm:prSet/>
      <dgm:spPr/>
      <dgm:t>
        <a:bodyPr/>
        <a:lstStyle/>
        <a:p>
          <a:endParaRPr lang="en-US"/>
        </a:p>
      </dgm:t>
    </dgm:pt>
    <dgm:pt modelId="{A3BF80EA-8E93-5B4A-BB27-B77E718ECD02}" type="sibTrans" cxnId="{B6CDD7D8-A90F-CC44-A89F-21789C5390DC}">
      <dgm:prSet/>
      <dgm:spPr/>
      <dgm:t>
        <a:bodyPr/>
        <a:lstStyle/>
        <a:p>
          <a:endParaRPr lang="en-US"/>
        </a:p>
      </dgm:t>
    </dgm:pt>
    <dgm:pt modelId="{8ED901B2-5DF6-A045-9E99-84F667F4C080}">
      <dgm:prSet phldrT="[Text]"/>
      <dgm:spPr/>
      <dgm:t>
        <a:bodyPr/>
        <a:lstStyle/>
        <a:p>
          <a:r>
            <a:rPr lang="en-US" dirty="0"/>
            <a:t>Developing the school environment</a:t>
          </a:r>
        </a:p>
      </dgm:t>
    </dgm:pt>
    <dgm:pt modelId="{4FA62878-AF9A-9F49-86DA-51FF47070C4E}" type="parTrans" cxnId="{A880483A-E2F3-AD4E-956B-8498EA17730A}">
      <dgm:prSet/>
      <dgm:spPr/>
      <dgm:t>
        <a:bodyPr/>
        <a:lstStyle/>
        <a:p>
          <a:endParaRPr lang="en-US" dirty="0"/>
        </a:p>
      </dgm:t>
    </dgm:pt>
    <dgm:pt modelId="{63F6A2B5-552F-5843-BD65-41AE20914417}" type="sibTrans" cxnId="{A880483A-E2F3-AD4E-956B-8498EA17730A}">
      <dgm:prSet/>
      <dgm:spPr/>
      <dgm:t>
        <a:bodyPr/>
        <a:lstStyle/>
        <a:p>
          <a:endParaRPr lang="en-US"/>
        </a:p>
      </dgm:t>
    </dgm:pt>
    <dgm:pt modelId="{58D679A3-49ED-0449-A90F-5ED04FC864FE}">
      <dgm:prSet phldrT="[Text]"/>
      <dgm:spPr/>
      <dgm:t>
        <a:bodyPr/>
        <a:lstStyle/>
        <a:p>
          <a:r>
            <a:rPr lang="en-US" dirty="0"/>
            <a:t>Flexible provision</a:t>
          </a:r>
        </a:p>
      </dgm:t>
    </dgm:pt>
    <dgm:pt modelId="{BD045485-EE40-0447-B6CD-4788C5C91AC8}" type="parTrans" cxnId="{7A0E7035-CEFC-4743-B7AB-EFAC1726F1E6}">
      <dgm:prSet/>
      <dgm:spPr/>
      <dgm:t>
        <a:bodyPr/>
        <a:lstStyle/>
        <a:p>
          <a:endParaRPr lang="en-US" dirty="0"/>
        </a:p>
      </dgm:t>
    </dgm:pt>
    <dgm:pt modelId="{2F8CD1F5-E10F-B34D-9AD7-2943EF58E7FB}" type="sibTrans" cxnId="{7A0E7035-CEFC-4743-B7AB-EFAC1726F1E6}">
      <dgm:prSet/>
      <dgm:spPr/>
      <dgm:t>
        <a:bodyPr/>
        <a:lstStyle/>
        <a:p>
          <a:endParaRPr lang="en-US"/>
        </a:p>
      </dgm:t>
    </dgm:pt>
    <dgm:pt modelId="{AE9F96FD-798D-3041-B6C7-B15C733232ED}">
      <dgm:prSet phldrT="[Text]"/>
      <dgm:spPr/>
      <dgm:t>
        <a:bodyPr/>
        <a:lstStyle/>
        <a:p>
          <a:r>
            <a:rPr lang="en-US" dirty="0"/>
            <a:t>Direct support and intervention</a:t>
          </a:r>
        </a:p>
      </dgm:t>
    </dgm:pt>
    <dgm:pt modelId="{F6682FB6-C18D-A743-B742-E30907837202}" type="parTrans" cxnId="{490EE691-ACA0-974F-86F1-0632EE2534EC}">
      <dgm:prSet/>
      <dgm:spPr/>
      <dgm:t>
        <a:bodyPr/>
        <a:lstStyle/>
        <a:p>
          <a:endParaRPr lang="en-US" dirty="0"/>
        </a:p>
      </dgm:t>
    </dgm:pt>
    <dgm:pt modelId="{6793436F-5CA3-0741-9E6E-2D77A6505A96}" type="sibTrans" cxnId="{490EE691-ACA0-974F-86F1-0632EE2534EC}">
      <dgm:prSet/>
      <dgm:spPr/>
      <dgm:t>
        <a:bodyPr/>
        <a:lstStyle/>
        <a:p>
          <a:endParaRPr lang="en-US"/>
        </a:p>
      </dgm:t>
    </dgm:pt>
    <dgm:pt modelId="{426A2A31-0FB5-2D4D-9EEE-3182923DA833}">
      <dgm:prSet phldrT="[Text]"/>
      <dgm:spPr/>
      <dgm:t>
        <a:bodyPr/>
        <a:lstStyle/>
        <a:p>
          <a:r>
            <a:rPr lang="en-US" dirty="0"/>
            <a:t>Policy development and embedding practice</a:t>
          </a:r>
        </a:p>
      </dgm:t>
    </dgm:pt>
    <dgm:pt modelId="{E5D106FC-9553-2A4B-8FA9-6AE8CEEC6457}" type="parTrans" cxnId="{C6DA1C1C-4747-0A40-B4E3-F6C5CF8F79EB}">
      <dgm:prSet/>
      <dgm:spPr/>
      <dgm:t>
        <a:bodyPr/>
        <a:lstStyle/>
        <a:p>
          <a:endParaRPr lang="en-US" dirty="0"/>
        </a:p>
      </dgm:t>
    </dgm:pt>
    <dgm:pt modelId="{19E7C25C-906D-C44B-AAAF-9A21305778D4}" type="sibTrans" cxnId="{C6DA1C1C-4747-0A40-B4E3-F6C5CF8F79EB}">
      <dgm:prSet/>
      <dgm:spPr/>
      <dgm:t>
        <a:bodyPr/>
        <a:lstStyle/>
        <a:p>
          <a:endParaRPr lang="en-US"/>
        </a:p>
      </dgm:t>
    </dgm:pt>
    <dgm:pt modelId="{058DA32D-993B-F442-86D6-08886F0FA8BE}">
      <dgm:prSet phldrT="[Text]"/>
      <dgm:spPr/>
      <dgm:t>
        <a:bodyPr/>
        <a:lstStyle/>
        <a:p>
          <a:r>
            <a:rPr lang="en-US" dirty="0"/>
            <a:t>Training and development of staff</a:t>
          </a:r>
        </a:p>
      </dgm:t>
    </dgm:pt>
    <dgm:pt modelId="{FE92AC2F-B10B-4A4D-85C8-4968B53F49BE}" type="parTrans" cxnId="{5A0D3018-411B-4242-8F9F-7FD511A8F859}">
      <dgm:prSet/>
      <dgm:spPr/>
      <dgm:t>
        <a:bodyPr/>
        <a:lstStyle/>
        <a:p>
          <a:endParaRPr lang="en-US" dirty="0"/>
        </a:p>
      </dgm:t>
    </dgm:pt>
    <dgm:pt modelId="{F359CF77-9870-1544-8C74-4F86E8DACB75}" type="sibTrans" cxnId="{5A0D3018-411B-4242-8F9F-7FD511A8F859}">
      <dgm:prSet/>
      <dgm:spPr/>
      <dgm:t>
        <a:bodyPr/>
        <a:lstStyle/>
        <a:p>
          <a:endParaRPr lang="en-US"/>
        </a:p>
      </dgm:t>
    </dgm:pt>
    <dgm:pt modelId="{9168A69A-1B37-0C4A-A8F9-2237DBC0F440}">
      <dgm:prSet phldrT="[Text]"/>
      <dgm:spPr/>
      <dgm:t>
        <a:bodyPr/>
        <a:lstStyle/>
        <a:p>
          <a:r>
            <a:rPr lang="en-US" dirty="0"/>
            <a:t>Peer education and awareness</a:t>
          </a:r>
        </a:p>
      </dgm:t>
    </dgm:pt>
    <dgm:pt modelId="{E30309EE-9946-5541-AEBA-CFF20205E4BE}" type="parTrans" cxnId="{5BD21CBE-A758-1948-973B-1DEFBC641EB2}">
      <dgm:prSet/>
      <dgm:spPr/>
      <dgm:t>
        <a:bodyPr/>
        <a:lstStyle/>
        <a:p>
          <a:endParaRPr lang="en-US" dirty="0"/>
        </a:p>
      </dgm:t>
    </dgm:pt>
    <dgm:pt modelId="{216B67DC-320F-3B41-905F-B353707090E2}" type="sibTrans" cxnId="{5BD21CBE-A758-1948-973B-1DEFBC641EB2}">
      <dgm:prSet/>
      <dgm:spPr/>
      <dgm:t>
        <a:bodyPr/>
        <a:lstStyle/>
        <a:p>
          <a:endParaRPr lang="en-US"/>
        </a:p>
      </dgm:t>
    </dgm:pt>
    <dgm:pt modelId="{5B93AE62-F5F5-E343-AEAD-80950AB8E7A1}">
      <dgm:prSet phldrT="[Text]"/>
      <dgm:spPr/>
      <dgm:t>
        <a:bodyPr/>
        <a:lstStyle/>
        <a:p>
          <a:r>
            <a:rPr lang="en-US" dirty="0"/>
            <a:t>Creating a positive ethos</a:t>
          </a:r>
        </a:p>
      </dgm:t>
    </dgm:pt>
    <dgm:pt modelId="{8ED4EDB8-BEBC-DB4F-91CD-37A2590F8B47}" type="parTrans" cxnId="{244877D5-2B53-B840-9048-F348E2CDF030}">
      <dgm:prSet/>
      <dgm:spPr/>
      <dgm:t>
        <a:bodyPr/>
        <a:lstStyle/>
        <a:p>
          <a:endParaRPr lang="en-US" dirty="0"/>
        </a:p>
      </dgm:t>
    </dgm:pt>
    <dgm:pt modelId="{0267DA71-BDEA-EB43-84EA-2E5CE44D9AF6}" type="sibTrans" cxnId="{244877D5-2B53-B840-9048-F348E2CDF030}">
      <dgm:prSet/>
      <dgm:spPr/>
      <dgm:t>
        <a:bodyPr/>
        <a:lstStyle/>
        <a:p>
          <a:endParaRPr lang="en-US"/>
        </a:p>
      </dgm:t>
    </dgm:pt>
    <dgm:pt modelId="{F771CF57-5F62-BF40-91AC-3F50E6B8DA20}" type="pres">
      <dgm:prSet presAssocID="{51232070-C0AE-9243-B9BB-B2E582B4792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6156F94-D18B-5840-90E9-D7561CF57825}" type="pres">
      <dgm:prSet presAssocID="{B56A8071-C2FE-7B44-AF55-32DBD440ACD6}" presName="centerShape" presStyleLbl="node0" presStyleIdx="0" presStyleCnt="1"/>
      <dgm:spPr/>
    </dgm:pt>
    <dgm:pt modelId="{B4E02328-E176-8045-ADC8-11772F8AAAE0}" type="pres">
      <dgm:prSet presAssocID="{4FA62878-AF9A-9F49-86DA-51FF47070C4E}" presName="Name9" presStyleLbl="parChTrans1D2" presStyleIdx="0" presStyleCnt="7"/>
      <dgm:spPr/>
    </dgm:pt>
    <dgm:pt modelId="{B413C1A6-FEF5-964A-9B92-CA9C9321A9FC}" type="pres">
      <dgm:prSet presAssocID="{4FA62878-AF9A-9F49-86DA-51FF47070C4E}" presName="connTx" presStyleLbl="parChTrans1D2" presStyleIdx="0" presStyleCnt="7"/>
      <dgm:spPr/>
    </dgm:pt>
    <dgm:pt modelId="{0E3F7FB0-33B3-C04E-BDA3-D994716CDDDB}" type="pres">
      <dgm:prSet presAssocID="{8ED901B2-5DF6-A045-9E99-84F667F4C080}" presName="node" presStyleLbl="node1" presStyleIdx="0" presStyleCnt="7">
        <dgm:presLayoutVars>
          <dgm:bulletEnabled val="1"/>
        </dgm:presLayoutVars>
      </dgm:prSet>
      <dgm:spPr/>
    </dgm:pt>
    <dgm:pt modelId="{4F61B857-00C6-7D4B-BBBA-E2EAF62AAF83}" type="pres">
      <dgm:prSet presAssocID="{BD045485-EE40-0447-B6CD-4788C5C91AC8}" presName="Name9" presStyleLbl="parChTrans1D2" presStyleIdx="1" presStyleCnt="7"/>
      <dgm:spPr/>
    </dgm:pt>
    <dgm:pt modelId="{B8B5BCE1-DFBC-9545-9053-49097A616A93}" type="pres">
      <dgm:prSet presAssocID="{BD045485-EE40-0447-B6CD-4788C5C91AC8}" presName="connTx" presStyleLbl="parChTrans1D2" presStyleIdx="1" presStyleCnt="7"/>
      <dgm:spPr/>
    </dgm:pt>
    <dgm:pt modelId="{DD9F8129-43B9-2743-9014-0DC9CCCA2B5B}" type="pres">
      <dgm:prSet presAssocID="{58D679A3-49ED-0449-A90F-5ED04FC864FE}" presName="node" presStyleLbl="node1" presStyleIdx="1" presStyleCnt="7">
        <dgm:presLayoutVars>
          <dgm:bulletEnabled val="1"/>
        </dgm:presLayoutVars>
      </dgm:prSet>
      <dgm:spPr/>
    </dgm:pt>
    <dgm:pt modelId="{FDD864A0-13E2-F147-A817-CD750091DDB5}" type="pres">
      <dgm:prSet presAssocID="{F6682FB6-C18D-A743-B742-E30907837202}" presName="Name9" presStyleLbl="parChTrans1D2" presStyleIdx="2" presStyleCnt="7"/>
      <dgm:spPr/>
    </dgm:pt>
    <dgm:pt modelId="{E2E82CCF-0DC2-BB46-A330-0ACC9EDCF2AF}" type="pres">
      <dgm:prSet presAssocID="{F6682FB6-C18D-A743-B742-E30907837202}" presName="connTx" presStyleLbl="parChTrans1D2" presStyleIdx="2" presStyleCnt="7"/>
      <dgm:spPr/>
    </dgm:pt>
    <dgm:pt modelId="{3A12E5BE-80EA-4E44-8801-FA87206DC904}" type="pres">
      <dgm:prSet presAssocID="{AE9F96FD-798D-3041-B6C7-B15C733232ED}" presName="node" presStyleLbl="node1" presStyleIdx="2" presStyleCnt="7">
        <dgm:presLayoutVars>
          <dgm:bulletEnabled val="1"/>
        </dgm:presLayoutVars>
      </dgm:prSet>
      <dgm:spPr/>
    </dgm:pt>
    <dgm:pt modelId="{927C401A-540A-274E-94AF-63F604F8A376}" type="pres">
      <dgm:prSet presAssocID="{E5D106FC-9553-2A4B-8FA9-6AE8CEEC6457}" presName="Name9" presStyleLbl="parChTrans1D2" presStyleIdx="3" presStyleCnt="7"/>
      <dgm:spPr/>
    </dgm:pt>
    <dgm:pt modelId="{D1843247-EAFD-B241-994E-EE2EE530DACE}" type="pres">
      <dgm:prSet presAssocID="{E5D106FC-9553-2A4B-8FA9-6AE8CEEC6457}" presName="connTx" presStyleLbl="parChTrans1D2" presStyleIdx="3" presStyleCnt="7"/>
      <dgm:spPr/>
    </dgm:pt>
    <dgm:pt modelId="{0136FE16-B3A4-4F48-A1BF-26233E5E4969}" type="pres">
      <dgm:prSet presAssocID="{426A2A31-0FB5-2D4D-9EEE-3182923DA833}" presName="node" presStyleLbl="node1" presStyleIdx="3" presStyleCnt="7">
        <dgm:presLayoutVars>
          <dgm:bulletEnabled val="1"/>
        </dgm:presLayoutVars>
      </dgm:prSet>
      <dgm:spPr/>
    </dgm:pt>
    <dgm:pt modelId="{E0885123-E983-464D-A59B-4B57048A2B1D}" type="pres">
      <dgm:prSet presAssocID="{FE92AC2F-B10B-4A4D-85C8-4968B53F49BE}" presName="Name9" presStyleLbl="parChTrans1D2" presStyleIdx="4" presStyleCnt="7"/>
      <dgm:spPr/>
    </dgm:pt>
    <dgm:pt modelId="{33DC4DF1-6754-1C46-92DE-400AA67C7BBD}" type="pres">
      <dgm:prSet presAssocID="{FE92AC2F-B10B-4A4D-85C8-4968B53F49BE}" presName="connTx" presStyleLbl="parChTrans1D2" presStyleIdx="4" presStyleCnt="7"/>
      <dgm:spPr/>
    </dgm:pt>
    <dgm:pt modelId="{B3BDCE89-2C15-E349-ACF5-0A6B4147EB64}" type="pres">
      <dgm:prSet presAssocID="{058DA32D-993B-F442-86D6-08886F0FA8BE}" presName="node" presStyleLbl="node1" presStyleIdx="4" presStyleCnt="7">
        <dgm:presLayoutVars>
          <dgm:bulletEnabled val="1"/>
        </dgm:presLayoutVars>
      </dgm:prSet>
      <dgm:spPr/>
    </dgm:pt>
    <dgm:pt modelId="{3544C395-4783-D549-9495-09BCA7D58214}" type="pres">
      <dgm:prSet presAssocID="{E30309EE-9946-5541-AEBA-CFF20205E4BE}" presName="Name9" presStyleLbl="parChTrans1D2" presStyleIdx="5" presStyleCnt="7"/>
      <dgm:spPr/>
    </dgm:pt>
    <dgm:pt modelId="{B6DC45F3-5D19-104C-A312-4B5E8D1C86D3}" type="pres">
      <dgm:prSet presAssocID="{E30309EE-9946-5541-AEBA-CFF20205E4BE}" presName="connTx" presStyleLbl="parChTrans1D2" presStyleIdx="5" presStyleCnt="7"/>
      <dgm:spPr/>
    </dgm:pt>
    <dgm:pt modelId="{814B4F94-E1CB-4E48-827C-24DFE6CCB971}" type="pres">
      <dgm:prSet presAssocID="{9168A69A-1B37-0C4A-A8F9-2237DBC0F440}" presName="node" presStyleLbl="node1" presStyleIdx="5" presStyleCnt="7">
        <dgm:presLayoutVars>
          <dgm:bulletEnabled val="1"/>
        </dgm:presLayoutVars>
      </dgm:prSet>
      <dgm:spPr/>
    </dgm:pt>
    <dgm:pt modelId="{41AAADF7-111F-CE40-96CE-AE4E2117F3C0}" type="pres">
      <dgm:prSet presAssocID="{8ED4EDB8-BEBC-DB4F-91CD-37A2590F8B47}" presName="Name9" presStyleLbl="parChTrans1D2" presStyleIdx="6" presStyleCnt="7"/>
      <dgm:spPr/>
    </dgm:pt>
    <dgm:pt modelId="{2E4A04C1-FC33-1D42-BF2F-6D24740946AB}" type="pres">
      <dgm:prSet presAssocID="{8ED4EDB8-BEBC-DB4F-91CD-37A2590F8B47}" presName="connTx" presStyleLbl="parChTrans1D2" presStyleIdx="6" presStyleCnt="7"/>
      <dgm:spPr/>
    </dgm:pt>
    <dgm:pt modelId="{3EA24E3C-93B4-3B47-942E-F4EE76564202}" type="pres">
      <dgm:prSet presAssocID="{5B93AE62-F5F5-E343-AEAD-80950AB8E7A1}" presName="node" presStyleLbl="node1" presStyleIdx="6" presStyleCnt="7">
        <dgm:presLayoutVars>
          <dgm:bulletEnabled val="1"/>
        </dgm:presLayoutVars>
      </dgm:prSet>
      <dgm:spPr/>
    </dgm:pt>
  </dgm:ptLst>
  <dgm:cxnLst>
    <dgm:cxn modelId="{DBABF011-5224-4129-B9C0-47F97C7C9B77}" type="presOf" srcId="{51232070-C0AE-9243-B9BB-B2E582B47927}" destId="{F771CF57-5F62-BF40-91AC-3F50E6B8DA20}" srcOrd="0" destOrd="0" presId="urn:microsoft.com/office/officeart/2005/8/layout/radial1"/>
    <dgm:cxn modelId="{03168C17-7978-480D-BC80-C1A09AD783E2}" type="presOf" srcId="{BD045485-EE40-0447-B6CD-4788C5C91AC8}" destId="{B8B5BCE1-DFBC-9545-9053-49097A616A93}" srcOrd="1" destOrd="0" presId="urn:microsoft.com/office/officeart/2005/8/layout/radial1"/>
    <dgm:cxn modelId="{5A0D3018-411B-4242-8F9F-7FD511A8F859}" srcId="{B56A8071-C2FE-7B44-AF55-32DBD440ACD6}" destId="{058DA32D-993B-F442-86D6-08886F0FA8BE}" srcOrd="4" destOrd="0" parTransId="{FE92AC2F-B10B-4A4D-85C8-4968B53F49BE}" sibTransId="{F359CF77-9870-1544-8C74-4F86E8DACB75}"/>
    <dgm:cxn modelId="{C6DA1C1C-4747-0A40-B4E3-F6C5CF8F79EB}" srcId="{B56A8071-C2FE-7B44-AF55-32DBD440ACD6}" destId="{426A2A31-0FB5-2D4D-9EEE-3182923DA833}" srcOrd="3" destOrd="0" parTransId="{E5D106FC-9553-2A4B-8FA9-6AE8CEEC6457}" sibTransId="{19E7C25C-906D-C44B-AAAF-9A21305778D4}"/>
    <dgm:cxn modelId="{5EAAA22F-B03F-4438-A18E-10D565A4FCC6}" type="presOf" srcId="{8ED4EDB8-BEBC-DB4F-91CD-37A2590F8B47}" destId="{41AAADF7-111F-CE40-96CE-AE4E2117F3C0}" srcOrd="0" destOrd="0" presId="urn:microsoft.com/office/officeart/2005/8/layout/radial1"/>
    <dgm:cxn modelId="{7A0E7035-CEFC-4743-B7AB-EFAC1726F1E6}" srcId="{B56A8071-C2FE-7B44-AF55-32DBD440ACD6}" destId="{58D679A3-49ED-0449-A90F-5ED04FC864FE}" srcOrd="1" destOrd="0" parTransId="{BD045485-EE40-0447-B6CD-4788C5C91AC8}" sibTransId="{2F8CD1F5-E10F-B34D-9AD7-2943EF58E7FB}"/>
    <dgm:cxn modelId="{839A7E39-69DD-4127-BB62-4B97BBECF583}" type="presOf" srcId="{F6682FB6-C18D-A743-B742-E30907837202}" destId="{E2E82CCF-0DC2-BB46-A330-0ACC9EDCF2AF}" srcOrd="1" destOrd="0" presId="urn:microsoft.com/office/officeart/2005/8/layout/radial1"/>
    <dgm:cxn modelId="{A880483A-E2F3-AD4E-956B-8498EA17730A}" srcId="{B56A8071-C2FE-7B44-AF55-32DBD440ACD6}" destId="{8ED901B2-5DF6-A045-9E99-84F667F4C080}" srcOrd="0" destOrd="0" parTransId="{4FA62878-AF9A-9F49-86DA-51FF47070C4E}" sibTransId="{63F6A2B5-552F-5843-BD65-41AE20914417}"/>
    <dgm:cxn modelId="{B21F1461-FFCD-4538-8239-E48E70744D49}" type="presOf" srcId="{E5D106FC-9553-2A4B-8FA9-6AE8CEEC6457}" destId="{D1843247-EAFD-B241-994E-EE2EE530DACE}" srcOrd="1" destOrd="0" presId="urn:microsoft.com/office/officeart/2005/8/layout/radial1"/>
    <dgm:cxn modelId="{A2700763-23D9-44B3-9C4F-889EE2D01F70}" type="presOf" srcId="{426A2A31-0FB5-2D4D-9EEE-3182923DA833}" destId="{0136FE16-B3A4-4F48-A1BF-26233E5E4969}" srcOrd="0" destOrd="0" presId="urn:microsoft.com/office/officeart/2005/8/layout/radial1"/>
    <dgm:cxn modelId="{DBEC8147-C722-4B21-B858-6390E83E2761}" type="presOf" srcId="{FE92AC2F-B10B-4A4D-85C8-4968B53F49BE}" destId="{E0885123-E983-464D-A59B-4B57048A2B1D}" srcOrd="0" destOrd="0" presId="urn:microsoft.com/office/officeart/2005/8/layout/radial1"/>
    <dgm:cxn modelId="{5D4D0050-1E16-489F-AAE0-DA585DDD85AD}" type="presOf" srcId="{8ED901B2-5DF6-A045-9E99-84F667F4C080}" destId="{0E3F7FB0-33B3-C04E-BDA3-D994716CDDDB}" srcOrd="0" destOrd="0" presId="urn:microsoft.com/office/officeart/2005/8/layout/radial1"/>
    <dgm:cxn modelId="{F9FF1176-3C14-48E1-81CA-77C8D025E5C9}" type="presOf" srcId="{9168A69A-1B37-0C4A-A8F9-2237DBC0F440}" destId="{814B4F94-E1CB-4E48-827C-24DFE6CCB971}" srcOrd="0" destOrd="0" presId="urn:microsoft.com/office/officeart/2005/8/layout/radial1"/>
    <dgm:cxn modelId="{80D17589-01A6-4E08-88DA-A2008D03F248}" type="presOf" srcId="{FE92AC2F-B10B-4A4D-85C8-4968B53F49BE}" destId="{33DC4DF1-6754-1C46-92DE-400AA67C7BBD}" srcOrd="1" destOrd="0" presId="urn:microsoft.com/office/officeart/2005/8/layout/radial1"/>
    <dgm:cxn modelId="{490EE691-ACA0-974F-86F1-0632EE2534EC}" srcId="{B56A8071-C2FE-7B44-AF55-32DBD440ACD6}" destId="{AE9F96FD-798D-3041-B6C7-B15C733232ED}" srcOrd="2" destOrd="0" parTransId="{F6682FB6-C18D-A743-B742-E30907837202}" sibTransId="{6793436F-5CA3-0741-9E6E-2D77A6505A96}"/>
    <dgm:cxn modelId="{14FF4593-9E05-4A61-9E12-6BB86899A3DE}" type="presOf" srcId="{5B93AE62-F5F5-E343-AEAD-80950AB8E7A1}" destId="{3EA24E3C-93B4-3B47-942E-F4EE76564202}" srcOrd="0" destOrd="0" presId="urn:microsoft.com/office/officeart/2005/8/layout/radial1"/>
    <dgm:cxn modelId="{DF8312A2-C5D5-470B-8443-5C1F77D79095}" type="presOf" srcId="{F6682FB6-C18D-A743-B742-E30907837202}" destId="{FDD864A0-13E2-F147-A817-CD750091DDB5}" srcOrd="0" destOrd="0" presId="urn:microsoft.com/office/officeart/2005/8/layout/radial1"/>
    <dgm:cxn modelId="{C9F77BA5-D2F0-4D74-9A1F-95060E7CE827}" type="presOf" srcId="{4FA62878-AF9A-9F49-86DA-51FF47070C4E}" destId="{B4E02328-E176-8045-ADC8-11772F8AAAE0}" srcOrd="0" destOrd="0" presId="urn:microsoft.com/office/officeart/2005/8/layout/radial1"/>
    <dgm:cxn modelId="{0BC759A8-80D4-4905-B9EE-31D0E2CC39EC}" type="presOf" srcId="{4FA62878-AF9A-9F49-86DA-51FF47070C4E}" destId="{B413C1A6-FEF5-964A-9B92-CA9C9321A9FC}" srcOrd="1" destOrd="0" presId="urn:microsoft.com/office/officeart/2005/8/layout/radial1"/>
    <dgm:cxn modelId="{DC3302AA-0337-412C-895B-F5B1B76E51E0}" type="presOf" srcId="{E5D106FC-9553-2A4B-8FA9-6AE8CEEC6457}" destId="{927C401A-540A-274E-94AF-63F604F8A376}" srcOrd="0" destOrd="0" presId="urn:microsoft.com/office/officeart/2005/8/layout/radial1"/>
    <dgm:cxn modelId="{D37B1ABA-7B17-4034-8E38-65EEA044E602}" type="presOf" srcId="{BD045485-EE40-0447-B6CD-4788C5C91AC8}" destId="{4F61B857-00C6-7D4B-BBBA-E2EAF62AAF83}" srcOrd="0" destOrd="0" presId="urn:microsoft.com/office/officeart/2005/8/layout/radial1"/>
    <dgm:cxn modelId="{4A2C64BD-E0D9-4052-B705-62D8BE75CEB9}" type="presOf" srcId="{B56A8071-C2FE-7B44-AF55-32DBD440ACD6}" destId="{86156F94-D18B-5840-90E9-D7561CF57825}" srcOrd="0" destOrd="0" presId="urn:microsoft.com/office/officeart/2005/8/layout/radial1"/>
    <dgm:cxn modelId="{5BD21CBE-A758-1948-973B-1DEFBC641EB2}" srcId="{B56A8071-C2FE-7B44-AF55-32DBD440ACD6}" destId="{9168A69A-1B37-0C4A-A8F9-2237DBC0F440}" srcOrd="5" destOrd="0" parTransId="{E30309EE-9946-5541-AEBA-CFF20205E4BE}" sibTransId="{216B67DC-320F-3B41-905F-B353707090E2}"/>
    <dgm:cxn modelId="{BF988ACE-833E-4A87-ABD7-641FDF05D802}" type="presOf" srcId="{E30309EE-9946-5541-AEBA-CFF20205E4BE}" destId="{B6DC45F3-5D19-104C-A312-4B5E8D1C86D3}" srcOrd="1" destOrd="0" presId="urn:microsoft.com/office/officeart/2005/8/layout/radial1"/>
    <dgm:cxn modelId="{B62BC8D0-1FD1-47AC-99BD-4D15F8623B4C}" type="presOf" srcId="{E30309EE-9946-5541-AEBA-CFF20205E4BE}" destId="{3544C395-4783-D549-9495-09BCA7D58214}" srcOrd="0" destOrd="0" presId="urn:microsoft.com/office/officeart/2005/8/layout/radial1"/>
    <dgm:cxn modelId="{8A943AD1-4F3B-4C98-BF91-AE06D39FB8C3}" type="presOf" srcId="{8ED4EDB8-BEBC-DB4F-91CD-37A2590F8B47}" destId="{2E4A04C1-FC33-1D42-BF2F-6D24740946AB}" srcOrd="1" destOrd="0" presId="urn:microsoft.com/office/officeart/2005/8/layout/radial1"/>
    <dgm:cxn modelId="{244877D5-2B53-B840-9048-F348E2CDF030}" srcId="{B56A8071-C2FE-7B44-AF55-32DBD440ACD6}" destId="{5B93AE62-F5F5-E343-AEAD-80950AB8E7A1}" srcOrd="6" destOrd="0" parTransId="{8ED4EDB8-BEBC-DB4F-91CD-37A2590F8B47}" sibTransId="{0267DA71-BDEA-EB43-84EA-2E5CE44D9AF6}"/>
    <dgm:cxn modelId="{B6CDD7D8-A90F-CC44-A89F-21789C5390DC}" srcId="{51232070-C0AE-9243-B9BB-B2E582B47927}" destId="{B56A8071-C2FE-7B44-AF55-32DBD440ACD6}" srcOrd="0" destOrd="0" parTransId="{0F9466D8-2370-7A47-B8AA-2823AC650802}" sibTransId="{A3BF80EA-8E93-5B4A-BB27-B77E718ECD02}"/>
    <dgm:cxn modelId="{CC972EDB-AAF5-49E7-995D-C58CB8AB8AE7}" type="presOf" srcId="{58D679A3-49ED-0449-A90F-5ED04FC864FE}" destId="{DD9F8129-43B9-2743-9014-0DC9CCCA2B5B}" srcOrd="0" destOrd="0" presId="urn:microsoft.com/office/officeart/2005/8/layout/radial1"/>
    <dgm:cxn modelId="{711095DE-507F-426E-9713-DFE8F6B9068F}" type="presOf" srcId="{AE9F96FD-798D-3041-B6C7-B15C733232ED}" destId="{3A12E5BE-80EA-4E44-8801-FA87206DC904}" srcOrd="0" destOrd="0" presId="urn:microsoft.com/office/officeart/2005/8/layout/radial1"/>
    <dgm:cxn modelId="{D8D9C4F6-1799-41A3-95E5-25E4768BCED6}" type="presOf" srcId="{058DA32D-993B-F442-86D6-08886F0FA8BE}" destId="{B3BDCE89-2C15-E349-ACF5-0A6B4147EB64}" srcOrd="0" destOrd="0" presId="urn:microsoft.com/office/officeart/2005/8/layout/radial1"/>
    <dgm:cxn modelId="{8F27C167-6E53-4B62-935E-EE93F23738FC}" type="presParOf" srcId="{F771CF57-5F62-BF40-91AC-3F50E6B8DA20}" destId="{86156F94-D18B-5840-90E9-D7561CF57825}" srcOrd="0" destOrd="0" presId="urn:microsoft.com/office/officeart/2005/8/layout/radial1"/>
    <dgm:cxn modelId="{9E01E058-CC01-4D4A-A691-A2281B26173D}" type="presParOf" srcId="{F771CF57-5F62-BF40-91AC-3F50E6B8DA20}" destId="{B4E02328-E176-8045-ADC8-11772F8AAAE0}" srcOrd="1" destOrd="0" presId="urn:microsoft.com/office/officeart/2005/8/layout/radial1"/>
    <dgm:cxn modelId="{BA074B1A-D693-4289-A31B-3CA527A421C4}" type="presParOf" srcId="{B4E02328-E176-8045-ADC8-11772F8AAAE0}" destId="{B413C1A6-FEF5-964A-9B92-CA9C9321A9FC}" srcOrd="0" destOrd="0" presId="urn:microsoft.com/office/officeart/2005/8/layout/radial1"/>
    <dgm:cxn modelId="{2806F70E-6CF5-4663-85EF-0BE559BF7B30}" type="presParOf" srcId="{F771CF57-5F62-BF40-91AC-3F50E6B8DA20}" destId="{0E3F7FB0-33B3-C04E-BDA3-D994716CDDDB}" srcOrd="2" destOrd="0" presId="urn:microsoft.com/office/officeart/2005/8/layout/radial1"/>
    <dgm:cxn modelId="{BCF496F4-7B32-4F71-ACAC-69E48E8B7F8D}" type="presParOf" srcId="{F771CF57-5F62-BF40-91AC-3F50E6B8DA20}" destId="{4F61B857-00C6-7D4B-BBBA-E2EAF62AAF83}" srcOrd="3" destOrd="0" presId="urn:microsoft.com/office/officeart/2005/8/layout/radial1"/>
    <dgm:cxn modelId="{826E6564-F7E6-4E22-8EC2-65D97836053D}" type="presParOf" srcId="{4F61B857-00C6-7D4B-BBBA-E2EAF62AAF83}" destId="{B8B5BCE1-DFBC-9545-9053-49097A616A93}" srcOrd="0" destOrd="0" presId="urn:microsoft.com/office/officeart/2005/8/layout/radial1"/>
    <dgm:cxn modelId="{3F393C9D-24EF-44C1-A4FB-F96B939774A2}" type="presParOf" srcId="{F771CF57-5F62-BF40-91AC-3F50E6B8DA20}" destId="{DD9F8129-43B9-2743-9014-0DC9CCCA2B5B}" srcOrd="4" destOrd="0" presId="urn:microsoft.com/office/officeart/2005/8/layout/radial1"/>
    <dgm:cxn modelId="{FF793E9E-4791-44DF-AD54-7F5C7A738C02}" type="presParOf" srcId="{F771CF57-5F62-BF40-91AC-3F50E6B8DA20}" destId="{FDD864A0-13E2-F147-A817-CD750091DDB5}" srcOrd="5" destOrd="0" presId="urn:microsoft.com/office/officeart/2005/8/layout/radial1"/>
    <dgm:cxn modelId="{C093D893-B0B9-454C-89A8-A85F9971ED2E}" type="presParOf" srcId="{FDD864A0-13E2-F147-A817-CD750091DDB5}" destId="{E2E82CCF-0DC2-BB46-A330-0ACC9EDCF2AF}" srcOrd="0" destOrd="0" presId="urn:microsoft.com/office/officeart/2005/8/layout/radial1"/>
    <dgm:cxn modelId="{4DCA5BE1-D2AA-4477-834A-8021621030B2}" type="presParOf" srcId="{F771CF57-5F62-BF40-91AC-3F50E6B8DA20}" destId="{3A12E5BE-80EA-4E44-8801-FA87206DC904}" srcOrd="6" destOrd="0" presId="urn:microsoft.com/office/officeart/2005/8/layout/radial1"/>
    <dgm:cxn modelId="{6F6733C3-A70A-463C-BED6-BF908356451E}" type="presParOf" srcId="{F771CF57-5F62-BF40-91AC-3F50E6B8DA20}" destId="{927C401A-540A-274E-94AF-63F604F8A376}" srcOrd="7" destOrd="0" presId="urn:microsoft.com/office/officeart/2005/8/layout/radial1"/>
    <dgm:cxn modelId="{24F7A2EB-8E47-40C3-97E5-847908270753}" type="presParOf" srcId="{927C401A-540A-274E-94AF-63F604F8A376}" destId="{D1843247-EAFD-B241-994E-EE2EE530DACE}" srcOrd="0" destOrd="0" presId="urn:microsoft.com/office/officeart/2005/8/layout/radial1"/>
    <dgm:cxn modelId="{D1C28939-B620-40A4-B86A-5F706A4D1D90}" type="presParOf" srcId="{F771CF57-5F62-BF40-91AC-3F50E6B8DA20}" destId="{0136FE16-B3A4-4F48-A1BF-26233E5E4969}" srcOrd="8" destOrd="0" presId="urn:microsoft.com/office/officeart/2005/8/layout/radial1"/>
    <dgm:cxn modelId="{76A02CF3-410F-4CC7-8C95-579CF8E9B8D4}" type="presParOf" srcId="{F771CF57-5F62-BF40-91AC-3F50E6B8DA20}" destId="{E0885123-E983-464D-A59B-4B57048A2B1D}" srcOrd="9" destOrd="0" presId="urn:microsoft.com/office/officeart/2005/8/layout/radial1"/>
    <dgm:cxn modelId="{2CEA6206-426B-4A1B-811B-3B253A843622}" type="presParOf" srcId="{E0885123-E983-464D-A59B-4B57048A2B1D}" destId="{33DC4DF1-6754-1C46-92DE-400AA67C7BBD}" srcOrd="0" destOrd="0" presId="urn:microsoft.com/office/officeart/2005/8/layout/radial1"/>
    <dgm:cxn modelId="{E495324E-2D3E-47DF-ACD6-8F3270CDCB7C}" type="presParOf" srcId="{F771CF57-5F62-BF40-91AC-3F50E6B8DA20}" destId="{B3BDCE89-2C15-E349-ACF5-0A6B4147EB64}" srcOrd="10" destOrd="0" presId="urn:microsoft.com/office/officeart/2005/8/layout/radial1"/>
    <dgm:cxn modelId="{5C3AE4AF-CB1B-428A-A4D6-759808A7CA1F}" type="presParOf" srcId="{F771CF57-5F62-BF40-91AC-3F50E6B8DA20}" destId="{3544C395-4783-D549-9495-09BCA7D58214}" srcOrd="11" destOrd="0" presId="urn:microsoft.com/office/officeart/2005/8/layout/radial1"/>
    <dgm:cxn modelId="{DDABCB9F-753D-441F-AB07-C2789885E595}" type="presParOf" srcId="{3544C395-4783-D549-9495-09BCA7D58214}" destId="{B6DC45F3-5D19-104C-A312-4B5E8D1C86D3}" srcOrd="0" destOrd="0" presId="urn:microsoft.com/office/officeart/2005/8/layout/radial1"/>
    <dgm:cxn modelId="{179EAA9C-0C82-4F79-912D-09FFF31039E7}" type="presParOf" srcId="{F771CF57-5F62-BF40-91AC-3F50E6B8DA20}" destId="{814B4F94-E1CB-4E48-827C-24DFE6CCB971}" srcOrd="12" destOrd="0" presId="urn:microsoft.com/office/officeart/2005/8/layout/radial1"/>
    <dgm:cxn modelId="{DFFC1EFC-5E72-41C7-9787-57E9FD5D1167}" type="presParOf" srcId="{F771CF57-5F62-BF40-91AC-3F50E6B8DA20}" destId="{41AAADF7-111F-CE40-96CE-AE4E2117F3C0}" srcOrd="13" destOrd="0" presId="urn:microsoft.com/office/officeart/2005/8/layout/radial1"/>
    <dgm:cxn modelId="{15C4221F-853C-48FA-A4E8-3447A757AC23}" type="presParOf" srcId="{41AAADF7-111F-CE40-96CE-AE4E2117F3C0}" destId="{2E4A04C1-FC33-1D42-BF2F-6D24740946AB}" srcOrd="0" destOrd="0" presId="urn:microsoft.com/office/officeart/2005/8/layout/radial1"/>
    <dgm:cxn modelId="{B673313C-2F19-4BBD-BA62-41624A843252}" type="presParOf" srcId="{F771CF57-5F62-BF40-91AC-3F50E6B8DA20}" destId="{3EA24E3C-93B4-3B47-942E-F4EE76564202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CB9A41-A781-446E-8A85-951E192A0A1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F9616B-0067-48FD-B273-C1796D271420}">
      <dgm:prSet/>
      <dgm:spPr/>
      <dgm:t>
        <a:bodyPr/>
        <a:lstStyle/>
        <a:p>
          <a:r>
            <a:rPr lang="en-GB" dirty="0"/>
            <a:t>‘I’d recommend this to all parents looking to support their child in school and to all teachers who want to build a collaborative approach with pupils and parents.’ </a:t>
          </a:r>
        </a:p>
        <a:p>
          <a:r>
            <a:rPr lang="en-GB" i="1" dirty="0"/>
            <a:t>Richard Nurse, parent and founder of </a:t>
          </a:r>
          <a:r>
            <a:rPr lang="en-GB" i="1" dirty="0" err="1"/>
            <a:t>Picturepath</a:t>
          </a:r>
          <a:r>
            <a:rPr lang="en-GB" i="1" dirty="0"/>
            <a:t>.</a:t>
          </a:r>
          <a:endParaRPr lang="en-US" dirty="0"/>
        </a:p>
      </dgm:t>
    </dgm:pt>
    <dgm:pt modelId="{4F040F38-4B8E-4E8A-B97F-46067976934C}" type="parTrans" cxnId="{782641CF-D439-4417-8562-F0DF803F1A11}">
      <dgm:prSet/>
      <dgm:spPr/>
      <dgm:t>
        <a:bodyPr/>
        <a:lstStyle/>
        <a:p>
          <a:endParaRPr lang="en-US"/>
        </a:p>
      </dgm:t>
    </dgm:pt>
    <dgm:pt modelId="{63240D79-D406-4F65-B7B0-5778A4335323}" type="sibTrans" cxnId="{782641CF-D439-4417-8562-F0DF803F1A11}">
      <dgm:prSet/>
      <dgm:spPr/>
      <dgm:t>
        <a:bodyPr/>
        <a:lstStyle/>
        <a:p>
          <a:endParaRPr lang="en-US"/>
        </a:p>
      </dgm:t>
    </dgm:pt>
    <dgm:pt modelId="{E9ABCBDE-5181-42B2-8B7C-77B1E189B3A4}">
      <dgm:prSet/>
      <dgm:spPr/>
      <dgm:t>
        <a:bodyPr/>
        <a:lstStyle/>
        <a:p>
          <a:r>
            <a:rPr lang="en-GB" dirty="0"/>
            <a:t>‘This book’s grounded, compassionate and practical approach will be a boon for all involved in the education of autistic teenagers. I highly recommend it.’ </a:t>
          </a:r>
        </a:p>
        <a:p>
          <a:r>
            <a:rPr lang="en-GB" i="1" dirty="0"/>
            <a:t>Mary Myatt, education writer and curator of Myatt and Co.</a:t>
          </a:r>
          <a:endParaRPr lang="en-US" dirty="0"/>
        </a:p>
      </dgm:t>
    </dgm:pt>
    <dgm:pt modelId="{B8D209EF-E5E7-4BF5-A61E-B0660ACF775A}" type="parTrans" cxnId="{507B01DA-E4E0-40C0-9799-A456DA4DCD6C}">
      <dgm:prSet/>
      <dgm:spPr/>
      <dgm:t>
        <a:bodyPr/>
        <a:lstStyle/>
        <a:p>
          <a:endParaRPr lang="en-US"/>
        </a:p>
      </dgm:t>
    </dgm:pt>
    <dgm:pt modelId="{F74A4581-139D-413D-AF27-25C4B06F82A9}" type="sibTrans" cxnId="{507B01DA-E4E0-40C0-9799-A456DA4DCD6C}">
      <dgm:prSet/>
      <dgm:spPr/>
      <dgm:t>
        <a:bodyPr/>
        <a:lstStyle/>
        <a:p>
          <a:endParaRPr lang="en-US"/>
        </a:p>
      </dgm:t>
    </dgm:pt>
    <dgm:pt modelId="{5B34E0D0-E77C-4770-B4C4-367FECF1777D}">
      <dgm:prSet/>
      <dgm:spPr/>
      <dgm:t>
        <a:bodyPr/>
        <a:lstStyle/>
        <a:p>
          <a:r>
            <a:rPr lang="en-GB" dirty="0"/>
            <a:t>‘This should be essential reading for parents of autistic children who attend a mainstream secondary school. A remarkable achievement.’ </a:t>
          </a:r>
        </a:p>
        <a:p>
          <a:r>
            <a:rPr lang="en-GB" i="1" dirty="0"/>
            <a:t>Neil Humphrey, Sarah </a:t>
          </a:r>
          <a:r>
            <a:rPr lang="en-GB" i="1" dirty="0" err="1"/>
            <a:t>Fielden</a:t>
          </a:r>
          <a:r>
            <a:rPr lang="en-GB" i="1" dirty="0"/>
            <a:t> Chair: Psychology of Education, University of Manchester.</a:t>
          </a:r>
          <a:endParaRPr lang="en-US" dirty="0"/>
        </a:p>
      </dgm:t>
    </dgm:pt>
    <dgm:pt modelId="{B6F9717E-6689-4023-A8BE-EBF49053F6DE}" type="parTrans" cxnId="{FD1D1A0F-0440-4149-8968-A7A2465A0F52}">
      <dgm:prSet/>
      <dgm:spPr/>
      <dgm:t>
        <a:bodyPr/>
        <a:lstStyle/>
        <a:p>
          <a:endParaRPr lang="en-US"/>
        </a:p>
      </dgm:t>
    </dgm:pt>
    <dgm:pt modelId="{479C8CA9-DE27-4F61-89BA-6204029E55A4}" type="sibTrans" cxnId="{FD1D1A0F-0440-4149-8968-A7A2465A0F52}">
      <dgm:prSet/>
      <dgm:spPr/>
      <dgm:t>
        <a:bodyPr/>
        <a:lstStyle/>
        <a:p>
          <a:endParaRPr lang="en-US"/>
        </a:p>
      </dgm:t>
    </dgm:pt>
    <dgm:pt modelId="{23D427D3-DC67-4D78-87B1-E1AE2845D3A6}">
      <dgm:prSet/>
      <dgm:spPr/>
      <dgm:t>
        <a:bodyPr/>
        <a:lstStyle/>
        <a:p>
          <a:r>
            <a:rPr lang="en-GB" dirty="0"/>
            <a:t>‘Drenched in lived experience, this is a superb guide. You’ll learn something new in every chapter.’ </a:t>
          </a:r>
        </a:p>
        <a:p>
          <a:r>
            <a:rPr lang="en-GB" i="1" dirty="0"/>
            <a:t>Matt </a:t>
          </a:r>
          <a:r>
            <a:rPr lang="en-GB" i="1" dirty="0" err="1"/>
            <a:t>Keer</a:t>
          </a:r>
          <a:r>
            <a:rPr lang="en-GB" i="1" dirty="0"/>
            <a:t>, parent contributor to Special Needs Jungle website.</a:t>
          </a:r>
          <a:endParaRPr lang="en-US" dirty="0"/>
        </a:p>
      </dgm:t>
    </dgm:pt>
    <dgm:pt modelId="{847F7B72-7D1D-4E8B-A4B2-C5CBC43AF0D8}" type="parTrans" cxnId="{F98AF314-FDD6-419C-B9D5-8BBF09E4750C}">
      <dgm:prSet/>
      <dgm:spPr/>
      <dgm:t>
        <a:bodyPr/>
        <a:lstStyle/>
        <a:p>
          <a:endParaRPr lang="en-US"/>
        </a:p>
      </dgm:t>
    </dgm:pt>
    <dgm:pt modelId="{9B285743-7AB8-402C-B4BC-F23CDF9363AA}" type="sibTrans" cxnId="{F98AF314-FDD6-419C-B9D5-8BBF09E4750C}">
      <dgm:prSet/>
      <dgm:spPr/>
      <dgm:t>
        <a:bodyPr/>
        <a:lstStyle/>
        <a:p>
          <a:endParaRPr lang="en-US"/>
        </a:p>
      </dgm:t>
    </dgm:pt>
    <dgm:pt modelId="{603CA0A1-4975-4818-94DE-9B8905F44CC9}" type="pres">
      <dgm:prSet presAssocID="{00CB9A41-A781-446E-8A85-951E192A0A17}" presName="vert0" presStyleCnt="0">
        <dgm:presLayoutVars>
          <dgm:dir/>
          <dgm:animOne val="branch"/>
          <dgm:animLvl val="lvl"/>
        </dgm:presLayoutVars>
      </dgm:prSet>
      <dgm:spPr/>
    </dgm:pt>
    <dgm:pt modelId="{349318F0-74DF-4AB7-B63F-4CDF6A248773}" type="pres">
      <dgm:prSet presAssocID="{2DF9616B-0067-48FD-B273-C1796D271420}" presName="thickLine" presStyleLbl="alignNode1" presStyleIdx="0" presStyleCnt="4"/>
      <dgm:spPr/>
    </dgm:pt>
    <dgm:pt modelId="{EE7892A4-774A-465B-9281-806599A326F6}" type="pres">
      <dgm:prSet presAssocID="{2DF9616B-0067-48FD-B273-C1796D271420}" presName="horz1" presStyleCnt="0"/>
      <dgm:spPr/>
    </dgm:pt>
    <dgm:pt modelId="{87910A07-7681-4AD0-81FA-A6B2094A8ED8}" type="pres">
      <dgm:prSet presAssocID="{2DF9616B-0067-48FD-B273-C1796D271420}" presName="tx1" presStyleLbl="revTx" presStyleIdx="0" presStyleCnt="4"/>
      <dgm:spPr/>
    </dgm:pt>
    <dgm:pt modelId="{4C0CA204-1EC6-4B5A-9381-882B36541D76}" type="pres">
      <dgm:prSet presAssocID="{2DF9616B-0067-48FD-B273-C1796D271420}" presName="vert1" presStyleCnt="0"/>
      <dgm:spPr/>
    </dgm:pt>
    <dgm:pt modelId="{00952590-495A-4D5E-A59F-B0D15E7EA624}" type="pres">
      <dgm:prSet presAssocID="{E9ABCBDE-5181-42B2-8B7C-77B1E189B3A4}" presName="thickLine" presStyleLbl="alignNode1" presStyleIdx="1" presStyleCnt="4"/>
      <dgm:spPr/>
    </dgm:pt>
    <dgm:pt modelId="{E0FD4585-9534-416E-B905-C87AA8B17F6E}" type="pres">
      <dgm:prSet presAssocID="{E9ABCBDE-5181-42B2-8B7C-77B1E189B3A4}" presName="horz1" presStyleCnt="0"/>
      <dgm:spPr/>
    </dgm:pt>
    <dgm:pt modelId="{61FC706E-5F20-48D7-AA51-F09AAD6C6E09}" type="pres">
      <dgm:prSet presAssocID="{E9ABCBDE-5181-42B2-8B7C-77B1E189B3A4}" presName="tx1" presStyleLbl="revTx" presStyleIdx="1" presStyleCnt="4"/>
      <dgm:spPr/>
    </dgm:pt>
    <dgm:pt modelId="{7F5784C1-1CC8-419E-A80D-BA0C0F84FF3E}" type="pres">
      <dgm:prSet presAssocID="{E9ABCBDE-5181-42B2-8B7C-77B1E189B3A4}" presName="vert1" presStyleCnt="0"/>
      <dgm:spPr/>
    </dgm:pt>
    <dgm:pt modelId="{8584A660-E171-45CB-943D-7A9388CA3A48}" type="pres">
      <dgm:prSet presAssocID="{5B34E0D0-E77C-4770-B4C4-367FECF1777D}" presName="thickLine" presStyleLbl="alignNode1" presStyleIdx="2" presStyleCnt="4"/>
      <dgm:spPr/>
    </dgm:pt>
    <dgm:pt modelId="{23AB5C37-9EF8-450F-B23F-85D0A4351EDE}" type="pres">
      <dgm:prSet presAssocID="{5B34E0D0-E77C-4770-B4C4-367FECF1777D}" presName="horz1" presStyleCnt="0"/>
      <dgm:spPr/>
    </dgm:pt>
    <dgm:pt modelId="{71E36E05-E285-424D-9C0D-8F6D0D80177B}" type="pres">
      <dgm:prSet presAssocID="{5B34E0D0-E77C-4770-B4C4-367FECF1777D}" presName="tx1" presStyleLbl="revTx" presStyleIdx="2" presStyleCnt="4"/>
      <dgm:spPr/>
    </dgm:pt>
    <dgm:pt modelId="{22B291FC-84E5-45FF-AA21-A221BC37608D}" type="pres">
      <dgm:prSet presAssocID="{5B34E0D0-E77C-4770-B4C4-367FECF1777D}" presName="vert1" presStyleCnt="0"/>
      <dgm:spPr/>
    </dgm:pt>
    <dgm:pt modelId="{0794DF61-2212-447C-8C31-3B938EDE36F9}" type="pres">
      <dgm:prSet presAssocID="{23D427D3-DC67-4D78-87B1-E1AE2845D3A6}" presName="thickLine" presStyleLbl="alignNode1" presStyleIdx="3" presStyleCnt="4"/>
      <dgm:spPr/>
    </dgm:pt>
    <dgm:pt modelId="{7DD702C3-6190-4A10-A225-B04D2F2098B1}" type="pres">
      <dgm:prSet presAssocID="{23D427D3-DC67-4D78-87B1-E1AE2845D3A6}" presName="horz1" presStyleCnt="0"/>
      <dgm:spPr/>
    </dgm:pt>
    <dgm:pt modelId="{C18769AD-9EFB-412C-AD04-F7536526B493}" type="pres">
      <dgm:prSet presAssocID="{23D427D3-DC67-4D78-87B1-E1AE2845D3A6}" presName="tx1" presStyleLbl="revTx" presStyleIdx="3" presStyleCnt="4"/>
      <dgm:spPr/>
    </dgm:pt>
    <dgm:pt modelId="{9BD7BA2A-9DB7-42DE-9779-964C65C2F772}" type="pres">
      <dgm:prSet presAssocID="{23D427D3-DC67-4D78-87B1-E1AE2845D3A6}" presName="vert1" presStyleCnt="0"/>
      <dgm:spPr/>
    </dgm:pt>
  </dgm:ptLst>
  <dgm:cxnLst>
    <dgm:cxn modelId="{FD1D1A0F-0440-4149-8968-A7A2465A0F52}" srcId="{00CB9A41-A781-446E-8A85-951E192A0A17}" destId="{5B34E0D0-E77C-4770-B4C4-367FECF1777D}" srcOrd="2" destOrd="0" parTransId="{B6F9717E-6689-4023-A8BE-EBF49053F6DE}" sibTransId="{479C8CA9-DE27-4F61-89BA-6204029E55A4}"/>
    <dgm:cxn modelId="{F98AF314-FDD6-419C-B9D5-8BBF09E4750C}" srcId="{00CB9A41-A781-446E-8A85-951E192A0A17}" destId="{23D427D3-DC67-4D78-87B1-E1AE2845D3A6}" srcOrd="3" destOrd="0" parTransId="{847F7B72-7D1D-4E8B-A4B2-C5CBC43AF0D8}" sibTransId="{9B285743-7AB8-402C-B4BC-F23CDF9363AA}"/>
    <dgm:cxn modelId="{B6A0C119-244E-4564-AB8B-E8A9BC276B6C}" type="presOf" srcId="{23D427D3-DC67-4D78-87B1-E1AE2845D3A6}" destId="{C18769AD-9EFB-412C-AD04-F7536526B493}" srcOrd="0" destOrd="0" presId="urn:microsoft.com/office/officeart/2008/layout/LinedList"/>
    <dgm:cxn modelId="{577E997B-2DB2-4A07-A9F2-19401412CA24}" type="presOf" srcId="{E9ABCBDE-5181-42B2-8B7C-77B1E189B3A4}" destId="{61FC706E-5F20-48D7-AA51-F09AAD6C6E09}" srcOrd="0" destOrd="0" presId="urn:microsoft.com/office/officeart/2008/layout/LinedList"/>
    <dgm:cxn modelId="{0CBA2EA3-7AA0-4596-A743-F5C74D81F8B9}" type="presOf" srcId="{2DF9616B-0067-48FD-B273-C1796D271420}" destId="{87910A07-7681-4AD0-81FA-A6B2094A8ED8}" srcOrd="0" destOrd="0" presId="urn:microsoft.com/office/officeart/2008/layout/LinedList"/>
    <dgm:cxn modelId="{F85285BB-7032-4B07-B9D2-2FCCEDDA498A}" type="presOf" srcId="{00CB9A41-A781-446E-8A85-951E192A0A17}" destId="{603CA0A1-4975-4818-94DE-9B8905F44CC9}" srcOrd="0" destOrd="0" presId="urn:microsoft.com/office/officeart/2008/layout/LinedList"/>
    <dgm:cxn modelId="{782641CF-D439-4417-8562-F0DF803F1A11}" srcId="{00CB9A41-A781-446E-8A85-951E192A0A17}" destId="{2DF9616B-0067-48FD-B273-C1796D271420}" srcOrd="0" destOrd="0" parTransId="{4F040F38-4B8E-4E8A-B97F-46067976934C}" sibTransId="{63240D79-D406-4F65-B7B0-5778A4335323}"/>
    <dgm:cxn modelId="{507B01DA-E4E0-40C0-9799-A456DA4DCD6C}" srcId="{00CB9A41-A781-446E-8A85-951E192A0A17}" destId="{E9ABCBDE-5181-42B2-8B7C-77B1E189B3A4}" srcOrd="1" destOrd="0" parTransId="{B8D209EF-E5E7-4BF5-A61E-B0660ACF775A}" sibTransId="{F74A4581-139D-413D-AF27-25C4B06F82A9}"/>
    <dgm:cxn modelId="{234AD3FB-47FE-47FE-BA40-C80499E8BE6A}" type="presOf" srcId="{5B34E0D0-E77C-4770-B4C4-367FECF1777D}" destId="{71E36E05-E285-424D-9C0D-8F6D0D80177B}" srcOrd="0" destOrd="0" presId="urn:microsoft.com/office/officeart/2008/layout/LinedList"/>
    <dgm:cxn modelId="{7B9200A6-0396-4689-AA7B-5F4B5586E198}" type="presParOf" srcId="{603CA0A1-4975-4818-94DE-9B8905F44CC9}" destId="{349318F0-74DF-4AB7-B63F-4CDF6A248773}" srcOrd="0" destOrd="0" presId="urn:microsoft.com/office/officeart/2008/layout/LinedList"/>
    <dgm:cxn modelId="{C7860DE0-84C5-466A-A0E9-6CC195BE0283}" type="presParOf" srcId="{603CA0A1-4975-4818-94DE-9B8905F44CC9}" destId="{EE7892A4-774A-465B-9281-806599A326F6}" srcOrd="1" destOrd="0" presId="urn:microsoft.com/office/officeart/2008/layout/LinedList"/>
    <dgm:cxn modelId="{521EE8C2-3278-482E-82B8-151AAD725625}" type="presParOf" srcId="{EE7892A4-774A-465B-9281-806599A326F6}" destId="{87910A07-7681-4AD0-81FA-A6B2094A8ED8}" srcOrd="0" destOrd="0" presId="urn:microsoft.com/office/officeart/2008/layout/LinedList"/>
    <dgm:cxn modelId="{2FD55091-E697-459E-B19F-A6CEB7AB89B1}" type="presParOf" srcId="{EE7892A4-774A-465B-9281-806599A326F6}" destId="{4C0CA204-1EC6-4B5A-9381-882B36541D76}" srcOrd="1" destOrd="0" presId="urn:microsoft.com/office/officeart/2008/layout/LinedList"/>
    <dgm:cxn modelId="{C0F0CC24-395A-4820-BC87-9209546E6407}" type="presParOf" srcId="{603CA0A1-4975-4818-94DE-9B8905F44CC9}" destId="{00952590-495A-4D5E-A59F-B0D15E7EA624}" srcOrd="2" destOrd="0" presId="urn:microsoft.com/office/officeart/2008/layout/LinedList"/>
    <dgm:cxn modelId="{C023B2B9-01DB-4E5E-AC26-70BD158775AB}" type="presParOf" srcId="{603CA0A1-4975-4818-94DE-9B8905F44CC9}" destId="{E0FD4585-9534-416E-B905-C87AA8B17F6E}" srcOrd="3" destOrd="0" presId="urn:microsoft.com/office/officeart/2008/layout/LinedList"/>
    <dgm:cxn modelId="{BC6E6712-3676-4F4A-A0BE-8735A6956F5F}" type="presParOf" srcId="{E0FD4585-9534-416E-B905-C87AA8B17F6E}" destId="{61FC706E-5F20-48D7-AA51-F09AAD6C6E09}" srcOrd="0" destOrd="0" presId="urn:microsoft.com/office/officeart/2008/layout/LinedList"/>
    <dgm:cxn modelId="{6D9ABFE1-C242-4727-B745-8334334C2F3E}" type="presParOf" srcId="{E0FD4585-9534-416E-B905-C87AA8B17F6E}" destId="{7F5784C1-1CC8-419E-A80D-BA0C0F84FF3E}" srcOrd="1" destOrd="0" presId="urn:microsoft.com/office/officeart/2008/layout/LinedList"/>
    <dgm:cxn modelId="{AB98AC24-AF91-4A19-A73A-4DCEC0BB9D39}" type="presParOf" srcId="{603CA0A1-4975-4818-94DE-9B8905F44CC9}" destId="{8584A660-E171-45CB-943D-7A9388CA3A48}" srcOrd="4" destOrd="0" presId="urn:microsoft.com/office/officeart/2008/layout/LinedList"/>
    <dgm:cxn modelId="{F38E4DF4-0241-45D0-869E-DD2FF43DCC39}" type="presParOf" srcId="{603CA0A1-4975-4818-94DE-9B8905F44CC9}" destId="{23AB5C37-9EF8-450F-B23F-85D0A4351EDE}" srcOrd="5" destOrd="0" presId="urn:microsoft.com/office/officeart/2008/layout/LinedList"/>
    <dgm:cxn modelId="{CEA98D88-4237-496C-83D9-D659ADC30F53}" type="presParOf" srcId="{23AB5C37-9EF8-450F-B23F-85D0A4351EDE}" destId="{71E36E05-E285-424D-9C0D-8F6D0D80177B}" srcOrd="0" destOrd="0" presId="urn:microsoft.com/office/officeart/2008/layout/LinedList"/>
    <dgm:cxn modelId="{69BFCBC0-1F7A-4785-A691-8E1EF5023730}" type="presParOf" srcId="{23AB5C37-9EF8-450F-B23F-85D0A4351EDE}" destId="{22B291FC-84E5-45FF-AA21-A221BC37608D}" srcOrd="1" destOrd="0" presId="urn:microsoft.com/office/officeart/2008/layout/LinedList"/>
    <dgm:cxn modelId="{C9736320-1C45-43E6-B711-E6E0B9154E66}" type="presParOf" srcId="{603CA0A1-4975-4818-94DE-9B8905F44CC9}" destId="{0794DF61-2212-447C-8C31-3B938EDE36F9}" srcOrd="6" destOrd="0" presId="urn:microsoft.com/office/officeart/2008/layout/LinedList"/>
    <dgm:cxn modelId="{7BA48646-843F-4887-8EDF-555CA86DC7EB}" type="presParOf" srcId="{603CA0A1-4975-4818-94DE-9B8905F44CC9}" destId="{7DD702C3-6190-4A10-A225-B04D2F2098B1}" srcOrd="7" destOrd="0" presId="urn:microsoft.com/office/officeart/2008/layout/LinedList"/>
    <dgm:cxn modelId="{04E4DF30-C6C5-4D02-BDEC-19AD7F066FA5}" type="presParOf" srcId="{7DD702C3-6190-4A10-A225-B04D2F2098B1}" destId="{C18769AD-9EFB-412C-AD04-F7536526B493}" srcOrd="0" destOrd="0" presId="urn:microsoft.com/office/officeart/2008/layout/LinedList"/>
    <dgm:cxn modelId="{2ABD9069-9876-4B53-BF43-87C33BC17E97}" type="presParOf" srcId="{7DD702C3-6190-4A10-A225-B04D2F2098B1}" destId="{9BD7BA2A-9DB7-42DE-9779-964C65C2F77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156F94-D18B-5840-90E9-D7561CF57825}">
      <dsp:nvSpPr>
        <dsp:cNvPr id="0" name=""/>
        <dsp:cNvSpPr/>
      </dsp:nvSpPr>
      <dsp:spPr>
        <a:xfrm>
          <a:off x="3727483" y="2016078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>
              <a:latin typeface="Arial"/>
              <a:cs typeface="Arial"/>
            </a:rPr>
            <a:t>Agent of change</a:t>
          </a:r>
        </a:p>
      </dsp:txBody>
      <dsp:txXfrm>
        <a:off x="3922258" y="2210853"/>
        <a:ext cx="940458" cy="940458"/>
      </dsp:txXfrm>
    </dsp:sp>
    <dsp:sp modelId="{B4E02328-E176-8045-ADC8-11772F8AAAE0}">
      <dsp:nvSpPr>
        <dsp:cNvPr id="0" name=""/>
        <dsp:cNvSpPr/>
      </dsp:nvSpPr>
      <dsp:spPr>
        <a:xfrm rot="16200000">
          <a:off x="4059714" y="1669679"/>
          <a:ext cx="665546" cy="27251"/>
        </a:xfrm>
        <a:custGeom>
          <a:avLst/>
          <a:gdLst/>
          <a:ahLst/>
          <a:cxnLst/>
          <a:rect l="0" t="0" r="0" b="0"/>
          <a:pathLst>
            <a:path>
              <a:moveTo>
                <a:pt x="0" y="13625"/>
              </a:moveTo>
              <a:lnTo>
                <a:pt x="665546" y="136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375849" y="1666666"/>
        <a:ext cx="33277" cy="33277"/>
      </dsp:txXfrm>
    </dsp:sp>
    <dsp:sp modelId="{0E3F7FB0-33B3-C04E-BDA3-D994716CDDDB}">
      <dsp:nvSpPr>
        <dsp:cNvPr id="0" name=""/>
        <dsp:cNvSpPr/>
      </dsp:nvSpPr>
      <dsp:spPr>
        <a:xfrm>
          <a:off x="3727483" y="20523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Developing the school environment</a:t>
          </a:r>
        </a:p>
      </dsp:txBody>
      <dsp:txXfrm>
        <a:off x="3922258" y="215298"/>
        <a:ext cx="940458" cy="940458"/>
      </dsp:txXfrm>
    </dsp:sp>
    <dsp:sp modelId="{4F61B857-00C6-7D4B-BBBA-E2EAF62AAF83}">
      <dsp:nvSpPr>
        <dsp:cNvPr id="0" name=""/>
        <dsp:cNvSpPr/>
      </dsp:nvSpPr>
      <dsp:spPr>
        <a:xfrm rot="19285714">
          <a:off x="4839808" y="2045353"/>
          <a:ext cx="665546" cy="27251"/>
        </a:xfrm>
        <a:custGeom>
          <a:avLst/>
          <a:gdLst/>
          <a:ahLst/>
          <a:cxnLst/>
          <a:rect l="0" t="0" r="0" b="0"/>
          <a:pathLst>
            <a:path>
              <a:moveTo>
                <a:pt x="0" y="13625"/>
              </a:moveTo>
              <a:lnTo>
                <a:pt x="665546" y="136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155943" y="2042340"/>
        <a:ext cx="33277" cy="33277"/>
      </dsp:txXfrm>
    </dsp:sp>
    <dsp:sp modelId="{DD9F8129-43B9-2743-9014-0DC9CCCA2B5B}">
      <dsp:nvSpPr>
        <dsp:cNvPr id="0" name=""/>
        <dsp:cNvSpPr/>
      </dsp:nvSpPr>
      <dsp:spPr>
        <a:xfrm>
          <a:off x="5287671" y="771870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Flexible provision</a:t>
          </a:r>
        </a:p>
      </dsp:txBody>
      <dsp:txXfrm>
        <a:off x="5482446" y="966645"/>
        <a:ext cx="940458" cy="940458"/>
      </dsp:txXfrm>
    </dsp:sp>
    <dsp:sp modelId="{FDD864A0-13E2-F147-A817-CD750091DDB5}">
      <dsp:nvSpPr>
        <dsp:cNvPr id="0" name=""/>
        <dsp:cNvSpPr/>
      </dsp:nvSpPr>
      <dsp:spPr>
        <a:xfrm rot="771429">
          <a:off x="5032475" y="2889483"/>
          <a:ext cx="665546" cy="27251"/>
        </a:xfrm>
        <a:custGeom>
          <a:avLst/>
          <a:gdLst/>
          <a:ahLst/>
          <a:cxnLst/>
          <a:rect l="0" t="0" r="0" b="0"/>
          <a:pathLst>
            <a:path>
              <a:moveTo>
                <a:pt x="0" y="13625"/>
              </a:moveTo>
              <a:lnTo>
                <a:pt x="665546" y="136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348610" y="2886470"/>
        <a:ext cx="33277" cy="33277"/>
      </dsp:txXfrm>
    </dsp:sp>
    <dsp:sp modelId="{3A12E5BE-80EA-4E44-8801-FA87206DC904}">
      <dsp:nvSpPr>
        <dsp:cNvPr id="0" name=""/>
        <dsp:cNvSpPr/>
      </dsp:nvSpPr>
      <dsp:spPr>
        <a:xfrm>
          <a:off x="5673006" y="2460131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Direct support and intervention</a:t>
          </a:r>
        </a:p>
      </dsp:txBody>
      <dsp:txXfrm>
        <a:off x="5867781" y="2654906"/>
        <a:ext cx="940458" cy="940458"/>
      </dsp:txXfrm>
    </dsp:sp>
    <dsp:sp modelId="{927C401A-540A-274E-94AF-63F604F8A376}">
      <dsp:nvSpPr>
        <dsp:cNvPr id="0" name=""/>
        <dsp:cNvSpPr/>
      </dsp:nvSpPr>
      <dsp:spPr>
        <a:xfrm rot="3857143">
          <a:off x="4492634" y="3566423"/>
          <a:ext cx="665546" cy="27251"/>
        </a:xfrm>
        <a:custGeom>
          <a:avLst/>
          <a:gdLst/>
          <a:ahLst/>
          <a:cxnLst/>
          <a:rect l="0" t="0" r="0" b="0"/>
          <a:pathLst>
            <a:path>
              <a:moveTo>
                <a:pt x="0" y="13625"/>
              </a:moveTo>
              <a:lnTo>
                <a:pt x="665546" y="136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808768" y="3563410"/>
        <a:ext cx="33277" cy="33277"/>
      </dsp:txXfrm>
    </dsp:sp>
    <dsp:sp modelId="{0136FE16-B3A4-4F48-A1BF-26233E5E4969}">
      <dsp:nvSpPr>
        <dsp:cNvPr id="0" name=""/>
        <dsp:cNvSpPr/>
      </dsp:nvSpPr>
      <dsp:spPr>
        <a:xfrm>
          <a:off x="4593322" y="3814011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Policy development and embedding practice</a:t>
          </a:r>
        </a:p>
      </dsp:txBody>
      <dsp:txXfrm>
        <a:off x="4788097" y="4008786"/>
        <a:ext cx="940458" cy="940458"/>
      </dsp:txXfrm>
    </dsp:sp>
    <dsp:sp modelId="{E0885123-E983-464D-A59B-4B57048A2B1D}">
      <dsp:nvSpPr>
        <dsp:cNvPr id="0" name=""/>
        <dsp:cNvSpPr/>
      </dsp:nvSpPr>
      <dsp:spPr>
        <a:xfrm rot="6942857">
          <a:off x="3626795" y="3566423"/>
          <a:ext cx="665546" cy="27251"/>
        </a:xfrm>
        <a:custGeom>
          <a:avLst/>
          <a:gdLst/>
          <a:ahLst/>
          <a:cxnLst/>
          <a:rect l="0" t="0" r="0" b="0"/>
          <a:pathLst>
            <a:path>
              <a:moveTo>
                <a:pt x="0" y="13625"/>
              </a:moveTo>
              <a:lnTo>
                <a:pt x="665546" y="136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3942929" y="3563410"/>
        <a:ext cx="33277" cy="33277"/>
      </dsp:txXfrm>
    </dsp:sp>
    <dsp:sp modelId="{B3BDCE89-2C15-E349-ACF5-0A6B4147EB64}">
      <dsp:nvSpPr>
        <dsp:cNvPr id="0" name=""/>
        <dsp:cNvSpPr/>
      </dsp:nvSpPr>
      <dsp:spPr>
        <a:xfrm>
          <a:off x="2861644" y="3814011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Training and development of staff</a:t>
          </a:r>
        </a:p>
      </dsp:txBody>
      <dsp:txXfrm>
        <a:off x="3056419" y="4008786"/>
        <a:ext cx="940458" cy="940458"/>
      </dsp:txXfrm>
    </dsp:sp>
    <dsp:sp modelId="{3544C395-4783-D549-9495-09BCA7D58214}">
      <dsp:nvSpPr>
        <dsp:cNvPr id="0" name=""/>
        <dsp:cNvSpPr/>
      </dsp:nvSpPr>
      <dsp:spPr>
        <a:xfrm rot="10028571">
          <a:off x="3086953" y="2889483"/>
          <a:ext cx="665546" cy="27251"/>
        </a:xfrm>
        <a:custGeom>
          <a:avLst/>
          <a:gdLst/>
          <a:ahLst/>
          <a:cxnLst/>
          <a:rect l="0" t="0" r="0" b="0"/>
          <a:pathLst>
            <a:path>
              <a:moveTo>
                <a:pt x="0" y="13625"/>
              </a:moveTo>
              <a:lnTo>
                <a:pt x="665546" y="136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3403088" y="2886470"/>
        <a:ext cx="33277" cy="33277"/>
      </dsp:txXfrm>
    </dsp:sp>
    <dsp:sp modelId="{814B4F94-E1CB-4E48-827C-24DFE6CCB971}">
      <dsp:nvSpPr>
        <dsp:cNvPr id="0" name=""/>
        <dsp:cNvSpPr/>
      </dsp:nvSpPr>
      <dsp:spPr>
        <a:xfrm>
          <a:off x="1781961" y="2460131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Peer education and awareness</a:t>
          </a:r>
        </a:p>
      </dsp:txBody>
      <dsp:txXfrm>
        <a:off x="1976736" y="2654906"/>
        <a:ext cx="940458" cy="940458"/>
      </dsp:txXfrm>
    </dsp:sp>
    <dsp:sp modelId="{41AAADF7-111F-CE40-96CE-AE4E2117F3C0}">
      <dsp:nvSpPr>
        <dsp:cNvPr id="0" name=""/>
        <dsp:cNvSpPr/>
      </dsp:nvSpPr>
      <dsp:spPr>
        <a:xfrm rot="13114286">
          <a:off x="3279620" y="2045353"/>
          <a:ext cx="665546" cy="27251"/>
        </a:xfrm>
        <a:custGeom>
          <a:avLst/>
          <a:gdLst/>
          <a:ahLst/>
          <a:cxnLst/>
          <a:rect l="0" t="0" r="0" b="0"/>
          <a:pathLst>
            <a:path>
              <a:moveTo>
                <a:pt x="0" y="13625"/>
              </a:moveTo>
              <a:lnTo>
                <a:pt x="665546" y="136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 rot="10800000">
        <a:off x="3595755" y="2042340"/>
        <a:ext cx="33277" cy="33277"/>
      </dsp:txXfrm>
    </dsp:sp>
    <dsp:sp modelId="{3EA24E3C-93B4-3B47-942E-F4EE76564202}">
      <dsp:nvSpPr>
        <dsp:cNvPr id="0" name=""/>
        <dsp:cNvSpPr/>
      </dsp:nvSpPr>
      <dsp:spPr>
        <a:xfrm>
          <a:off x="2167295" y="771870"/>
          <a:ext cx="1330008" cy="13300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Creating a positive ethos</a:t>
          </a:r>
        </a:p>
      </dsp:txBody>
      <dsp:txXfrm>
        <a:off x="2362070" y="966645"/>
        <a:ext cx="940458" cy="940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318F0-74DF-4AB7-B63F-4CDF6A248773}">
      <dsp:nvSpPr>
        <dsp:cNvPr id="0" name=""/>
        <dsp:cNvSpPr/>
      </dsp:nvSpPr>
      <dsp:spPr>
        <a:xfrm>
          <a:off x="0" y="0"/>
          <a:ext cx="55076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910A07-7681-4AD0-81FA-A6B2094A8ED8}">
      <dsp:nvSpPr>
        <dsp:cNvPr id="0" name=""/>
        <dsp:cNvSpPr/>
      </dsp:nvSpPr>
      <dsp:spPr>
        <a:xfrm>
          <a:off x="0" y="0"/>
          <a:ext cx="5507665" cy="1363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‘I’d recommend this to all parents looking to support their child in school and to all teachers who want to build a collaborative approach with pupils and parents.’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i="1" kern="1200" dirty="0"/>
            <a:t>Richard Nurse, parent and founder of </a:t>
          </a:r>
          <a:r>
            <a:rPr lang="en-GB" sz="1600" i="1" kern="1200" dirty="0" err="1"/>
            <a:t>Picturepath</a:t>
          </a:r>
          <a:r>
            <a:rPr lang="en-GB" sz="1600" i="1" kern="1200" dirty="0"/>
            <a:t>.</a:t>
          </a:r>
          <a:endParaRPr lang="en-US" sz="1600" kern="1200" dirty="0"/>
        </a:p>
      </dsp:txBody>
      <dsp:txXfrm>
        <a:off x="0" y="0"/>
        <a:ext cx="5507665" cy="1363116"/>
      </dsp:txXfrm>
    </dsp:sp>
    <dsp:sp modelId="{00952590-495A-4D5E-A59F-B0D15E7EA624}">
      <dsp:nvSpPr>
        <dsp:cNvPr id="0" name=""/>
        <dsp:cNvSpPr/>
      </dsp:nvSpPr>
      <dsp:spPr>
        <a:xfrm>
          <a:off x="0" y="1363116"/>
          <a:ext cx="55076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C706E-5F20-48D7-AA51-F09AAD6C6E09}">
      <dsp:nvSpPr>
        <dsp:cNvPr id="0" name=""/>
        <dsp:cNvSpPr/>
      </dsp:nvSpPr>
      <dsp:spPr>
        <a:xfrm>
          <a:off x="0" y="1363116"/>
          <a:ext cx="5507665" cy="1363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‘This book’s grounded, compassionate and practical approach will be a boon for all involved in the education of autistic teenagers. I highly recommend it.’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i="1" kern="1200" dirty="0"/>
            <a:t>Mary Myatt, education writer and curator of Myatt and Co.</a:t>
          </a:r>
          <a:endParaRPr lang="en-US" sz="1600" kern="1200" dirty="0"/>
        </a:p>
      </dsp:txBody>
      <dsp:txXfrm>
        <a:off x="0" y="1363116"/>
        <a:ext cx="5507665" cy="1363116"/>
      </dsp:txXfrm>
    </dsp:sp>
    <dsp:sp modelId="{8584A660-E171-45CB-943D-7A9388CA3A48}">
      <dsp:nvSpPr>
        <dsp:cNvPr id="0" name=""/>
        <dsp:cNvSpPr/>
      </dsp:nvSpPr>
      <dsp:spPr>
        <a:xfrm>
          <a:off x="0" y="2726233"/>
          <a:ext cx="55076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36E05-E285-424D-9C0D-8F6D0D80177B}">
      <dsp:nvSpPr>
        <dsp:cNvPr id="0" name=""/>
        <dsp:cNvSpPr/>
      </dsp:nvSpPr>
      <dsp:spPr>
        <a:xfrm>
          <a:off x="0" y="2726233"/>
          <a:ext cx="5507665" cy="1363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‘This should be essential reading for parents of autistic children who attend a mainstream secondary school. A remarkable achievement.’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i="1" kern="1200" dirty="0"/>
            <a:t>Neil Humphrey, Sarah </a:t>
          </a:r>
          <a:r>
            <a:rPr lang="en-GB" sz="1600" i="1" kern="1200" dirty="0" err="1"/>
            <a:t>Fielden</a:t>
          </a:r>
          <a:r>
            <a:rPr lang="en-GB" sz="1600" i="1" kern="1200" dirty="0"/>
            <a:t> Chair: Psychology of Education, University of Manchester.</a:t>
          </a:r>
          <a:endParaRPr lang="en-US" sz="1600" kern="1200" dirty="0"/>
        </a:p>
      </dsp:txBody>
      <dsp:txXfrm>
        <a:off x="0" y="2726233"/>
        <a:ext cx="5507665" cy="1363116"/>
      </dsp:txXfrm>
    </dsp:sp>
    <dsp:sp modelId="{0794DF61-2212-447C-8C31-3B938EDE36F9}">
      <dsp:nvSpPr>
        <dsp:cNvPr id="0" name=""/>
        <dsp:cNvSpPr/>
      </dsp:nvSpPr>
      <dsp:spPr>
        <a:xfrm>
          <a:off x="0" y="4089350"/>
          <a:ext cx="55076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769AD-9EFB-412C-AD04-F7536526B493}">
      <dsp:nvSpPr>
        <dsp:cNvPr id="0" name=""/>
        <dsp:cNvSpPr/>
      </dsp:nvSpPr>
      <dsp:spPr>
        <a:xfrm>
          <a:off x="0" y="4089350"/>
          <a:ext cx="5507665" cy="1363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‘Drenched in lived experience, this is a superb guide. You’ll learn something new in every chapter.’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i="1" kern="1200" dirty="0"/>
            <a:t>Matt </a:t>
          </a:r>
          <a:r>
            <a:rPr lang="en-GB" sz="1600" i="1" kern="1200" dirty="0" err="1"/>
            <a:t>Keer</a:t>
          </a:r>
          <a:r>
            <a:rPr lang="en-GB" sz="1600" i="1" kern="1200" dirty="0"/>
            <a:t>, parent contributor to Special Needs Jungle website.</a:t>
          </a:r>
          <a:endParaRPr lang="en-US" sz="1600" kern="1200" dirty="0"/>
        </a:p>
      </dsp:txBody>
      <dsp:txXfrm>
        <a:off x="0" y="4089350"/>
        <a:ext cx="5507665" cy="1363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56487-C0B6-4FA5-A09F-23FA9EEB16D9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947DB-AD62-4354-A445-3B898176D3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430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998C07-A6BE-45A4-ACB1-B8378C3EB18D}" type="slidenum">
              <a:rPr lang="en-GB"/>
              <a:pPr/>
              <a:t>25</a:t>
            </a:fld>
            <a:endParaRPr lang="en-GB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45FF63-5482-4F04-85EC-E749B49049AD}" type="slidenum">
              <a:rPr lang="en-GB"/>
              <a:pPr/>
              <a:t>26</a:t>
            </a:fld>
            <a:endParaRPr lang="en-GB" dirty="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dirty="0"/>
              <a:t>Positive Language Environment Project, Stockport LEA, LSS Service &amp; PCT Speech and Language Therapy Service.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FE32BF-BB11-4665-899C-00F8F479019C}" type="slidenum">
              <a:rPr lang="en-US"/>
              <a:pPr/>
              <a:t>37</a:t>
            </a:fld>
            <a:endParaRPr lang="en-US" dirty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475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FA4289-5FF1-4FA2-AB42-7328CCBBED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7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49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1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02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- 2 lin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9"/>
          <p:cNvSpPr>
            <a:spLocks noGrp="1"/>
          </p:cNvSpPr>
          <p:nvPr>
            <p:ph type="body" sz="quarter" idx="14"/>
          </p:nvPr>
        </p:nvSpPr>
        <p:spPr>
          <a:xfrm>
            <a:off x="323528" y="1700808"/>
            <a:ext cx="4176464" cy="489654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65000"/>
              <a:buFontTx/>
              <a:buNone/>
              <a:tabLst/>
              <a:defRPr sz="2400"/>
            </a:lvl1pPr>
            <a:lvl2pPr marL="669925" marR="0" indent="-325438" algn="l" defTabSz="914400" rtl="0" eaLnBrk="0" fontAlgn="base" latinLnBrk="0" hangingPunct="0">
              <a:lnSpc>
                <a:spcPts val="26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Courier New" pitchFamily="49" charset="0"/>
              <a:buChar char="o"/>
              <a:tabLst/>
              <a:defRPr sz="2400"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Df </a:t>
            </a:r>
            <a:r>
              <a:rPr lang="en-US" noProof="0" dirty="0" err="1"/>
              <a:t>dsf</a:t>
            </a:r>
            <a:r>
              <a:rPr lang="en-US" noProof="0" dirty="0"/>
              <a:t> </a:t>
            </a:r>
            <a:r>
              <a:rPr lang="en-US" noProof="0" dirty="0" err="1"/>
              <a:t>dfdsf</a:t>
            </a:r>
            <a:endParaRPr lang="en-US" noProof="0" dirty="0"/>
          </a:p>
          <a:p>
            <a:pPr lvl="2"/>
            <a:r>
              <a:rPr lang="en-US" noProof="0" dirty="0" err="1"/>
              <a:t>Fsdfsdf</a:t>
            </a:r>
            <a:r>
              <a:rPr lang="en-US" noProof="0" dirty="0"/>
              <a:t> </a:t>
            </a:r>
            <a:r>
              <a:rPr lang="en-US" noProof="0" dirty="0" err="1"/>
              <a:t>sdfsdf</a:t>
            </a:r>
            <a:endParaRPr lang="en-US" noProof="0" dirty="0"/>
          </a:p>
          <a:p>
            <a:pPr lvl="3"/>
            <a:r>
              <a:rPr lang="en-US" noProof="0" dirty="0" err="1"/>
              <a:t>Fsdfsdfsdfs</a:t>
            </a:r>
            <a:endParaRPr lang="en-US" noProof="0" dirty="0"/>
          </a:p>
          <a:p>
            <a:pPr lvl="3"/>
            <a:r>
              <a:rPr lang="en-US" noProof="0" dirty="0" err="1"/>
              <a:t>Fsdfsdfsdfdsf</a:t>
            </a:r>
            <a:endParaRPr lang="en-US" noProof="0" dirty="0"/>
          </a:p>
          <a:p>
            <a:pPr lvl="3"/>
            <a:r>
              <a:rPr lang="en-US" noProof="0" dirty="0" err="1"/>
              <a:t>Fdsfsdf</a:t>
            </a:r>
            <a:endParaRPr lang="en-US" noProof="0" dirty="0"/>
          </a:p>
          <a:p>
            <a:pPr lvl="2"/>
            <a:r>
              <a:rPr lang="en-US" noProof="0" dirty="0" err="1"/>
              <a:t>fsdfsdfsd</a:t>
            </a:r>
            <a:endParaRPr lang="en-US" noProof="0" dirty="0"/>
          </a:p>
        </p:txBody>
      </p:sp>
      <p:sp>
        <p:nvSpPr>
          <p:cNvPr id="6" name="Text Placeholder 29"/>
          <p:cNvSpPr>
            <a:spLocks noGrp="1"/>
          </p:cNvSpPr>
          <p:nvPr>
            <p:ph type="body" sz="quarter" idx="15"/>
          </p:nvPr>
        </p:nvSpPr>
        <p:spPr>
          <a:xfrm>
            <a:off x="4644008" y="1700808"/>
            <a:ext cx="4176464" cy="489654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65000"/>
              <a:buFontTx/>
              <a:buNone/>
              <a:tabLst/>
              <a:defRPr sz="2400"/>
            </a:lvl1pPr>
            <a:lvl2pPr marL="669925" marR="0" indent="-325438" algn="l" defTabSz="914400" rtl="0" eaLnBrk="0" fontAlgn="base" latinLnBrk="0" hangingPunct="0">
              <a:lnSpc>
                <a:spcPts val="26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Courier New" pitchFamily="49" charset="0"/>
              <a:buChar char="o"/>
              <a:tabLst/>
              <a:defRPr sz="2400"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Df </a:t>
            </a:r>
            <a:r>
              <a:rPr lang="en-US" noProof="0" dirty="0" err="1"/>
              <a:t>dsf</a:t>
            </a:r>
            <a:r>
              <a:rPr lang="en-US" noProof="0" dirty="0"/>
              <a:t> </a:t>
            </a:r>
            <a:r>
              <a:rPr lang="en-US" noProof="0" dirty="0" err="1"/>
              <a:t>dfdsf</a:t>
            </a:r>
            <a:endParaRPr lang="en-US" noProof="0" dirty="0"/>
          </a:p>
          <a:p>
            <a:pPr lvl="2"/>
            <a:r>
              <a:rPr lang="en-US" noProof="0" dirty="0" err="1"/>
              <a:t>Fsdfsdf</a:t>
            </a:r>
            <a:r>
              <a:rPr lang="en-US" noProof="0" dirty="0"/>
              <a:t> </a:t>
            </a:r>
            <a:r>
              <a:rPr lang="en-US" noProof="0" dirty="0" err="1"/>
              <a:t>sdfsdf</a:t>
            </a:r>
            <a:endParaRPr lang="en-US" noProof="0" dirty="0"/>
          </a:p>
          <a:p>
            <a:pPr lvl="3"/>
            <a:r>
              <a:rPr lang="en-US" noProof="0" dirty="0" err="1"/>
              <a:t>Fsdfsdfsdfs</a:t>
            </a:r>
            <a:endParaRPr lang="en-US" noProof="0" dirty="0"/>
          </a:p>
          <a:p>
            <a:pPr lvl="3"/>
            <a:r>
              <a:rPr lang="en-US" noProof="0" dirty="0" err="1"/>
              <a:t>Fsdfsdfsdfdsf</a:t>
            </a:r>
            <a:endParaRPr lang="en-US" noProof="0" dirty="0"/>
          </a:p>
          <a:p>
            <a:pPr lvl="3"/>
            <a:r>
              <a:rPr lang="en-US" noProof="0" dirty="0" err="1"/>
              <a:t>Fdsfsdf</a:t>
            </a:r>
            <a:endParaRPr lang="en-US" noProof="0" dirty="0"/>
          </a:p>
          <a:p>
            <a:pPr lvl="2"/>
            <a:r>
              <a:rPr lang="en-US" noProof="0" dirty="0" err="1"/>
              <a:t>fsdfsdfsd</a:t>
            </a:r>
            <a:endParaRPr lang="en-US" noProof="0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3"/>
          </p:nvPr>
        </p:nvSpPr>
        <p:spPr>
          <a:xfrm>
            <a:off x="323528" y="332656"/>
            <a:ext cx="8496944" cy="1224136"/>
          </a:xfrm>
          <a:prstGeom prst="rect">
            <a:avLst/>
          </a:prstGeom>
        </p:spPr>
        <p:txBody>
          <a:bodyPr anchor="b" anchorCtr="0"/>
          <a:lstStyle>
            <a:lvl1pPr marL="0" marR="0" indent="0" algn="l" defTabSz="914400" rtl="0" eaLnBrk="0" fontAlgn="base" latinLnBrk="0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GB" sz="4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6880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55327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D45A22-A663-4102-B61D-4D71FF7A0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9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43ACB1-3B80-4566-A10C-7C75D1C49F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D94327-626F-470A-A4EA-EA4A1D0B6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5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CB0E7B-76D8-4367-A8B6-E8671FAD51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89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B8708-CA5C-4562-AA55-BBEA7CA06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7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25F481-EB3A-4484-A1B8-D7CFC3612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7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1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7D4DC-93A8-A947-885D-84594C01E10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279FC-7A00-A348-9932-2E2B05F88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5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ow.ly/ojdf30qe7H2" TargetMode="External"/><Relationship Id="rId2" Type="http://schemas.openxmlformats.org/officeDocument/2006/relationships/hyperlink" Target="http://ow.ly/h4h030qe7H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w.ly/zAZ330qe7H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kids.frontiersin.org/articles/10.3389/frym.2021.554875" TargetMode="External"/><Relationship Id="rId2" Type="http://schemas.openxmlformats.org/officeDocument/2006/relationships/hyperlink" Target="http://www.liebertpub.com/doi/10.1089/aut.2020.0083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filipspagnoli.files.wordpress.com/2009/06/discrimination1.jp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hyperlink" Target="http://www.anewchapterbooks.com/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hyperlink" Target="http://www.google.co.uk/url?sa=i&amp;rct=j&amp;q=&amp;esrc=s&amp;source=images&amp;cd=&amp;cad=rja&amp;uact=8&amp;ved=0CAcQjRw&amp;url=http://www.amazon.co.uk/Michael-Barton/e/B00HT95YFQ&amp;ei=gxH8VMTHCsHsUqL5geAL&amp;bvm=bv.87611401,d.d24&amp;psig=AFQjCNEawBoU7Z-9rK79n6GEsbWMw-bK6g&amp;ust=1425892068530137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earningscientists.org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_smal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arningscientists.org/videos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16e5c9de27846b25a94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s://educationendowmentfoundation.org.uk/tools/guidance-reports/metacognition-and-self-regulated-learning/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search?q=self+regulation+eef&amp;&amp;view=detail&amp;mid=616C2ACB0CF29CAA32C7616C2ACB0CF29CAA32C7&amp;&amp;FORM=VRDGAR&amp;ru=%2Fvideos%2Fsearch%3Fq%3Dself%2Bregulation%2Beef%26FORM%3DHDRSC3" TargetMode="External"/><Relationship Id="rId2" Type="http://schemas.openxmlformats.org/officeDocument/2006/relationships/hyperlink" Target="https://educationendowmentfoundation.org.uk/news/eef-blog-what-are-effective-learning-behaviours-and-how-can-we-develop-the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youtu.be/V8jJPOxii6M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ow.ly/QcST30qe7YG" TargetMode="External"/><Relationship Id="rId7" Type="http://schemas.openxmlformats.org/officeDocument/2006/relationships/hyperlink" Target="https://rb.gy/b2tfbt" TargetMode="External"/><Relationship Id="rId2" Type="http://schemas.openxmlformats.org/officeDocument/2006/relationships/hyperlink" Target="http://ow.ly/WJEc30qe80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inyurl.com/yc3j6yxv" TargetMode="External"/><Relationship Id="rId5" Type="http://schemas.openxmlformats.org/officeDocument/2006/relationships/hyperlink" Target="http://ow.ly/VFfP30qe7Xl" TargetMode="External"/><Relationship Id="rId4" Type="http://schemas.openxmlformats.org/officeDocument/2006/relationships/hyperlink" Target="http://ow.ly/CRUF30qe7Xm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optimus-education.com/applying-low-arousal-approaches-education-settings" TargetMode="External"/><Relationship Id="rId2" Type="http://schemas.openxmlformats.org/officeDocument/2006/relationships/hyperlink" Target="https://blog.optimus-education.com/why-constant-consistency-matters-emotional-regulation-foundation-learning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o3.org/so/d5OUpnBWt?languageTag=en" TargetMode="External"/><Relationship Id="rId7" Type="http://schemas.openxmlformats.org/officeDocument/2006/relationships/hyperlink" Target="https://blog.optimus-education.com/categories/sencology" TargetMode="External"/><Relationship Id="rId2" Type="http://schemas.openxmlformats.org/officeDocument/2006/relationships/hyperlink" Target="http://www.studio3.org/free-webinar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dmorewood.com/category/books-videos/videos/" TargetMode="External"/><Relationship Id="rId5" Type="http://schemas.openxmlformats.org/officeDocument/2006/relationships/hyperlink" Target="http://www.studio3.org/low-arousal-online" TargetMode="External"/><Relationship Id="rId4" Type="http://schemas.openxmlformats.org/officeDocument/2006/relationships/hyperlink" Target="http://www.studio3.org/laser-online" TargetMode="Externa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EEAB82C-2186-4652-86B4-52CA6DC18B3F}"/>
              </a:ext>
            </a:extLst>
          </p:cNvPr>
          <p:cNvSpPr txBox="1">
            <a:spLocks/>
          </p:cNvSpPr>
          <p:nvPr/>
        </p:nvSpPr>
        <p:spPr>
          <a:xfrm>
            <a:off x="-147484" y="-153265"/>
            <a:ext cx="9144000" cy="1541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Gibraltar DoE Education Conference 2025</a:t>
            </a:r>
            <a:endParaRPr lang="en-US" sz="40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37542F-54D4-41AE-946F-2869B0B94344}"/>
              </a:ext>
            </a:extLst>
          </p:cNvPr>
          <p:cNvSpPr/>
          <p:nvPr/>
        </p:nvSpPr>
        <p:spPr>
          <a:xfrm>
            <a:off x="1" y="6032325"/>
            <a:ext cx="91439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Gareth D Morewood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465F24-D14B-B7AD-F9CE-ECCE528EBDEE}"/>
              </a:ext>
            </a:extLst>
          </p:cNvPr>
          <p:cNvSpPr txBox="1">
            <a:spLocks/>
          </p:cNvSpPr>
          <p:nvPr/>
        </p:nvSpPr>
        <p:spPr>
          <a:xfrm>
            <a:off x="0" y="4207038"/>
            <a:ext cx="9144000" cy="1707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Creating an Inclusive Curriculum – including peer understanding an awareness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3840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DE6133E-CB5C-E51D-864E-46D205AD1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506" y="0"/>
            <a:ext cx="4803494" cy="360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685E7CF-E302-2D0C-70FF-9E92CFA39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3363055"/>
            <a:ext cx="4655072" cy="34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E5CBF86-5122-543D-0DF7-12CDE8E65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166" y="3251622"/>
            <a:ext cx="4511412" cy="338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B4C483-799F-1BBC-ADA0-7E7C5B046E70}"/>
              </a:ext>
            </a:extLst>
          </p:cNvPr>
          <p:cNvSpPr txBox="1">
            <a:spLocks/>
          </p:cNvSpPr>
          <p:nvPr/>
        </p:nvSpPr>
        <p:spPr>
          <a:xfrm>
            <a:off x="148422" y="1073071"/>
            <a:ext cx="4010623" cy="2073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0" indent="0" algn="ctr">
              <a:buNone/>
              <a:defRPr sz="3300">
                <a:uFill>
                  <a:solidFill>
                    <a:schemeClr val="accent4"/>
                  </a:solidFill>
                </a:uFill>
              </a:defRPr>
            </a:pPr>
            <a:r>
              <a:rPr lang="en-GB" sz="3500" dirty="0">
                <a:uFill>
                  <a:solidFill>
                    <a:schemeClr val="accent4"/>
                  </a:solidFill>
                </a:uFill>
              </a:rPr>
              <a:t>Self-Reg in Glasgow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1700" dirty="0">
              <a:uFill>
                <a:solidFill>
                  <a:schemeClr val="accent4"/>
                </a:solidFill>
              </a:u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1700" dirty="0">
              <a:uFill>
                <a:solidFill>
                  <a:schemeClr val="accent4"/>
                </a:solidFill>
              </a:uFill>
            </a:endParaRPr>
          </a:p>
          <a:p>
            <a:pPr algn="ctr">
              <a:buFont typeface="Arial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8919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B4C483-799F-1BBC-ADA0-7E7C5B046E70}"/>
              </a:ext>
            </a:extLst>
          </p:cNvPr>
          <p:cNvSpPr txBox="1">
            <a:spLocks/>
          </p:cNvSpPr>
          <p:nvPr/>
        </p:nvSpPr>
        <p:spPr>
          <a:xfrm>
            <a:off x="-692705" y="753119"/>
            <a:ext cx="4010623" cy="2073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0" indent="0" algn="ctr">
              <a:buNone/>
              <a:defRPr sz="3300">
                <a:uFill>
                  <a:solidFill>
                    <a:schemeClr val="accent4"/>
                  </a:solidFill>
                </a:uFill>
              </a:defRPr>
            </a:pPr>
            <a:r>
              <a:rPr lang="en-GB" sz="3500" dirty="0">
                <a:uFill>
                  <a:solidFill>
                    <a:schemeClr val="accent4"/>
                  </a:solidFill>
                </a:uFill>
              </a:rPr>
              <a:t>Self-Reg in </a:t>
            </a:r>
          </a:p>
          <a:p>
            <a:pPr marL="0" indent="0" algn="ctr">
              <a:buNone/>
              <a:defRPr sz="3300">
                <a:uFill>
                  <a:solidFill>
                    <a:schemeClr val="accent4"/>
                  </a:solidFill>
                </a:uFill>
              </a:defRPr>
            </a:pPr>
            <a:r>
              <a:rPr lang="en-GB" sz="3500" dirty="0">
                <a:uFill>
                  <a:solidFill>
                    <a:schemeClr val="accent4"/>
                  </a:solidFill>
                </a:uFill>
              </a:rPr>
              <a:t>Gibraltar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1700" dirty="0">
              <a:uFill>
                <a:solidFill>
                  <a:schemeClr val="accent4"/>
                </a:solidFill>
              </a:u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1700" dirty="0">
              <a:uFill>
                <a:solidFill>
                  <a:schemeClr val="accent4"/>
                </a:solidFill>
              </a:uFill>
            </a:endParaRPr>
          </a:p>
          <a:p>
            <a:pPr algn="ctr">
              <a:buFont typeface="Arial"/>
              <a:buNone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81D37-9072-1080-7947-7BF3DA14E7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309" b="18301"/>
          <a:stretch/>
        </p:blipFill>
        <p:spPr>
          <a:xfrm>
            <a:off x="5826085" y="1"/>
            <a:ext cx="3317916" cy="40345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F46670-A9D5-6152-0B63-85EAE61E59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13" t="7841" r="10023" b="7895"/>
          <a:stretch/>
        </p:blipFill>
        <p:spPr>
          <a:xfrm>
            <a:off x="2694038" y="0"/>
            <a:ext cx="3224981" cy="46651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589999-D8B6-5EFD-DDD1-2386CA41E4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83"/>
          <a:stretch/>
        </p:blipFill>
        <p:spPr>
          <a:xfrm>
            <a:off x="-68826" y="3258105"/>
            <a:ext cx="3677264" cy="35578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5319A8-EE01-8C0E-1F35-F8A00C64EC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797" b="20196"/>
          <a:stretch/>
        </p:blipFill>
        <p:spPr>
          <a:xfrm>
            <a:off x="3608438" y="4034548"/>
            <a:ext cx="5535562" cy="282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144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51FBC-33E0-4F5B-8C48-3851E332B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42" y="1114367"/>
            <a:ext cx="8757501" cy="4762650"/>
          </a:xfrm>
        </p:spPr>
        <p:txBody>
          <a:bodyPr vert="horz">
            <a:noAutofit/>
          </a:bodyPr>
          <a:lstStyle/>
          <a:p>
            <a:pPr>
              <a:buNone/>
            </a:pPr>
            <a:endParaRPr lang="en-GB" sz="2000" dirty="0"/>
          </a:p>
          <a:p>
            <a:pPr>
              <a:buNone/>
            </a:pPr>
            <a:r>
              <a:rPr lang="en-GB" sz="2500" dirty="0"/>
              <a:t>Key questions:</a:t>
            </a:r>
          </a:p>
          <a:p>
            <a:pPr>
              <a:buNone/>
            </a:pPr>
            <a:endParaRPr lang="en-GB" sz="2000" dirty="0"/>
          </a:p>
          <a:p>
            <a:pPr marL="285750" indent="-285750"/>
            <a:r>
              <a:rPr lang="en-GB" sz="2500" dirty="0"/>
              <a:t>How do we understand and support Planned Escape / Self-Regulation in our settings?</a:t>
            </a:r>
          </a:p>
          <a:p>
            <a:pPr marL="285750" indent="-285750"/>
            <a:endParaRPr lang="en-GB" sz="2500" dirty="0"/>
          </a:p>
          <a:p>
            <a:pPr marL="285750" indent="-285750"/>
            <a:r>
              <a:rPr lang="en-GB" sz="2500" dirty="0"/>
              <a:t>What systems / policies can be developed and adopt to support human responses to stress and coping?</a:t>
            </a:r>
          </a:p>
          <a:p>
            <a:pPr marL="285750" indent="-285750"/>
            <a:endParaRPr lang="en-GB" sz="2500" dirty="0"/>
          </a:p>
          <a:p>
            <a:endParaRPr lang="en-GB" sz="2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AF85C6-C5AF-4572-8D85-6A971DD46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992" y="6106710"/>
            <a:ext cx="3206774" cy="84741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819BE06-719B-4E48-8ADB-ED4796A6A1E6}"/>
              </a:ext>
            </a:extLst>
          </p:cNvPr>
          <p:cNvSpPr txBox="1">
            <a:spLocks/>
          </p:cNvSpPr>
          <p:nvPr/>
        </p:nvSpPr>
        <p:spPr>
          <a:xfrm>
            <a:off x="179512" y="32589"/>
            <a:ext cx="8712968" cy="586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 defTabSz="914400">
              <a:buSzPct val="90000"/>
              <a:defRPr/>
            </a:pPr>
            <a:r>
              <a:rPr lang="en-US" sz="2800" kern="0" dirty="0">
                <a:solidFill>
                  <a:schemeClr val="bg1"/>
                </a:solidFill>
                <a:ea typeface="ＭＳ Ｐゴシック" pitchFamily="-65" charset="-128"/>
                <a:cs typeface="Arial"/>
              </a:rPr>
              <a:t>Self-Regulation / Use of Space</a:t>
            </a:r>
          </a:p>
        </p:txBody>
      </p:sp>
    </p:spTree>
    <p:extLst>
      <p:ext uri="{BB962C8B-B14F-4D97-AF65-F5344CB8AC3E}">
        <p14:creationId xmlns:p14="http://schemas.microsoft.com/office/powerpoint/2010/main" val="2879247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A08A6-7699-4E68-B878-5D25468BE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280088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Planned Escape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B0C42-58C5-4229-A112-DFF253FB7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891540"/>
            <a:ext cx="8432800" cy="5074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Planned Escape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From the original interview almost a decade ago</a:t>
            </a:r>
          </a:p>
          <a:p>
            <a:pPr marL="0" indent="0">
              <a:buNone/>
            </a:pPr>
            <a:r>
              <a:rPr lang="en-GB" sz="2400" u="sng" dirty="0">
                <a:hlinkClick r:id="rId2"/>
              </a:rPr>
              <a:t>http://ow.ly/h4h030qe7H1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dirty="0"/>
              <a:t>Hear more about establishing a Planned Escape strategy, that worked!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400" u="sng" dirty="0">
                <a:hlinkClick r:id="rId3"/>
              </a:rPr>
              <a:t>http://ow.ly/ojdf30qe7H2</a:t>
            </a:r>
            <a:r>
              <a:rPr lang="en-GB" sz="2400" dirty="0"/>
              <a:t> &amp; </a:t>
            </a:r>
            <a:r>
              <a:rPr lang="en-GB" sz="2400" u="sng" dirty="0">
                <a:hlinkClick r:id="rId4"/>
              </a:rPr>
              <a:t>http://ow.ly/zAZ330qe7H0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965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31548D-F379-41B3-948E-104953D9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11" y="914400"/>
            <a:ext cx="5575691" cy="5029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E995BC-E1CD-4484-8CAB-A357406AF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940" y="914400"/>
            <a:ext cx="1553012" cy="2365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7089A1-10A6-4963-8290-89AB3C198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6134990"/>
            <a:ext cx="3206774" cy="8474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DB9899-4F51-48C8-A55F-4E3A0755D9DB}"/>
              </a:ext>
            </a:extLst>
          </p:cNvPr>
          <p:cNvSpPr txBox="1"/>
          <p:nvPr/>
        </p:nvSpPr>
        <p:spPr>
          <a:xfrm>
            <a:off x="6741005" y="3429000"/>
            <a:ext cx="22317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/>
              <a:t>‘The Reflective Journey: A Practitioner’s Guide to the Low Arousal Approach’ </a:t>
            </a:r>
            <a:r>
              <a:rPr lang="en-GB" sz="1400" dirty="0"/>
              <a:t>is available from www.studio3.org/product-page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541F0-9C3A-B991-29D6-CB7AD9B9A071}"/>
              </a:ext>
            </a:extLst>
          </p:cNvPr>
          <p:cNvSpPr txBox="1">
            <a:spLocks/>
          </p:cNvSpPr>
          <p:nvPr/>
        </p:nvSpPr>
        <p:spPr>
          <a:xfrm>
            <a:off x="179512" y="32589"/>
            <a:ext cx="8712968" cy="586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 defTabSz="914400">
              <a:buSzPct val="90000"/>
              <a:defRPr/>
            </a:pPr>
            <a:r>
              <a:rPr lang="en-US" sz="2800" kern="0" dirty="0">
                <a:solidFill>
                  <a:schemeClr val="bg1"/>
                </a:solidFill>
                <a:ea typeface="ＭＳ Ｐゴシック" pitchFamily="-65" charset="-128"/>
                <a:cs typeface="Arial"/>
              </a:rPr>
              <a:t>Low Arousal through a Stress/Coping lens</a:t>
            </a:r>
          </a:p>
        </p:txBody>
      </p:sp>
    </p:spTree>
    <p:extLst>
      <p:ext uri="{BB962C8B-B14F-4D97-AF65-F5344CB8AC3E}">
        <p14:creationId xmlns:p14="http://schemas.microsoft.com/office/powerpoint/2010/main" val="1916247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56C47-06D4-4702-B679-A52BA1843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795" y="1150070"/>
            <a:ext cx="8564973" cy="4403825"/>
          </a:xfrm>
        </p:spPr>
        <p:txBody>
          <a:bodyPr vert="horz">
            <a:noAutofit/>
          </a:bodyPr>
          <a:lstStyle/>
          <a:p>
            <a:pPr marL="285750" indent="-285750"/>
            <a:r>
              <a:rPr lang="en-US" sz="2500" dirty="0"/>
              <a:t>It is our coping responses that determine how we adapt to stress.</a:t>
            </a:r>
          </a:p>
          <a:p>
            <a:pPr>
              <a:buNone/>
            </a:pPr>
            <a:endParaRPr lang="en-US" sz="2000" dirty="0"/>
          </a:p>
          <a:p>
            <a:pPr marL="285750" indent="-285750"/>
            <a:r>
              <a:rPr lang="en-US" sz="2500" dirty="0"/>
              <a:t>Many young people have very few 'coping tools’. </a:t>
            </a:r>
          </a:p>
          <a:p>
            <a:pPr marL="285750" indent="-285750"/>
            <a:endParaRPr lang="en-US" sz="2000" dirty="0"/>
          </a:p>
          <a:p>
            <a:pPr marL="285750" indent="-285750"/>
            <a:r>
              <a:rPr lang="en-US" sz="2500" dirty="0"/>
              <a:t>Some restricted or repetitive behaviours may have very real and vital coping functions. </a:t>
            </a:r>
          </a:p>
          <a:p>
            <a:pPr marL="0" indent="0">
              <a:buNone/>
            </a:pPr>
            <a:endParaRPr lang="en-US" sz="2000" dirty="0"/>
          </a:p>
          <a:p>
            <a:pPr marL="285750" indent="-285750"/>
            <a:r>
              <a:rPr lang="en-US" sz="2500" dirty="0"/>
              <a:t>For example, a person may engage in stereotyped movements which help them to regulate their arousal (McDonnell and Gayson, 2014). </a:t>
            </a:r>
            <a:endParaRPr lang="en-GB" sz="2500" dirty="0"/>
          </a:p>
          <a:p>
            <a:endParaRPr lang="en-GB" sz="2500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CE89EE96-CA13-4C48-A19D-D8207BB228FE}"/>
              </a:ext>
            </a:extLst>
          </p:cNvPr>
          <p:cNvSpPr txBox="1">
            <a:spLocks/>
          </p:cNvSpPr>
          <p:nvPr/>
        </p:nvSpPr>
        <p:spPr>
          <a:xfrm>
            <a:off x="1359823" y="90233"/>
            <a:ext cx="6191968" cy="557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>
                <a:solidFill>
                  <a:schemeClr val="bg1"/>
                </a:solidFill>
              </a:rPr>
              <a:t>Understanding Stress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6BB554-ED6A-48D7-969B-CCF1680EB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125563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79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56C47-06D4-4702-B679-A52BA1843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524" y="1006312"/>
            <a:ext cx="8466689" cy="4845376"/>
          </a:xfrm>
        </p:spPr>
        <p:txBody>
          <a:bodyPr vert="horz">
            <a:noAutofit/>
          </a:bodyPr>
          <a:lstStyle/>
          <a:p>
            <a:pPr marL="0" indent="0">
              <a:buNone/>
            </a:pPr>
            <a:endParaRPr lang="en-US" sz="3000" dirty="0"/>
          </a:p>
          <a:p>
            <a:pPr marL="285750" indent="-285750"/>
            <a:r>
              <a:rPr lang="en-US" sz="3000" dirty="0"/>
              <a:t>We therefore need to consider carefully our own perspectives.</a:t>
            </a:r>
          </a:p>
          <a:p>
            <a:pPr marL="0" indent="0">
              <a:buNone/>
            </a:pPr>
            <a:endParaRPr lang="en-US" sz="3000" dirty="0"/>
          </a:p>
          <a:p>
            <a:pPr marL="285750" indent="-285750"/>
            <a:r>
              <a:rPr lang="en-US" sz="3000" dirty="0"/>
              <a:t>We wouldn’t remove a wheelchair or hearing aid from a student, yet we often deny young people their own coping mechanisms through unintended consequences of wider systems and policies.</a:t>
            </a:r>
            <a:endParaRPr lang="en-GB" sz="3000" dirty="0"/>
          </a:p>
          <a:p>
            <a:pPr marL="0" indent="0">
              <a:buNone/>
            </a:pPr>
            <a:endParaRPr lang="en-GB" sz="3000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82CD237E-6A45-452A-A7A8-05597EA9CEE5}"/>
              </a:ext>
            </a:extLst>
          </p:cNvPr>
          <p:cNvSpPr txBox="1">
            <a:spLocks/>
          </p:cNvSpPr>
          <p:nvPr/>
        </p:nvSpPr>
        <p:spPr>
          <a:xfrm>
            <a:off x="1359823" y="90233"/>
            <a:ext cx="6191968" cy="557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>
                <a:solidFill>
                  <a:schemeClr val="bg1"/>
                </a:solidFill>
              </a:rPr>
              <a:t>Understanding Stress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065FF0-5B35-42B5-9145-04BFA787E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116136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6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B65E3F-6FED-4D52-BE8E-F4921277B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433" y="31569"/>
            <a:ext cx="6716598" cy="677469"/>
          </a:xfrm>
        </p:spPr>
        <p:txBody>
          <a:bodyPr vert="horz">
            <a:norm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Combating Stress Pro-actively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46F02-5C68-455A-A6F5-64DEE875A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810" y="1066408"/>
            <a:ext cx="8578380" cy="4725184"/>
          </a:xfrm>
        </p:spPr>
        <p:txBody>
          <a:bodyPr vert="horz">
            <a:noAutofit/>
          </a:bodyPr>
          <a:lstStyle/>
          <a:p>
            <a:pPr>
              <a:buNone/>
            </a:pPr>
            <a:r>
              <a:rPr lang="en-GB" sz="2500" dirty="0"/>
              <a:t>Individual Exercise</a:t>
            </a:r>
          </a:p>
          <a:p>
            <a:pPr>
              <a:buNone/>
            </a:pPr>
            <a:endParaRPr lang="en-GB" sz="2500" dirty="0"/>
          </a:p>
          <a:p>
            <a:pPr>
              <a:buNone/>
            </a:pPr>
            <a:r>
              <a:rPr lang="en-GB" sz="2500" dirty="0"/>
              <a:t>Individually, consider the following three things: </a:t>
            </a:r>
          </a:p>
          <a:p>
            <a:pPr>
              <a:buNone/>
            </a:pPr>
            <a:endParaRPr lang="en-GB" sz="2500" dirty="0"/>
          </a:p>
          <a:p>
            <a:pPr marL="457200" indent="-457200">
              <a:buFont typeface="+mj-lt"/>
              <a:buAutoNum type="arabicParenR"/>
            </a:pPr>
            <a:r>
              <a:rPr lang="en-GB" sz="2500" dirty="0"/>
              <a:t>What coping strategies do you use in your own life?</a:t>
            </a:r>
          </a:p>
          <a:p>
            <a:pPr marL="457200" indent="-457200">
              <a:buFont typeface="+mj-lt"/>
              <a:buAutoNum type="arabicParenR"/>
            </a:pPr>
            <a:r>
              <a:rPr lang="en-GB" sz="2500" dirty="0"/>
              <a:t>Identify some coping strategies you have seen pupils use.</a:t>
            </a:r>
          </a:p>
          <a:p>
            <a:pPr marL="457200" indent="-457200">
              <a:buFont typeface="+mj-lt"/>
              <a:buAutoNum type="arabicParenR"/>
            </a:pPr>
            <a:r>
              <a:rPr lang="en-GB" sz="2500" dirty="0"/>
              <a:t>How could your setting implement these coping strategies as an inclusive part of the curriculum?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920D29-3C9C-4F35-B90D-B87855C19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14896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88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DF14E6B5-FD26-41D1-99B3-47AA6093E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8357" y="1083076"/>
            <a:ext cx="6267286" cy="4691248"/>
          </a:xfr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E0F23CED-C967-4C42-A342-E9152331EDEF}"/>
              </a:ext>
            </a:extLst>
          </p:cNvPr>
          <p:cNvSpPr txBox="1">
            <a:spLocks/>
          </p:cNvSpPr>
          <p:nvPr/>
        </p:nvSpPr>
        <p:spPr>
          <a:xfrm>
            <a:off x="1588416" y="10947"/>
            <a:ext cx="6191968" cy="557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Achieving and Encouraging Flow States 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5E00D2-C778-4292-96E2-138226427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116137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Rectangle 2"/>
          <p:cNvSpPr txBox="1">
            <a:spLocks noGrp="1"/>
          </p:cNvSpPr>
          <p:nvPr>
            <p:ph type="body" idx="1"/>
          </p:nvPr>
        </p:nvSpPr>
        <p:spPr>
          <a:xfrm>
            <a:off x="148472" y="3961249"/>
            <a:ext cx="8847055" cy="21588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buClrTx/>
              <a:buSzPct val="75000"/>
            </a:pPr>
            <a:r>
              <a:rPr lang="en-GB" sz="2500" dirty="0"/>
              <a:t>Seligman’s PERMA model of positive psychology is a useful tool for frontline staff to employ</a:t>
            </a:r>
          </a:p>
          <a:p>
            <a:pPr marL="342900" indent="-342900">
              <a:buClrTx/>
              <a:buSzPct val="75000"/>
            </a:pPr>
            <a:r>
              <a:rPr lang="en-GB" sz="2500" dirty="0"/>
              <a:t>Focus on positive recording, moments of happiness and building meaningful relationships with the young people we support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58BA5B3-73B3-4DEF-864A-76A258C4F5C3}"/>
              </a:ext>
            </a:extLst>
          </p:cNvPr>
          <p:cNvSpPr txBox="1">
            <a:spLocks/>
          </p:cNvSpPr>
          <p:nvPr/>
        </p:nvSpPr>
        <p:spPr>
          <a:xfrm>
            <a:off x="1476016" y="0"/>
            <a:ext cx="6191968" cy="55779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algn="ctr" defTabSz="868680" rtl="0" eaLnBrk="1" latinLnBrk="0" hangingPunct="1">
              <a:spcBef>
                <a:spcPct val="0"/>
              </a:spcBef>
              <a:buNone/>
              <a:defRPr sz="4180" kern="1200" cap="none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8686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Positive Psychology – The PERMA Model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2BA86-22CC-4379-B8FC-4F1D28589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000" y="917533"/>
            <a:ext cx="6715998" cy="288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84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21696"/>
            <a:ext cx="8712968" cy="1143000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  <a:cs typeface="Arial"/>
              </a:rPr>
              <a:t>Key </a:t>
            </a:r>
            <a:r>
              <a:rPr lang="en-US" sz="3000" b="0" dirty="0">
                <a:solidFill>
                  <a:schemeClr val="bg1"/>
                </a:solidFill>
                <a:effectLst/>
                <a:cs typeface="Arial"/>
              </a:rPr>
              <a:t>Areas To Consider</a:t>
            </a:r>
            <a:endParaRPr lang="en-US" sz="2500" b="0" dirty="0">
              <a:solidFill>
                <a:schemeClr val="bg1"/>
              </a:solidFill>
              <a:effectLst/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13668"/>
            <a:ext cx="8928484" cy="5352686"/>
          </a:xfrm>
        </p:spPr>
        <p:txBody>
          <a:bodyPr>
            <a:noAutofit/>
          </a:bodyPr>
          <a:lstStyle/>
          <a:p>
            <a:pPr marL="914400" lvl="2" indent="0">
              <a:buClrTx/>
              <a:buSzPct val="90000"/>
              <a:buNone/>
              <a:defRPr/>
            </a:pPr>
            <a:endParaRPr lang="en-US" dirty="0">
              <a:ea typeface="ＭＳ Ｐゴシック" pitchFamily="-65" charset="-128"/>
              <a:cs typeface="Arial"/>
            </a:endParaRPr>
          </a:p>
          <a:p>
            <a:pPr lvl="2">
              <a:buClrTx/>
              <a:buSzPct val="90000"/>
              <a:defRPr/>
            </a:pPr>
            <a:r>
              <a:rPr lang="en-US" sz="3200" dirty="0">
                <a:ea typeface="ＭＳ Ｐゴシック" pitchFamily="-65" charset="-128"/>
                <a:cs typeface="Arial"/>
              </a:rPr>
              <a:t>Movement / Exercise</a:t>
            </a:r>
          </a:p>
          <a:p>
            <a:pPr marL="914400" lvl="2" indent="0">
              <a:buClrTx/>
              <a:buSzPct val="90000"/>
              <a:buNone/>
              <a:defRPr/>
            </a:pPr>
            <a:endParaRPr lang="en-US" sz="3200" dirty="0">
              <a:ea typeface="ＭＳ Ｐゴシック" pitchFamily="-65" charset="-128"/>
              <a:cs typeface="Arial"/>
            </a:endParaRPr>
          </a:p>
          <a:p>
            <a:pPr lvl="2">
              <a:buClrTx/>
              <a:buSzPct val="90000"/>
              <a:defRPr/>
            </a:pPr>
            <a:r>
              <a:rPr lang="en-US" sz="3200" dirty="0">
                <a:ea typeface="ＭＳ Ｐゴシック" pitchFamily="-65" charset="-128"/>
                <a:cs typeface="Arial"/>
              </a:rPr>
              <a:t>Self-Regulation / Use of Space</a:t>
            </a:r>
          </a:p>
          <a:p>
            <a:pPr marL="914400" lvl="2" indent="0">
              <a:buClrTx/>
              <a:buSzPct val="90000"/>
              <a:buNone/>
              <a:defRPr/>
            </a:pPr>
            <a:endParaRPr lang="en-US" sz="3200" dirty="0">
              <a:ea typeface="ＭＳ Ｐゴシック" pitchFamily="-65" charset="-128"/>
              <a:cs typeface="Arial"/>
            </a:endParaRPr>
          </a:p>
          <a:p>
            <a:pPr lvl="2">
              <a:buClrTx/>
              <a:buSzPct val="90000"/>
              <a:defRPr/>
            </a:pPr>
            <a:r>
              <a:rPr lang="en-US" sz="3200" dirty="0">
                <a:ea typeface="ＭＳ Ｐゴシック" pitchFamily="-65" charset="-128"/>
                <a:cs typeface="Arial"/>
              </a:rPr>
              <a:t>Low Arousal – understanding things through the lens of stress and coping </a:t>
            </a:r>
          </a:p>
          <a:p>
            <a:pPr lvl="2">
              <a:buClrTx/>
              <a:buSzPct val="90000"/>
              <a:defRPr/>
            </a:pPr>
            <a:endParaRPr lang="en-US" sz="3200" dirty="0">
              <a:ea typeface="ＭＳ Ｐゴシック" pitchFamily="-65" charset="-128"/>
              <a:cs typeface="Arial"/>
            </a:endParaRPr>
          </a:p>
          <a:p>
            <a:pPr lvl="2">
              <a:buClrTx/>
              <a:buSzPct val="90000"/>
              <a:defRPr/>
            </a:pPr>
            <a:r>
              <a:rPr lang="en-US" sz="3200" dirty="0">
                <a:ea typeface="ＭＳ Ｐゴシック" pitchFamily="-65" charset="-128"/>
                <a:cs typeface="Arial"/>
              </a:rPr>
              <a:t>Inclusive Pedagogy and Curriculum</a:t>
            </a:r>
            <a:endParaRPr lang="en-US" sz="3200" dirty="0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BC7963-011F-46F1-A143-FB16E15BE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0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1412" y="1357038"/>
            <a:ext cx="8341176" cy="4306483"/>
          </a:xfrm>
        </p:spPr>
        <p:txBody>
          <a:bodyPr>
            <a:normAutofit fontScale="92500"/>
          </a:bodyPr>
          <a:lstStyle/>
          <a:p>
            <a:pPr>
              <a:buSzPct val="75000"/>
              <a:defRPr/>
            </a:pPr>
            <a:r>
              <a:rPr lang="en-GB" dirty="0"/>
              <a:t>The young people in our schools are very different now, than 15 years ago...</a:t>
            </a:r>
          </a:p>
          <a:p>
            <a:pPr>
              <a:buSzPct val="75000"/>
              <a:defRPr/>
            </a:pPr>
            <a:r>
              <a:rPr lang="en-GB" dirty="0"/>
              <a:t>Neo-natal survival rates and advances in medicine mean more children are surviving with complex needs and are now in our classes...</a:t>
            </a:r>
          </a:p>
          <a:p>
            <a:pPr>
              <a:buSzPct val="75000"/>
              <a:defRPr/>
            </a:pPr>
            <a:r>
              <a:rPr lang="en-GB" dirty="0"/>
              <a:t>Learning &amp; Teaching is different now; it has to be ... so we have to evolve too…</a:t>
            </a:r>
          </a:p>
          <a:p>
            <a:pPr>
              <a:buSzPct val="75000"/>
              <a:defRPr/>
            </a:pPr>
            <a:r>
              <a:rPr lang="en-GB" dirty="0"/>
              <a:t>Schools need to respond to meet ‘modern need’…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129581"/>
            <a:ext cx="8229600" cy="901938"/>
          </a:xfrm>
        </p:spPr>
        <p:txBody>
          <a:bodyPr>
            <a:normAutofit/>
          </a:bodyPr>
          <a:lstStyle/>
          <a:p>
            <a:r>
              <a:rPr lang="en-GB" sz="3000" b="1" dirty="0">
                <a:solidFill>
                  <a:schemeClr val="bg1"/>
                </a:solidFill>
                <a:effectLst/>
              </a:rPr>
              <a:t>21</a:t>
            </a:r>
            <a:r>
              <a:rPr lang="en-GB" sz="3000" b="1" baseline="30000" dirty="0">
                <a:solidFill>
                  <a:schemeClr val="bg1"/>
                </a:solidFill>
                <a:effectLst/>
              </a:rPr>
              <a:t>st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 Century Children…A </a:t>
            </a:r>
            <a:r>
              <a:rPr lang="en-GB" sz="3000" b="1" dirty="0">
                <a:solidFill>
                  <a:schemeClr val="bg1"/>
                </a:solidFill>
              </a:rPr>
              <a:t>K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ey </a:t>
            </a:r>
            <a:r>
              <a:rPr lang="en-GB" sz="3000" b="1" dirty="0">
                <a:solidFill>
                  <a:schemeClr val="bg1"/>
                </a:solidFill>
              </a:rPr>
              <a:t>M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essage!</a:t>
            </a:r>
          </a:p>
        </p:txBody>
      </p:sp>
    </p:spTree>
    <p:extLst>
      <p:ext uri="{BB962C8B-B14F-4D97-AF65-F5344CB8AC3E}">
        <p14:creationId xmlns:p14="http://schemas.microsoft.com/office/powerpoint/2010/main" val="3477778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2960E-F391-4D71-A608-E6A3190EF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" y="812800"/>
            <a:ext cx="9006840" cy="5186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0" dirty="0">
                <a:solidFill>
                  <a:srgbClr val="0F1419"/>
                </a:solidFill>
                <a:effectLst/>
                <a:latin typeface="-apple-system"/>
              </a:rPr>
              <a:t>“Masking Is Life”: Experiences of Masking in Autistic and </a:t>
            </a:r>
            <a:r>
              <a:rPr lang="en-GB" b="1" i="0" dirty="0" err="1">
                <a:solidFill>
                  <a:srgbClr val="0F1419"/>
                </a:solidFill>
                <a:effectLst/>
                <a:latin typeface="-apple-system"/>
              </a:rPr>
              <a:t>Nonautistic</a:t>
            </a:r>
            <a:r>
              <a:rPr lang="en-GB" b="1" i="0" dirty="0">
                <a:solidFill>
                  <a:srgbClr val="0F1419"/>
                </a:solidFill>
                <a:effectLst/>
                <a:latin typeface="-apple-system"/>
              </a:rPr>
              <a:t> Adults. Autism in Adulthood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www.liebertpub.com/doi/10.1089/aut.2020.0083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i="0" dirty="0">
                <a:effectLst/>
                <a:latin typeface="MuseoSans"/>
              </a:rPr>
              <a:t>Double Empathy: Why Autistic People Are Often Misunderstood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Double Empathy: Why Autistic People Are Often Misunderstood · Frontiers for Young Minds (frontiersin.org)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781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 - Autistic and non-autistic people can find it difficult to understand each other.">
            <a:extLst>
              <a:ext uri="{FF2B5EF4-FFF2-40B4-BE49-F238E27FC236}">
                <a16:creationId xmlns:a16="http://schemas.microsoft.com/office/drawing/2014/main" id="{878435C3-2353-4733-9F0F-9AA462639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6" y="690880"/>
            <a:ext cx="9064808" cy="536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458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7524" y="1340768"/>
            <a:ext cx="8568952" cy="4525963"/>
          </a:xfrm>
        </p:spPr>
        <p:txBody>
          <a:bodyPr>
            <a:normAutofit fontScale="92500" lnSpcReduction="20000"/>
          </a:bodyPr>
          <a:lstStyle/>
          <a:p>
            <a:pPr>
              <a:buSzPct val="75000"/>
            </a:pPr>
            <a:r>
              <a:rPr lang="en-GB" dirty="0"/>
              <a:t>Ensure that all analysis/impact measures/data is done inclusively…</a:t>
            </a:r>
          </a:p>
          <a:p>
            <a:pPr>
              <a:buSzPct val="75000"/>
            </a:pPr>
            <a:r>
              <a:rPr lang="en-GB" dirty="0"/>
              <a:t>Change cultures of segregation in your settings – start with analysis…</a:t>
            </a:r>
          </a:p>
          <a:p>
            <a:pPr>
              <a:buSzPct val="75000"/>
            </a:pPr>
            <a:r>
              <a:rPr lang="en-GB" dirty="0"/>
              <a:t>Ensure that the highest aspirations are for all…</a:t>
            </a:r>
          </a:p>
          <a:p>
            <a:pPr>
              <a:buSzPct val="75000"/>
            </a:pPr>
            <a:r>
              <a:rPr lang="en-GB" dirty="0"/>
              <a:t>Be clear about how targets will help students develop and prepare for the next stage of their education, or for adulthood…</a:t>
            </a:r>
          </a:p>
          <a:p>
            <a:pPr>
              <a:buSzPct val="75000"/>
            </a:pPr>
            <a:r>
              <a:rPr lang="en-GB" dirty="0"/>
              <a:t>Engage in metacognative approaches with students – see Student Passports (for example)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8191" y="-228610"/>
            <a:ext cx="8944787" cy="1143000"/>
          </a:xfrm>
        </p:spPr>
        <p:txBody>
          <a:bodyPr>
            <a:noAutofit/>
          </a:bodyPr>
          <a:lstStyle/>
          <a:p>
            <a:pPr lvl="0"/>
            <a:r>
              <a:rPr lang="en-GB" sz="3000" b="1" dirty="0">
                <a:solidFill>
                  <a:schemeClr val="bg1"/>
                </a:solidFill>
                <a:effectLst/>
              </a:rPr>
              <a:t>Have High Aspirations for Every Young </a:t>
            </a:r>
            <a:r>
              <a:rPr lang="en-GB" sz="3000" b="1" dirty="0">
                <a:solidFill>
                  <a:schemeClr val="bg1"/>
                </a:solidFill>
              </a:rPr>
              <a:t>P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erson</a:t>
            </a:r>
          </a:p>
        </p:txBody>
      </p:sp>
    </p:spTree>
    <p:extLst>
      <p:ext uri="{BB962C8B-B14F-4D97-AF65-F5344CB8AC3E}">
        <p14:creationId xmlns:p14="http://schemas.microsoft.com/office/powerpoint/2010/main" val="792556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C:\Users\Gareth\Desktop\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548" y="816746"/>
            <a:ext cx="8136904" cy="5228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4571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600" y="751840"/>
            <a:ext cx="7446663" cy="5197614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301799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Stephen_Hawking_0505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498" y="1028150"/>
            <a:ext cx="3105090" cy="4790597"/>
          </a:xfrm>
          <a:prstGeom prst="rect">
            <a:avLst/>
          </a:prstGeom>
          <a:noFill/>
        </p:spPr>
      </p:pic>
      <p:pic>
        <p:nvPicPr>
          <p:cNvPr id="5" name="Picture 5" descr="Franklin D. Roosevelt at Hyde Park in a Wheelchai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7635" y="1028150"/>
            <a:ext cx="3661648" cy="4801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3663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sbfonline.com/PublishingImages/TempleGrandin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48337"/>
            <a:ext cx="3456383" cy="4894060"/>
          </a:xfrm>
          <a:prstGeom prst="rect">
            <a:avLst/>
          </a:prstGeom>
          <a:noFill/>
        </p:spPr>
      </p:pic>
      <p:pic>
        <p:nvPicPr>
          <p:cNvPr id="27652" name="Picture 4" descr="http://img.timeinc.net/time/photoessays/2010/temple_grandin/temple_grandin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2661" y="3075197"/>
            <a:ext cx="4248341" cy="2809050"/>
          </a:xfrm>
          <a:prstGeom prst="rect">
            <a:avLst/>
          </a:prstGeom>
          <a:noFill/>
        </p:spPr>
      </p:pic>
      <p:pic>
        <p:nvPicPr>
          <p:cNvPr id="27654" name="Picture 6" descr="http://www.murraystreet.com/templegrandin/images/TG_Winard_webautism_13_MSWEB_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1129" y="793497"/>
            <a:ext cx="2989873" cy="1993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87216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23127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SzPct val="75000"/>
            </a:pPr>
            <a:r>
              <a:rPr lang="en-GB" dirty="0"/>
              <a:t>Born on August 29, 1947, in Boston, Massachusetts</a:t>
            </a:r>
          </a:p>
          <a:p>
            <a:pPr>
              <a:buSzPct val="75000"/>
            </a:pPr>
            <a:r>
              <a:rPr lang="en-GB" dirty="0"/>
              <a:t>Temple Grandin was diagnosed with autism as a child and went on to pursue work in psychology and animal science</a:t>
            </a:r>
          </a:p>
          <a:p>
            <a:pPr>
              <a:buSzPct val="75000"/>
            </a:pPr>
            <a:r>
              <a:rPr lang="en-GB" dirty="0"/>
              <a:t>She has become a leading advocate for autistic communities and has also written numerous books and provided consultation on the humane treatment of animals</a:t>
            </a:r>
          </a:p>
          <a:p>
            <a:pPr>
              <a:buSzPct val="75000"/>
            </a:pPr>
            <a:r>
              <a:rPr lang="en-GB" dirty="0"/>
              <a:t>In 2010, HBO released an Emmy Award winning film on Grandin’s life – a MUST watch for all!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34289"/>
            <a:ext cx="8229600" cy="760153"/>
          </a:xfrm>
        </p:spPr>
        <p:txBody>
          <a:bodyPr>
            <a:normAutofit/>
          </a:bodyPr>
          <a:lstStyle/>
          <a:p>
            <a:r>
              <a:rPr lang="en-GB" sz="3000" b="1" dirty="0">
                <a:solidFill>
                  <a:schemeClr val="bg1"/>
                </a:solidFill>
                <a:effectLst/>
              </a:rPr>
              <a:t>Temple Grandin</a:t>
            </a:r>
          </a:p>
        </p:txBody>
      </p:sp>
    </p:spTree>
    <p:extLst>
      <p:ext uri="{BB962C8B-B14F-4D97-AF65-F5344CB8AC3E}">
        <p14:creationId xmlns:p14="http://schemas.microsoft.com/office/powerpoint/2010/main" val="3960176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76584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bg1"/>
                </a:solidFill>
                <a:effectLst/>
              </a:rPr>
              <a:t>Bullying and Disability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9244"/>
            <a:ext cx="8712968" cy="5256583"/>
          </a:xfrm>
        </p:spPr>
        <p:txBody>
          <a:bodyPr rtlCol="0">
            <a:normAutofit fontScale="85000" lnSpcReduction="20000"/>
          </a:bodyPr>
          <a:lstStyle/>
          <a:p>
            <a:pPr>
              <a:buSzPct val="75000"/>
              <a:defRPr/>
            </a:pPr>
            <a:r>
              <a:rPr lang="en-GB" dirty="0"/>
              <a:t>Create a school culture that does not accept bullying - Respect</a:t>
            </a:r>
          </a:p>
          <a:p>
            <a:pPr>
              <a:buSzPct val="75000"/>
              <a:defRPr/>
            </a:pPr>
            <a:r>
              <a:rPr lang="en-GB" dirty="0"/>
              <a:t>Monitor and record all incidents</a:t>
            </a:r>
          </a:p>
          <a:p>
            <a:pPr>
              <a:buSzPct val="75000"/>
              <a:defRPr/>
            </a:pPr>
            <a:r>
              <a:rPr lang="en-GB" dirty="0"/>
              <a:t>Develop an understanding of oppression and its impact historically</a:t>
            </a:r>
          </a:p>
          <a:p>
            <a:pPr>
              <a:buSzPct val="75000"/>
              <a:defRPr/>
            </a:pPr>
            <a:r>
              <a:rPr lang="en-GB" dirty="0"/>
              <a:t>Develop an understanding of what disabilist bullying leads to</a:t>
            </a:r>
          </a:p>
          <a:p>
            <a:pPr>
              <a:buSzPct val="75000"/>
              <a:defRPr/>
            </a:pPr>
            <a:r>
              <a:rPr lang="en-GB" dirty="0"/>
              <a:t>If an incident occurs stop the lesson/activity and discuss it</a:t>
            </a:r>
          </a:p>
          <a:p>
            <a:pPr>
              <a:buSzPct val="75000"/>
              <a:defRPr/>
            </a:pPr>
            <a:r>
              <a:rPr lang="en-GB" dirty="0"/>
              <a:t>Fully involve student-peer mediators, bully busters, Form and Year Councils</a:t>
            </a:r>
          </a:p>
          <a:p>
            <a:pPr>
              <a:buSzPct val="75000"/>
              <a:defRPr/>
            </a:pPr>
            <a:r>
              <a:rPr lang="en-GB" dirty="0"/>
              <a:t>Staff to model the behaviour they expect</a:t>
            </a:r>
          </a:p>
          <a:p>
            <a:pPr>
              <a:buSzPct val="75000"/>
              <a:defRPr/>
            </a:pPr>
            <a:r>
              <a:rPr lang="en-GB" dirty="0"/>
              <a:t>Share what you are doing with local community and parents/carers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70B2-942E-DA24-9533-CFE355162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47411"/>
            <a:ext cx="8229600" cy="89013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  <a:ea typeface="ＭＳ Ｐゴシック" pitchFamily="-65" charset="-128"/>
                <a:cs typeface="Arial"/>
              </a:rPr>
              <a:t>Movement / Exercise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8A459-C16A-D11B-1F53-67F211AA8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775378"/>
            <a:ext cx="8795657" cy="53315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There are many studies which demonstrate that regular cardiac exercise is positive for our physical health, being associated with a lower risk of heart failure and increased well-being. </a:t>
            </a:r>
          </a:p>
          <a:p>
            <a:pPr marL="0" indent="0">
              <a:buNone/>
            </a:pPr>
            <a:endParaRPr lang="en-GB" b="0" i="0" dirty="0">
              <a:solidFill>
                <a:srgbClr val="242424"/>
              </a:solidFill>
              <a:effectLst/>
              <a:highlight>
                <a:srgbClr val="FFFFFF"/>
              </a:highlight>
              <a:latin typeface="UICTFontTextStyleBody"/>
            </a:endParaRPr>
          </a:p>
          <a:p>
            <a:pPr marL="0" indent="0">
              <a:buNone/>
            </a:pP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Aerobic exercise can also have a positive impact on cognitive functioning for children in classrooms. </a:t>
            </a:r>
          </a:p>
          <a:p>
            <a:pPr marL="0" indent="0">
              <a:buNone/>
            </a:pPr>
            <a:endParaRPr lang="en-GB" dirty="0">
              <a:solidFill>
                <a:srgbClr val="242424"/>
              </a:solidFill>
              <a:highlight>
                <a:srgbClr val="FFFFFF"/>
              </a:highlight>
              <a:latin typeface="UICTFontTextStyleBody"/>
            </a:endParaRPr>
          </a:p>
          <a:p>
            <a:pPr marL="0" indent="0">
              <a:buNone/>
            </a:pPr>
            <a:r>
              <a:rPr lang="en-GB" b="0" i="0" dirty="0" err="1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Bidzan-Bluma</a:t>
            </a: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, I. &amp; </a:t>
            </a:r>
            <a:r>
              <a:rPr lang="en-GB" b="0" i="0" dirty="0" err="1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Lipowska</a:t>
            </a: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, M. (2018). Physical Activity and Cognitive Functioning of Children: A Systematic Review. </a:t>
            </a:r>
            <a:r>
              <a:rPr lang="en-GB" b="0" i="1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ItalicBody"/>
              </a:rPr>
              <a:t>International Journal of Environmental Research and Public Health, </a:t>
            </a: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15(4), 800.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88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7" descr="http://t3.gstatic.com/images?q=tbn:ANd9GcTAMGq3SLOynkAl5-w4BSkLebr2VZscJjM5tflP2AJqaXSLeqV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922" y="869135"/>
            <a:ext cx="2367227" cy="39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419493" y="5111603"/>
            <a:ext cx="8305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latin typeface="+mn-lt"/>
              </a:rPr>
              <a:t>The inspirational Christian athlete from Hawaii who courageously returned to surfing after surviving the loss of her arm</a:t>
            </a:r>
          </a:p>
        </p:txBody>
      </p:sp>
      <p:pic>
        <p:nvPicPr>
          <p:cNvPr id="6" name="Picture 7" descr="http://www.goldsmithlearning.com/homeroom_2009/remi/bethan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00" y="869135"/>
            <a:ext cx="2618079" cy="403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" y="-27446"/>
            <a:ext cx="9046840" cy="79208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GB" sz="3000" b="1" dirty="0">
                <a:solidFill>
                  <a:schemeClr val="bg1"/>
                </a:solidFill>
                <a:effectLst/>
              </a:rPr>
              <a:t>Bethany Hamilton – Pro </a:t>
            </a:r>
            <a:r>
              <a:rPr lang="en-GB" sz="3000" b="1" dirty="0">
                <a:solidFill>
                  <a:schemeClr val="bg1"/>
                </a:solidFill>
              </a:rPr>
              <a:t>S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urfer</a:t>
            </a:r>
          </a:p>
        </p:txBody>
      </p:sp>
      <p:pic>
        <p:nvPicPr>
          <p:cNvPr id="7" name="Picture 11" descr="http://2.bp.blogspot.com/_iTGXYFIkfkA/SnEczKtaJyI/AAAAAAAAS1I/rwlmBrMj0j8/s400/Serfinginstka_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041" y="1345849"/>
            <a:ext cx="3544158" cy="30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6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discriminati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6109" y="938062"/>
            <a:ext cx="6551782" cy="498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25266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IO51FW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00979">
            <a:off x="998451" y="3416455"/>
            <a:ext cx="2345901" cy="234590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5053" y="28436"/>
            <a:ext cx="8481831" cy="637855"/>
          </a:xfrm>
        </p:spPr>
        <p:txBody>
          <a:bodyPr>
            <a:normAutofit/>
          </a:bodyPr>
          <a:lstStyle/>
          <a:p>
            <a:r>
              <a:rPr lang="en-GB" sz="3000" b="1" dirty="0">
                <a:solidFill>
                  <a:schemeClr val="bg1"/>
                </a:solidFill>
                <a:effectLst/>
              </a:rPr>
              <a:t>Must-</a:t>
            </a:r>
            <a:r>
              <a:rPr lang="en-GB" sz="3000" b="1" dirty="0">
                <a:solidFill>
                  <a:schemeClr val="bg1"/>
                </a:solidFill>
              </a:rPr>
              <a:t>H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ave Reads for </a:t>
            </a:r>
            <a:r>
              <a:rPr lang="en-GB" sz="3000" b="1" dirty="0">
                <a:solidFill>
                  <a:schemeClr val="bg1"/>
                </a:solidFill>
              </a:rPr>
              <a:t>Y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our </a:t>
            </a:r>
            <a:r>
              <a:rPr lang="en-GB" sz="3000" b="1" dirty="0">
                <a:solidFill>
                  <a:schemeClr val="bg1"/>
                </a:solidFill>
              </a:rPr>
              <a:t>S</a:t>
            </a:r>
            <a:r>
              <a:rPr lang="en-GB" sz="3000" b="1" dirty="0">
                <a:solidFill>
                  <a:schemeClr val="bg1"/>
                </a:solidFill>
                <a:effectLst/>
              </a:rPr>
              <a:t>chools</a:t>
            </a:r>
          </a:p>
        </p:txBody>
      </p:sp>
      <p:pic>
        <p:nvPicPr>
          <p:cNvPr id="1030" name="Picture 6" descr="Image result for its raining cATS AND DOG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22194">
            <a:off x="3588991" y="3597996"/>
            <a:ext cx="2396082" cy="2134326"/>
          </a:xfrm>
          <a:prstGeom prst="rect">
            <a:avLst/>
          </a:prstGeom>
          <a:noFill/>
        </p:spPr>
      </p:pic>
      <p:sp>
        <p:nvSpPr>
          <p:cNvPr id="1032" name="AutoShape 8" descr="Image result for michael barton book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34" name="AutoShape 10" descr="data:image/jpeg;base64,/9j/4AAQSkZJRgABAQAAAQABAAD/2wCEAAkGBxQREhQUExMVFhUUFxQVFxgXFxgWFhUZGBoXFxoVGhUkHCggGhwlHxUUIzMiJTUrMTovFyAzODMsNygtLisBCgoKDg0OGxAQGzQkICYsLDIsLC8sLCw0LCwvNCwsLCwsLCwsLCwsLCwsLCwsLCwsLCwsLCwsLCwsLCwsLCwsLP/AABEIAIAAgAMBEQACEQEDEQH/xAAbAAABBQEBAAAAAAAAAAAAAAAAAQIEBQcDBv/EAD4QAAIBAgQCCAIKAAMJAAAAAAECEQADBBIhMRNBBQYiNFFhcsEykRQjUmJxgaGx0fAkM8IVQkNjgqLS4fH/xAAbAQABBQEBAAAAAAAAAAAAAAAAAQIEBQYDB//EADERAAIBAwMDAgQFBQEBAAAAAAABAgMEEQUSITE0cRNBFCJRUgYjQmGhFSQyM5Gxgf/aAAwDAQACEQMRAD8A3GgBDQBW9Yx/hrvp9xULUe2n4JNnJRrxk+mTOeGfA1i0smp+Ko/cLwz4GkwHxVL7hOGfA0YQfFUvuF4Z8DQsB8TT9pDeE3h+hrstnucndR9pIOE3h+h/mk/LFV1H3khRbPga5vHsdFc0/eSF4Z8DRj3D4ql9wcNvA/KkwHxNL7hOG3gaA+Ko/caN1cH+Gten3NbXTu2h4MteSUq8pLpkshU0jC0AFABQBXdYDGHun7vuKhaj20/A+nTlUkoLqzOrzBiDnYRuAN/7r86ydKrGCw0SpaFcP9Q0kfbb+zr+o+QpyrRXsI9BuH+oQj/mPsBtzgCf0n86VXEftQf0Gv8AeOdpmHIny20pvrwf6RHoFf7hpG31jab6b7fx+tP+Ijj/AAQq0G5X6gfUEcRtRAMbba/vTY3EU4/KD0G4+4W407XGG/Lx/iiNeK4cUJ/Qa6/WN5n6xoMaRtTviKeMbQ/oNwv1CvqZ4jDQaAcxSRuYqONgr0Gv945CAQc7GJ0jxps68ZRxtwC0K4XO40bq+Zw9o/d9zWr07toeCNUpypycH1RY1NGBQAUABoAq+svdb3p9xULUO2n4JVj3EPJmtYw2PCONu/LZSpGmZSYh1kqSNeRHPxFSa1pKlBSl7kajdwqzcV7Db2KymMpI5kFdNJOhMmAJ0mulGyqVYb4jat7SpT2MQ4oyVFt2OUOsZQHXtAsGLAADKZmNq6R02pLHOMnOeoU45/Y5N0g2Vm4Nw5Jza2x9qI7faLZXgLPwmnR0qcs/MuBstSgscPke+Og623Aic3Z0EEyVzSNiNt65uwqenvyjoryG/Zg68Yh8hRs0soHZOZ1IDIIJAYFl0Mb06pptWGM85Gw1GlPL+hwTpAFSxR1AyydGUAwM2ZSRlkgTSS0yont4bwEdRptZfTJ2w19rkhLTkjUg5UIXKr5yWYDLlZTPnT46VWctvCGy1Kko7kOw9/OJgjUjWORiQQYIMaEVBr0fSlsbJlGr6sdxp/Vnutn0+5rXaf20PBk77uJ+S0FTSKFABQAUAVfWbut70+4qHqHbT8Euw7iHkzK4TBjeNJ2B8T5VkaKW9Z6GtqtqDx1OJtgsrKjLle9oz5vq7gUDWBBBs2zl++d96t726pVaTpp9HwVVlbVaVXe+jXJ0uD4GVgGtXWuZWUniApbCjNsAGQzPLlTbK4pU6PzvnPQLu2qVKy2rjHLOVluGU7JYW8LcsaiQzHiZJHMHMJ/GpdC8pNQbfJFrWVX5klwMbCpkNnICC9lhp8IUYgkqf90zcUfg1Qqd7ijNt8tkydm3WgkuEh3S9vOLZVVLKjoTqryxeJ0hlAI001Jroq1J20Y7uRno1FcSlt4JKYjNiUulAqLiL1yAsaNcRlvRzcqpUj7oOkmpNe9pSlFJ9GRqNlVjCTx1RBtK1pL6LaTtg5VUnhNMdjKRKLCgHfeaRXVGNZz3cYHO1qyoqKj7kzFMJlcxUWVtjMBn0sG1qBpvlGmn5Uyd7SndRmnwlj/0WnZVYW0otctjMAhW1bB0KogI8CAAf2qjrNSm2i7pJxgkzUerPdbPp9zWu0/toeDJ33cT8lpUwiBQAUAFAFX1m7re9PuKh6h20/BLsO5h5MzNY1myRB6Ze4tq41t1U27V26cy5swQA5QJETO+u21Wem2sK82pIrNRuZUIJr3GYu9dS58QOS01y7aywbRjNbQ3J+NhJKx2RG813r2VGhGKl/k3/BxoXlStJuKxFDWS6t82xihca24W6n0cW1WVDQrm6Wb4l5V1u7W2oQ6cnG1ubivJ46HfF2WXDpfbHKpuOLS2reFZyLrJxBaZ2uCDA1MAV1p6daxp785/c5VNQuJVNmMDsJh7j2ne7i7eHNm2XuKth77kLlzODmURqNBO9c7axta2ZI63N9cUcRa/+lfxMQbN50uIRbt3L6M9vKbltBbhSgaEJLnx0G2tELK3qVGl7Cyva9OmnJdS2tq10IEIVrmUBiCwWRJYrIJjXTSqy2oRlc+myxua8oW+9Fd0VeZyHXEca0yTLWVsmSdIUXHMRO8bc+UnUKVCitsOuSNYVa1Z5n0LWqnGC1XJpnVnutn0+5rZaf20PBjr/uZ+S0qYRAoAKACgCr6z91ven3FQ7/tp+CXYdzDyZnWN6s2PQiY7pBsMLl1IzrYxGTMAwzQsdk7ny8qutFwqks/QptZy4RS+pxx+IV74eVnG2S15BE279oBLjFdwHBU/lUu/jGpCNWPsRrCUqUpUmO6yQuNW5dw4WOGqXENsG5xUtDNcXNnaCsCBABNdtQpznR2rGDlp84RquUuozppvqEWJjpDDP4xms3F/0Goto/7OSZIuVi8i/qT7p7F/zw2LH/Zm/wBNcNGf5ks9MHbWI/lxx9SH0WubDhCyobuEu2RnYIMzIpAzExulSNPl/c1EcNQg/h6bJHVXEv8ASrNp1QG21jtW7q3UMkrGYCAdDpTY2io3MJp9WOncutbSWOiKrosC3fKvhlsXbiwVtcPhAWjGiq5K/EPign8qNWhUazlYQul1Ka4S5LwVnki+aNM6s91s+n3NbOw7aHgxt93M/JaVMIgUAFABQBVdZ+63vT7iod/20/BLsO5h5M0rHGyGPbDbgGNRImD406Mmugjin1DhrJMCTuYEn86VzljAipxTzgS1ZVNFUKPIAUsqk5dWIqcV0RGxjhSGCqXh8sjtMEXO4Vo0gFd+bAczFhaWjrQfzYXsV93dqlNLbl+5yxd7Nwv8lhdh0R5NwrOU3AIyiNaerP06DqbmmM+M9Sv6e3KLBhNVW5/XqWu1P2C4gYQQCDuCJB/KlUnnIiglwIiACAAB4AQPlQ5yfVhGnGPRD6YONM6sd1s+n3NbGw7aHgxt/wBzPyWlTCIFABQAUAVXWfut70+4qHf9tPwS7DuYeTM6xxswoAKUQKXEvoJmJxxCElSJzILyoZGUcZUViwiTHDUiOcgxvVraXkadPbKPKfBVXdnKpU3RfD6glzMLdsGbdkQozAgMS3bAB0OUgSdabcXMpUYx/wCj7a2jGtKR2qsZZIKMNC5yFNFCgDTOrHdbPp9zWxsO2h4MZf8Acz8lrUwiBQAUAFAFV1o7re9PuKh3/bz8Euw7mHkzKsebMKUDphejUxLi3cDMuW4xVWZM5VSVUsNYJA0q00qKlWeVngq9Wk40U0/c8t0LhrD30VsO2HZ/o9u7Yy3U7Ny6oks/aaZiRAgGravv9WKceMlRQ2+jKSlzgt+r/RicbFYYZQqXsatlH0Q3AZs228V1Oh3yildOm7rL64BVKvwmF0zyQbJN5rOaxwcVh7hF5iiWi1pk+BkUCTn2MRl5mud9VjGltmuTpp9KUq26D4G9L4J7JVrNrEXDiMG0m2l279cHdZ0BynSnStlUhBr65GU7p0qk9xYYnoy3g+k8VYspktm1YuBZJ1OYE/rUXWIr04slaPNucok6qA0AUgGm9V+62fT7mthYdvDwYy/7mfktRUwiBQAUAFAFV1o7re9PuKiX3bz8Euw7mHkzGsgbQKAFTE8PO2YqeFiApWZDm0+WI1BmIqz0uUVNuTKrVoylSW1e5WoGS0lx87XV4DuzFrjsbbK2rGSYg06Nw5XScnwnwE7ZQtGorlo4dIYM3ruNIuG2l2/fe2xEI8quTiSpItkhhy3BqynUozuMPrgrIUq1O2zFe/JMxbtdfCNxFe5aXEC66Obii2xQ2rRu/wDEIIc+U1xv6kY0tsnlnXT6c3W3pYiPfG3GOGtpduhUTFi6Ed7YBa6DbJgjWMxHlSVbrZbR2vkKNrvuJ7lwLjbvHxiXxPdLFu4SCCbg+Ia7x4+dc9UrU6lOKizrpVCdOpJyXBIqk6l8E0mANO6r91s+n3Na+w7eHgxd/wBzPyWoqWRAoAKACgCq6091ven3FRL7t5+CZp/cw8mY1kDaCGlQnQbxP3iYMT9nNtPlT1TaWUcXVpp7ZMfbtXHnhW2eN4EAf9R0/L8K6U6Un1Zwr3lOlw+f2GG5BIMhgSCI7U89Pl86Z6LXtk6RuaUo7kxQ07Gf7/8AaY8rg7RcX0ONzFKs5jAG5Ow0mJqZCyrzh6kVlEGrqdtSq+lOWJdSP/tCG7RXK2iwZafBhPP21qXX0idOlGSfkq7T8SUK1edNrEUuH9SZZvBxKmRVZWoypSxIvre4hXgpQ6HSuLO6NO6r91s+n3Na+x7eHgxeodzPyWoqWRAoAKACgCq6091ven3FRb7t5+CXYdzDyZhWPNqIaXlA1klYXrMllDZupxEUQIyiB9gyYP41dWulXF1H1Y/L5Mbqd5Qtau1PL+iHHrDg4y/RJVQQoK2yNNhBJipq/D13nKmipevUM8plf0t0nh7zLksZN1Jypldd1lRuQRpvEnx0519HuaFDdKRYaXq1vWr7Gjqz5jMzooJ8SqqrHz1B1qjr8y4NZZJxpLJTYu8TdYBwugXtNkXs66mPvVqNNlG0s/WnFyz0wYnXaSvr/wBNNLauWyNcxLKQS+aMpADEzBgmI8GEeOtWTauqEoyi4vHGSro0o2NzCpBqSzyXOASE13JLGNpJMkeVYq+/2uOc4PRtNT9CLfuSKh+xYGodVu62fT7mtfY9vDwYrUO5n5LUVKIgUAFABQBVdae63vT7iot928/BLsO5h5MumsijbCM8Anw1p0FukkMqS2xbPPRIBbcjWNZnVhHMeVemStKCoRVTokeOK8uJXM3T6yYWSI7MxO8bfgNJrtB4o/26y10ycakU66+J4yLhlZnt5vtTpptqDM7+XLz3qs1WtW+Fl6iXQutFt7eV7D03nnoz0I0rz/rlnp8UksIob7QzaTqx8ee3716Lp7nCxp7I5eDynVVTqajV3yws/wDSPc2IaQcoO/ZEE/CfHapMvWcZqeOemCFH0VODh7PnJ6ZYAgaAaCvMpvMmz2OnHEEgmmsdg1Hqt3Wz6fc1rrHt4eDFah3M/Ja1KIgUAFABQBU9ae6XvT7iot928/BL0/uYeTL6yJthl1MwI8QR89KdGW15Gzhvi4lc3ROYQzz5ZR7zWiqfiOrNY2rgylP8J0IScvUfPgVeiI2uMPwCf+NNj+JK8f8AGK/kWX4StZP5pP8AgkWMEFIMkkcyfaKg3WsV7mOyXQsbHQLS0n6kFySqrOvBdlG8h+RIdhlIJDTOkAg8639CCqabDM9uF1PLLtunq08Q3NvoRSIBUjtAmeyQV0IgCYAifHan28YblsqOXHRnK5lU2vfSUeeq6npLRlQfED9q8/qrE2j1Wk8wT/YfTB5qHVbuln0+5rXWPbw8GJ1DuZ+S2qURAoAKACgCp6090ven3FRL7t5+CXp/cw8mXVkjbhNKIKqztyBPypVFsbKW3qdXwzAE+H92/u1P9KRz9aPQVsIwMaTrz8I/kUvpsarhP2D6K0xHKf35/kaT0pZFdxHBDvdCZiZPxdrkVjbw8qtrfUq9CmqSSwUd1pNrc1nVlnJFPQiADeNYggeR0FEtYuVHauBYfh+zcsvLJ9Ury3k0SWFhBSYA1Hqt3Sz6fc1rbHt4eDE6h3M/JbVLIgUAFABQBU9ae6XvT7iot9/on4Jmn9zDyZbWUwbYcjAHUTTovAycXLozoLyc7Y5cz/FPUo+6OTpT+4aHX7A5c/12objnhCqE/qOF5I/y5Mcz/wCq6x9P3Rwaq5Gi6snsDbTXY+NJ8o78zApur9gbzvynb++NMlJZ4HqnNrli8ZfsD5/3y+VG+Pug9Ka6MbeuKYhcu/OZpsmn0OlOEl1Zzrn0OpqXVbuln0+5rV2X+iHgxOodzPyW1SiGFAH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731838"/>
            <a:ext cx="1524000" cy="152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36" name="AutoShape 12" descr="Image result for different kettle of fish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038" name="Picture 14" descr="Image result for famous historical people with autism boo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07075">
            <a:off x="6766884" y="3330826"/>
            <a:ext cx="1741192" cy="2297658"/>
          </a:xfrm>
          <a:prstGeom prst="rect">
            <a:avLst/>
          </a:prstGeom>
          <a:noFill/>
        </p:spPr>
      </p:pic>
      <p:pic>
        <p:nvPicPr>
          <p:cNvPr id="1040" name="Picture 16" descr="Image result for autism boo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09935">
            <a:off x="301116" y="886236"/>
            <a:ext cx="1816802" cy="2730167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E21EBD-345D-4C1E-8D7C-1BFEC745145A}"/>
              </a:ext>
            </a:extLst>
          </p:cNvPr>
          <p:cNvSpPr txBox="1"/>
          <p:nvPr/>
        </p:nvSpPr>
        <p:spPr>
          <a:xfrm>
            <a:off x="2171401" y="912170"/>
            <a:ext cx="68478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500" b="1" dirty="0">
              <a:solidFill>
                <a:srgbClr val="212121"/>
              </a:solidFill>
              <a:latin typeface="wf_segoe-ui_normal"/>
            </a:endParaRPr>
          </a:p>
          <a:p>
            <a:endParaRPr lang="en-GB" sz="1500" b="1" dirty="0">
              <a:solidFill>
                <a:srgbClr val="212121"/>
              </a:solidFill>
              <a:latin typeface="wf_segoe-ui_normal"/>
            </a:endParaRPr>
          </a:p>
          <a:p>
            <a:pPr algn="ctr"/>
            <a:r>
              <a:rPr lang="en-GB" sz="2500" b="1" dirty="0">
                <a:solidFill>
                  <a:srgbClr val="212121"/>
                </a:solidFill>
                <a:latin typeface="wf_segoe-ui_normal"/>
              </a:rPr>
              <a:t>Inclusive Book Store </a:t>
            </a:r>
            <a:r>
              <a:rPr lang="en-GB" sz="2500" b="1" dirty="0">
                <a:solidFill>
                  <a:srgbClr val="212121"/>
                </a:solidFill>
                <a:latin typeface="wf_segoe-ui_normal"/>
                <a:hlinkClick r:id="rId7"/>
              </a:rPr>
              <a:t>www.anewchapterbooks.com</a:t>
            </a:r>
            <a:r>
              <a:rPr lang="en-GB" sz="2500" b="1" dirty="0">
                <a:solidFill>
                  <a:srgbClr val="212121"/>
                </a:solidFill>
                <a:latin typeface="wf_segoe-ui_normal"/>
              </a:rPr>
              <a:t> 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2092482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F10D55-D2D0-BEF9-49B0-6D9103AB2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532" y="1074336"/>
            <a:ext cx="2219111" cy="3058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02D9C9-054F-B0B1-5502-C7069AA83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699" y="3908793"/>
            <a:ext cx="2589921" cy="22405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AD175C-8B23-6D2F-EA78-20136D26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Curriculum Is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361DF-A838-E677-F524-2C9CDEBE5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" y="77724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Myatt, M. and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Tomsett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J. (2023).  SEND Huh – curriculum conversations with SEND leaders.  John Catt, Woodbridge.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CBF3B8-0808-CD76-D5D5-C61892D51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860" y="1721218"/>
            <a:ext cx="2297243" cy="30526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62B8ED-E20D-0427-BA31-98EDB2189FF3}"/>
              </a:ext>
            </a:extLst>
          </p:cNvPr>
          <p:cNvSpPr txBox="1"/>
          <p:nvPr/>
        </p:nvSpPr>
        <p:spPr>
          <a:xfrm>
            <a:off x="-480060" y="271705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/>
              <a:t>The Interoceptive Curriculum</a:t>
            </a:r>
          </a:p>
          <a:p>
            <a:pPr algn="ctr"/>
            <a:r>
              <a:rPr lang="en-GB" sz="1800" dirty="0"/>
              <a:t>www.kelly-mahler.com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C51FDB-A294-96ED-FFCF-C3C7FCBE83F4}"/>
              </a:ext>
            </a:extLst>
          </p:cNvPr>
          <p:cNvSpPr txBox="1"/>
          <p:nvPr/>
        </p:nvSpPr>
        <p:spPr>
          <a:xfrm>
            <a:off x="1341341" y="486613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/>
              <a:t>Motor Skills United</a:t>
            </a:r>
          </a:p>
          <a:p>
            <a:pPr algn="ctr"/>
            <a:r>
              <a:rPr lang="en-GB" sz="1800" dirty="0"/>
              <a:t>www.tts-group.co.uk/motor-skills-united-therapy-programme/1002394.html</a:t>
            </a:r>
          </a:p>
        </p:txBody>
      </p:sp>
    </p:spTree>
    <p:extLst>
      <p:ext uri="{BB962C8B-B14F-4D97-AF65-F5344CB8AC3E}">
        <p14:creationId xmlns:p14="http://schemas.microsoft.com/office/powerpoint/2010/main" val="3477648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adviserasset.co.uk/custom/upload/images/our_difference_b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717032"/>
          </a:xfrm>
          <a:prstGeom prst="rect">
            <a:avLst/>
          </a:prstGeom>
          <a:noFill/>
        </p:spPr>
      </p:pic>
      <p:pic>
        <p:nvPicPr>
          <p:cNvPr id="26628" name="Picture 4" descr="Female, Five, Women, Difference, Group, Lea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17032"/>
            <a:ext cx="4295800" cy="2147900"/>
          </a:xfrm>
          <a:prstGeom prst="rect">
            <a:avLst/>
          </a:prstGeom>
          <a:noFill/>
        </p:spPr>
      </p:pic>
      <p:pic>
        <p:nvPicPr>
          <p:cNvPr id="26630" name="Picture 6" descr="http://www.armsreliability.com/media/54106/the-arms-reliability-differen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17032"/>
            <a:ext cx="4084022" cy="20151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27951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2"/>
          <p:cNvSpPr>
            <a:spLocks noChangeArrowheads="1"/>
          </p:cNvSpPr>
          <p:nvPr/>
        </p:nvSpPr>
        <p:spPr bwMode="auto">
          <a:xfrm>
            <a:off x="2669208" y="2535932"/>
            <a:ext cx="3657600" cy="23622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101256" y="3039988"/>
            <a:ext cx="2844552" cy="1261884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800" b="1" u="none" dirty="0">
                <a:latin typeface="Calibri" pitchFamily="34" charset="0"/>
              </a:rPr>
              <a:t>Language Difficulties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64952" y="735732"/>
            <a:ext cx="3048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u="none" dirty="0">
                <a:latin typeface="Calibri" pitchFamily="34" charset="0"/>
              </a:rPr>
              <a:t>Listening to and recalling information</a:t>
            </a:r>
            <a:endParaRPr lang="en-GB" sz="2400" b="0" u="none" dirty="0">
              <a:latin typeface="Calibri" pitchFamily="34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405512" y="735732"/>
            <a:ext cx="266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u="none" dirty="0">
                <a:latin typeface="Calibri" pitchFamily="34" charset="0"/>
              </a:rPr>
              <a:t>Processing information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613424" y="5200228"/>
            <a:ext cx="320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2400" u="none" dirty="0">
                <a:latin typeface="Calibri" pitchFamily="34" charset="0"/>
              </a:rPr>
              <a:t>Understanding</a:t>
            </a:r>
          </a:p>
          <a:p>
            <a:pPr algn="ctr">
              <a:spcBef>
                <a:spcPts val="0"/>
              </a:spcBef>
            </a:pPr>
            <a:r>
              <a:rPr lang="en-GB" sz="2400" u="none" dirty="0">
                <a:latin typeface="Calibri" pitchFamily="34" charset="0"/>
              </a:rPr>
              <a:t>verbal information</a:t>
            </a:r>
            <a:endParaRPr lang="en-GB" sz="2400" b="0" u="none" dirty="0">
              <a:latin typeface="Calibri" pitchFamily="34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80976" y="4984204"/>
            <a:ext cx="2819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u="none" dirty="0">
                <a:latin typeface="Calibri" pitchFamily="34" charset="0"/>
              </a:rPr>
              <a:t>Formulating and using language</a:t>
            </a:r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V="1">
            <a:off x="5693544" y="1959868"/>
            <a:ext cx="1066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6125592" y="4264124"/>
            <a:ext cx="838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1805112" y="4120108"/>
            <a:ext cx="9906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 flipV="1">
            <a:off x="2974008" y="1773932"/>
            <a:ext cx="838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9471" name="Picture 15" descr="I don't know about th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7680" y="4408140"/>
            <a:ext cx="1524000" cy="1231900"/>
          </a:xfrm>
          <a:prstGeom prst="rect">
            <a:avLst/>
          </a:prstGeom>
          <a:noFill/>
        </p:spPr>
      </p:pic>
      <p:pic>
        <p:nvPicPr>
          <p:cNvPr id="19473" name="Picture 17" descr="I have something to s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968" y="3904084"/>
            <a:ext cx="1524000" cy="1231900"/>
          </a:xfrm>
          <a:prstGeom prst="rect">
            <a:avLst/>
          </a:prstGeom>
          <a:noFill/>
        </p:spPr>
      </p:pic>
      <p:pic>
        <p:nvPicPr>
          <p:cNvPr id="19474" name="Picture 18" descr="thi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5672" y="1599828"/>
            <a:ext cx="1447800" cy="1098550"/>
          </a:xfrm>
          <a:prstGeom prst="rect">
            <a:avLst/>
          </a:prstGeom>
          <a:noFill/>
        </p:spPr>
      </p:pic>
      <p:pic>
        <p:nvPicPr>
          <p:cNvPr id="19475" name="Picture 19" descr="list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5032" y="1743844"/>
            <a:ext cx="1625600" cy="1258888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ECBE43-9CEE-4AE3-9AF5-A7BF40F14DCC}"/>
              </a:ext>
            </a:extLst>
          </p:cNvPr>
          <p:cNvSpPr txBox="1"/>
          <p:nvPr/>
        </p:nvSpPr>
        <p:spPr>
          <a:xfrm>
            <a:off x="2924482" y="40261"/>
            <a:ext cx="32848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ker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Speech &amp; 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8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2" grpId="0" autoUpdateAnimBg="0"/>
      <p:bldP spid="19463" grpId="0" autoUpdateAnimBg="0"/>
      <p:bldP spid="19464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encrypted-tbn3.gstatic.com/images?q=tbn:ANd9GcTBu_ypV27VfWl1kHJacr8d9JTsHH6B-8_bzLd1ygGfNtjxw73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96" y="855365"/>
            <a:ext cx="7545158" cy="500301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90756" y="1056193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Speech sounds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Social skills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Expressions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34195" y="3054691"/>
            <a:ext cx="2448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 Understanding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 Memory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 Attention</a:t>
            </a:r>
          </a:p>
          <a:p>
            <a:pPr>
              <a:buFont typeface="Arial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 Listening</a:t>
            </a:r>
          </a:p>
        </p:txBody>
      </p:sp>
    </p:spTree>
    <p:extLst>
      <p:ext uri="{BB962C8B-B14F-4D97-AF65-F5344CB8AC3E}">
        <p14:creationId xmlns:p14="http://schemas.microsoft.com/office/powerpoint/2010/main" val="15785734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51520" y="704982"/>
            <a:ext cx="864096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sz="2000" u="none" dirty="0">
              <a:latin typeface="Times New Roman" pitchFamily="18" charset="0"/>
            </a:endParaRPr>
          </a:p>
          <a:p>
            <a:pPr algn="ctr"/>
            <a:r>
              <a:rPr lang="en-US" sz="2400" u="none" dirty="0">
                <a:latin typeface="Calibri" pitchFamily="34" charset="0"/>
              </a:rPr>
              <a:t>film	doorzichtig   lichtbron </a:t>
            </a:r>
          </a:p>
          <a:p>
            <a:pPr algn="ctr"/>
            <a:endParaRPr lang="en-US" sz="1000" u="none" dirty="0">
              <a:latin typeface="Calibri" pitchFamily="34" charset="0"/>
            </a:endParaRPr>
          </a:p>
          <a:p>
            <a:pPr algn="ctr"/>
            <a:r>
              <a:rPr lang="en-US" sz="2400" u="none" dirty="0">
                <a:latin typeface="Calibri" pitchFamily="34" charset="0"/>
              </a:rPr>
              <a:t>foto	zon     kaarsen  snelheid</a:t>
            </a:r>
          </a:p>
          <a:p>
            <a:endParaRPr lang="en-US" sz="1600" u="none" dirty="0"/>
          </a:p>
          <a:p>
            <a:endParaRPr lang="en-US" sz="2000" u="none" dirty="0">
              <a:latin typeface="Calibri" pitchFamily="34" charset="0"/>
            </a:endParaRPr>
          </a:p>
          <a:p>
            <a:r>
              <a:rPr lang="en-US" sz="2400" b="0" u="none" dirty="0">
                <a:latin typeface="Calibri" pitchFamily="34" charset="0"/>
              </a:rPr>
              <a:t>Licht komt in onze ogen zodat wij kunnen zien.</a:t>
            </a: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400" b="0" u="none" dirty="0">
                <a:latin typeface="Calibri" pitchFamily="34" charset="0"/>
              </a:rPr>
              <a:t>Het licht komt van een _________ zoals de ______, gloeilamp, _______ en camera flits.</a:t>
            </a: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400" b="0" u="none" dirty="0">
                <a:latin typeface="Calibri" pitchFamily="34" charset="0"/>
              </a:rPr>
              <a:t>Het reist met hoge ________.</a:t>
            </a: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400" b="0" u="none" dirty="0">
                <a:latin typeface="Calibri" pitchFamily="34" charset="0"/>
              </a:rPr>
              <a:t>Licht kan door _________ materialen schijnen zoals de buitenkant van onze ogen of de lens voor een camera. Het licht dat de _______ raakt in een camera maakt een ______.</a:t>
            </a: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400" b="0" u="none" dirty="0">
                <a:latin typeface="Calibri" pitchFamily="34" charset="0"/>
              </a:rPr>
              <a:t>Het licht dat de achterkant van onze ogen raakt laat ons zien.</a:t>
            </a:r>
          </a:p>
          <a:p>
            <a:endParaRPr lang="en-US" sz="1600" b="0" u="none" dirty="0"/>
          </a:p>
          <a:p>
            <a:pPr>
              <a:spcBef>
                <a:spcPct val="50000"/>
              </a:spcBef>
            </a:pPr>
            <a:endParaRPr lang="en-US" sz="1600" b="0" u="none" dirty="0">
              <a:latin typeface="Times New Roman" pitchFamily="18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411760" y="865316"/>
            <a:ext cx="4320480" cy="1295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91125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67544" y="532660"/>
            <a:ext cx="820891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sz="2000" u="none" dirty="0">
              <a:latin typeface="Times New Roman" pitchFamily="18" charset="0"/>
            </a:endParaRPr>
          </a:p>
          <a:p>
            <a:endParaRPr lang="en-US" sz="2000" u="none" dirty="0">
              <a:latin typeface="Times New Roman" pitchFamily="18" charset="0"/>
            </a:endParaRPr>
          </a:p>
          <a:p>
            <a:endParaRPr lang="en-US" sz="2000" u="none" dirty="0">
              <a:latin typeface="Times New Roman" pitchFamily="18" charset="0"/>
            </a:endParaRPr>
          </a:p>
          <a:p>
            <a:endParaRPr lang="en-US" sz="2000" u="none" dirty="0">
              <a:latin typeface="Times New Roman" pitchFamily="18" charset="0"/>
            </a:endParaRPr>
          </a:p>
          <a:p>
            <a:pPr algn="ctr"/>
            <a:r>
              <a:rPr lang="en-US" sz="2200" b="0" u="none" dirty="0">
                <a:latin typeface="Calibri" pitchFamily="34" charset="0"/>
              </a:rPr>
              <a:t>film       zon      doorzichtig   lichtbron    foto      kaarsen    snelheid</a:t>
            </a:r>
          </a:p>
          <a:p>
            <a:endParaRPr lang="en-US" sz="2000" u="none" dirty="0"/>
          </a:p>
          <a:p>
            <a:endParaRPr lang="en-US" sz="1000" u="none" dirty="0">
              <a:latin typeface="Calibri" pitchFamily="34" charset="0"/>
            </a:endParaRPr>
          </a:p>
          <a:p>
            <a:r>
              <a:rPr lang="en-US" sz="2000" b="0" u="none" dirty="0">
                <a:latin typeface="Calibri" pitchFamily="34" charset="0"/>
              </a:rPr>
              <a:t>Licht komt in onze ogen zodat wij kunnen zien.</a:t>
            </a: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000" b="0" u="none" dirty="0">
                <a:latin typeface="Calibri" pitchFamily="34" charset="0"/>
              </a:rPr>
              <a:t>Het licht komt van een </a:t>
            </a:r>
            <a:r>
              <a:rPr lang="en-US" sz="2000" u="none" dirty="0">
                <a:latin typeface="Calibri" pitchFamily="34" charset="0"/>
              </a:rPr>
              <a:t>________</a:t>
            </a:r>
            <a:r>
              <a:rPr lang="en-US" sz="2000" b="0" u="none" dirty="0">
                <a:latin typeface="Calibri" pitchFamily="34" charset="0"/>
              </a:rPr>
              <a:t> zoals de </a:t>
            </a:r>
            <a:r>
              <a:rPr lang="en-US" sz="2000" u="none" dirty="0">
                <a:latin typeface="Calibri" pitchFamily="34" charset="0"/>
              </a:rPr>
              <a:t>_____,</a:t>
            </a:r>
            <a:r>
              <a:rPr lang="en-US" sz="2000" b="0" u="none" dirty="0">
                <a:latin typeface="Calibri" pitchFamily="34" charset="0"/>
              </a:rPr>
              <a:t> gloeilamp, </a:t>
            </a:r>
            <a:r>
              <a:rPr lang="en-US" sz="2000" u="none" dirty="0">
                <a:latin typeface="Calibri" pitchFamily="34" charset="0"/>
              </a:rPr>
              <a:t>______</a:t>
            </a:r>
            <a:r>
              <a:rPr lang="en-US" sz="2000" b="0" u="none" dirty="0">
                <a:latin typeface="Calibri" pitchFamily="34" charset="0"/>
              </a:rPr>
              <a:t> en camera flits.</a:t>
            </a: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000" b="0" u="none" dirty="0">
                <a:latin typeface="Calibri" pitchFamily="34" charset="0"/>
              </a:rPr>
              <a:t>Het reist met hoge </a:t>
            </a:r>
            <a:r>
              <a:rPr lang="en-US" sz="2000" u="none" dirty="0">
                <a:latin typeface="Calibri" pitchFamily="34" charset="0"/>
              </a:rPr>
              <a:t>_______.</a:t>
            </a:r>
            <a:endParaRPr lang="en-US" sz="2000" b="0" u="none" dirty="0">
              <a:latin typeface="Calibri" pitchFamily="34" charset="0"/>
            </a:endParaRP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000" b="0" u="none" dirty="0">
                <a:latin typeface="Calibri" pitchFamily="34" charset="0"/>
              </a:rPr>
              <a:t>Licht kan door </a:t>
            </a:r>
            <a:r>
              <a:rPr lang="en-US" sz="2000" u="none" dirty="0">
                <a:latin typeface="Calibri" pitchFamily="34" charset="0"/>
              </a:rPr>
              <a:t>_______</a:t>
            </a:r>
            <a:r>
              <a:rPr lang="en-US" sz="2000" b="0" u="none" dirty="0">
                <a:latin typeface="Calibri" pitchFamily="34" charset="0"/>
              </a:rPr>
              <a:t> materialen schijnen zoals de buitenkant van onze ogen of de lens voor een camera. Het licht dat de </a:t>
            </a:r>
            <a:r>
              <a:rPr lang="en-US" sz="2000" u="none" dirty="0">
                <a:latin typeface="Calibri" pitchFamily="34" charset="0"/>
              </a:rPr>
              <a:t>______</a:t>
            </a:r>
            <a:r>
              <a:rPr lang="en-US" sz="2000" b="0" u="none" dirty="0">
                <a:latin typeface="Calibri" pitchFamily="34" charset="0"/>
              </a:rPr>
              <a:t> raakt in een camera maakt een </a:t>
            </a:r>
            <a:r>
              <a:rPr lang="en-US" sz="2000" u="none" dirty="0">
                <a:latin typeface="Calibri" pitchFamily="34" charset="0"/>
              </a:rPr>
              <a:t>_____.</a:t>
            </a:r>
            <a:endParaRPr lang="en-US" sz="2000" b="0" u="none" dirty="0">
              <a:latin typeface="Calibri" pitchFamily="34" charset="0"/>
            </a:endParaRPr>
          </a:p>
          <a:p>
            <a:endParaRPr lang="en-US" sz="1000" b="0" u="none" dirty="0">
              <a:latin typeface="Calibri" pitchFamily="34" charset="0"/>
            </a:endParaRPr>
          </a:p>
          <a:p>
            <a:r>
              <a:rPr lang="en-US" sz="2000" b="0" u="none" dirty="0">
                <a:latin typeface="Calibri" pitchFamily="34" charset="0"/>
              </a:rPr>
              <a:t>Het licht dat de achterkant van onze ogen raakt laat ons zien.</a:t>
            </a:r>
          </a:p>
          <a:p>
            <a:endParaRPr lang="en-US" b="0" u="none" dirty="0">
              <a:latin typeface="Times New Roman" pitchFamily="18" charset="0"/>
            </a:endParaRPr>
          </a:p>
        </p:txBody>
      </p:sp>
      <p:pic>
        <p:nvPicPr>
          <p:cNvPr id="9219" name="Picture 3" descr="fil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24740"/>
            <a:ext cx="838200" cy="685800"/>
          </a:xfrm>
          <a:prstGeom prst="rect">
            <a:avLst/>
          </a:prstGeom>
          <a:noFill/>
        </p:spPr>
      </p:pic>
      <p:pic>
        <p:nvPicPr>
          <p:cNvPr id="9220" name="Picture 4" descr="sunn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924740"/>
            <a:ext cx="762000" cy="617538"/>
          </a:xfrm>
          <a:prstGeom prst="rect">
            <a:avLst/>
          </a:prstGeom>
          <a:noFill/>
        </p:spPr>
      </p:pic>
      <p:pic>
        <p:nvPicPr>
          <p:cNvPr id="9221" name="Picture 5" descr="windo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852732"/>
            <a:ext cx="990600" cy="785813"/>
          </a:xfrm>
          <a:prstGeom prst="rect">
            <a:avLst/>
          </a:prstGeom>
          <a:noFill/>
        </p:spPr>
      </p:pic>
      <p:pic>
        <p:nvPicPr>
          <p:cNvPr id="9222" name="Picture 6" descr="light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924740"/>
            <a:ext cx="914400" cy="733425"/>
          </a:xfrm>
          <a:prstGeom prst="rect">
            <a:avLst/>
          </a:prstGeom>
          <a:noFill/>
        </p:spPr>
      </p:pic>
      <p:pic>
        <p:nvPicPr>
          <p:cNvPr id="9223" name="Picture 7" descr="photo 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924740"/>
            <a:ext cx="914400" cy="739775"/>
          </a:xfrm>
          <a:prstGeom prst="rect">
            <a:avLst/>
          </a:prstGeom>
          <a:noFill/>
        </p:spPr>
      </p:pic>
      <p:pic>
        <p:nvPicPr>
          <p:cNvPr id="9224" name="Picture 8" descr="candl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852732"/>
            <a:ext cx="984250" cy="812800"/>
          </a:xfrm>
          <a:prstGeom prst="rect">
            <a:avLst/>
          </a:prstGeom>
          <a:noFill/>
        </p:spPr>
      </p:pic>
      <p:pic>
        <p:nvPicPr>
          <p:cNvPr id="9225" name="Picture 9" descr="car raci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4288" y="852732"/>
            <a:ext cx="990600" cy="781050"/>
          </a:xfrm>
          <a:prstGeom prst="rect">
            <a:avLst/>
          </a:prstGeom>
          <a:noFill/>
        </p:spPr>
      </p:pic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395536" y="2220884"/>
            <a:ext cx="8280920" cy="367240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023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23528" y="1071476"/>
            <a:ext cx="8352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0" u="none" dirty="0">
                <a:latin typeface="Calibri" pitchFamily="34" charset="0"/>
              </a:rPr>
              <a:t> Not understanding or being understood can be very frustrating and can lead to challenging behaviour.</a:t>
            </a:r>
            <a:endParaRPr lang="en-GB" sz="800" u="none" dirty="0">
              <a:latin typeface="Calibri" pitchFamily="34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51520" y="4599868"/>
            <a:ext cx="864096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500" b="0" u="none" dirty="0">
                <a:latin typeface="Calibri" pitchFamily="34" charset="0"/>
              </a:rPr>
              <a:t> Evidence suggests that students with a history of challenging behavioural difficulties can be experiencing underlying speech language &amp; communication difficulties.</a:t>
            </a:r>
          </a:p>
          <a:p>
            <a:pPr>
              <a:spcBef>
                <a:spcPct val="50000"/>
              </a:spcBef>
            </a:pPr>
            <a:endParaRPr lang="en-GB" dirty="0"/>
          </a:p>
        </p:txBody>
      </p:sp>
      <p:pic>
        <p:nvPicPr>
          <p:cNvPr id="40965" name="Picture 5" descr="frustrat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295612"/>
            <a:ext cx="2209800" cy="1831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359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utoUpdateAnimBg="0"/>
      <p:bldP spid="4096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70B2-942E-DA24-9533-CFE355162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47411"/>
            <a:ext cx="8229600" cy="89013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  <a:ea typeface="ＭＳ Ｐゴシック" pitchFamily="-65" charset="-128"/>
                <a:cs typeface="Arial"/>
              </a:rPr>
              <a:t>Movement / Exercise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8A459-C16A-D11B-1F53-67F211AA8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927778"/>
            <a:ext cx="8795657" cy="5331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Cardiac exercise can produce positive physiological changes in relatively short periods of time, such as reducing levels of the stress hormone cortisol. </a:t>
            </a:r>
          </a:p>
          <a:p>
            <a:pPr marL="0" indent="0">
              <a:buNone/>
            </a:pPr>
            <a:endParaRPr lang="en-GB" b="0" i="0" dirty="0">
              <a:solidFill>
                <a:srgbClr val="242424"/>
              </a:solidFill>
              <a:effectLst/>
              <a:highlight>
                <a:srgbClr val="FFFFFF"/>
              </a:highlight>
              <a:latin typeface="UICTFontTextStyleBody"/>
            </a:endParaRPr>
          </a:p>
          <a:p>
            <a:pPr marL="0" indent="0">
              <a:buNone/>
            </a:pPr>
            <a:r>
              <a:rPr lang="en-GB" b="0" i="0" dirty="0" err="1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Alghadir</a:t>
            </a: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, A. H., </a:t>
            </a:r>
            <a:r>
              <a:rPr lang="en-GB" b="0" i="0" dirty="0" err="1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Gabr</a:t>
            </a: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, S. A. &amp; Aly, F. A. (2015). The Effects of Four Weeks of Aerobic Training on Saliva Cortisol and Testosterone in Young Healthy Persons. </a:t>
            </a:r>
            <a:r>
              <a:rPr lang="en-GB" b="0" i="1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ItalicBody"/>
              </a:rPr>
              <a:t>Journal of Physical Therapy Science</a:t>
            </a:r>
            <a:r>
              <a:rPr lang="en-GB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UICTFontTextStyleBody"/>
              </a:rPr>
              <a:t>, 27(7), 2029-2033. 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180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323528" y="1124744"/>
            <a:ext cx="8496944" cy="4896544"/>
          </a:xfrm>
        </p:spPr>
        <p:txBody>
          <a:bodyPr/>
          <a:lstStyle/>
          <a:p>
            <a:r>
              <a:rPr lang="en-GB" dirty="0"/>
              <a:t>Use visual supports as much a possible:</a:t>
            </a:r>
          </a:p>
          <a:p>
            <a:pPr>
              <a:buFont typeface="Arial" pitchFamily="34" charset="0"/>
              <a:buChar char="•"/>
            </a:pPr>
            <a:endParaRPr lang="en-GB" dirty="0"/>
          </a:p>
          <a:p>
            <a:pPr>
              <a:buFont typeface="Arial" pitchFamily="34" charset="0"/>
              <a:buChar char="•"/>
            </a:pPr>
            <a:endParaRPr lang="en-GB" dirty="0"/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23528" y="0"/>
            <a:ext cx="8496944" cy="648072"/>
          </a:xfrm>
        </p:spPr>
        <p:txBody>
          <a:bodyPr>
            <a:no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</a:rPr>
              <a:t>Strategies to Develop and Use</a:t>
            </a:r>
          </a:p>
        </p:txBody>
      </p:sp>
      <p:sp>
        <p:nvSpPr>
          <p:cNvPr id="5" name="Rectangle 4"/>
          <p:cNvSpPr/>
          <p:nvPr/>
        </p:nvSpPr>
        <p:spPr>
          <a:xfrm>
            <a:off x="1475656" y="1772816"/>
            <a:ext cx="6480522" cy="1728217"/>
          </a:xfrm>
          <a:prstGeom prst="rect">
            <a:avLst/>
          </a:prstGeom>
          <a:noFill/>
          <a:ln w="635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6" name="Picture 2" descr="http://t1.gstatic.com/images?q=tbn:ANd9GcTdjEoBifl0By_Kb4kG9ZhwBDlExTIkILjKhoD53iZgI-BCjuv8DMpjtKI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44824"/>
            <a:ext cx="151498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2699792" y="1916832"/>
            <a:ext cx="4321175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GB" sz="2500" b="1" dirty="0"/>
          </a:p>
          <a:p>
            <a:pPr algn="ctr"/>
            <a:r>
              <a:rPr lang="en-GB" sz="3000" b="1" dirty="0"/>
              <a:t>BUNSEN BURNER</a:t>
            </a:r>
          </a:p>
        </p:txBody>
      </p:sp>
      <p:pic>
        <p:nvPicPr>
          <p:cNvPr id="8" name="Picture 4" descr="http://t1.gstatic.com/images?q=tbn:ANd9GcSD1_LFNFrMgMVXm1ATk1d03EDcxGJS-gGWXvu3IWViMlhyJXDWHBGIZ8Y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844824"/>
            <a:ext cx="12742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475656" y="3933056"/>
            <a:ext cx="6480522" cy="1728217"/>
          </a:xfrm>
          <a:prstGeom prst="rect">
            <a:avLst/>
          </a:prstGeom>
          <a:noFill/>
          <a:ln w="635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2627784" y="3861048"/>
            <a:ext cx="4321175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GB" sz="2500" b="1" dirty="0"/>
          </a:p>
          <a:p>
            <a:pPr algn="ctr"/>
            <a:r>
              <a:rPr lang="en-GB" sz="3000" b="1" dirty="0">
                <a:solidFill>
                  <a:srgbClr val="000000"/>
                </a:solidFill>
              </a:rPr>
              <a:t>TRY </a:t>
            </a:r>
          </a:p>
          <a:p>
            <a:pPr algn="ctr"/>
            <a:r>
              <a:rPr lang="en-GB" sz="3000" b="1" dirty="0">
                <a:solidFill>
                  <a:srgbClr val="000000"/>
                </a:solidFill>
              </a:rPr>
              <a:t>SQUARE</a:t>
            </a:r>
            <a:endParaRPr lang="en-GB" sz="3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077072"/>
            <a:ext cx="1899323" cy="145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077072"/>
            <a:ext cx="183197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27A74D-26A7-4049-A707-961FB2DEE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371" y="6165304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180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7544" y="980728"/>
            <a:ext cx="3816797" cy="4824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7" name="Picture 5" descr="http://t1.gstatic.com/images?q=tbn:ANd9GcRo5MgWOhlt_wBZshAAlcp09hYHAkXLRm_5LXEYeyQuwZTIPEl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3371329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95536" y="5157192"/>
            <a:ext cx="3816424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3000" b="1" dirty="0"/>
              <a:t>Tripod &amp; Gauze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44008" y="980727"/>
            <a:ext cx="3816797" cy="48245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4654040" y="5157192"/>
            <a:ext cx="38164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3000" b="1" dirty="0"/>
              <a:t>Pencil, Ruler &amp; Rubber</a:t>
            </a: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323528" y="54155"/>
            <a:ext cx="8496944" cy="648072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tabLst/>
              <a:defRPr/>
            </a:pPr>
            <a:r>
              <a:rPr kumimoji="0" lang="en-GB" sz="3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Reduce Uncertainty in Your Lessons</a:t>
            </a:r>
          </a:p>
        </p:txBody>
      </p:sp>
      <p:pic>
        <p:nvPicPr>
          <p:cNvPr id="1026" name="Picture 2" descr="https://encrypted-tbn1.gstatic.com/images?q=tbn:ANd9GcQmYZeKfR28e5hfi0Yab9RzmblS-mck3NfGJU-iSlLJKiwuFvg1f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268760"/>
            <a:ext cx="3548457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0969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899592" y="1628800"/>
          <a:ext cx="7272808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213348" imgH="4462272" progId="Word.Document.8">
                  <p:embed/>
                </p:oleObj>
              </mc:Choice>
              <mc:Fallback>
                <p:oleObj name="Document" r:id="rId2" imgW="6213348" imgH="4462272" progId="Word.Document.8">
                  <p:embed/>
                  <p:pic>
                    <p:nvPicPr>
                      <p:cNvPr id="13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628800"/>
                        <a:ext cx="7272808" cy="48245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3"/>
          <p:cNvSpPr txBox="1">
            <a:spLocks/>
          </p:cNvSpPr>
          <p:nvPr/>
        </p:nvSpPr>
        <p:spPr>
          <a:xfrm>
            <a:off x="179511" y="1"/>
            <a:ext cx="8860793" cy="67873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SzPct val="65000"/>
              <a:tabLst/>
              <a:defRPr/>
            </a:pPr>
            <a:r>
              <a:rPr kumimoji="0" lang="en-GB" sz="3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Support the Vocabulary </a:t>
            </a:r>
            <a:r>
              <a:rPr lang="en-GB" sz="3000" b="1" kern="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Y</a:t>
            </a:r>
            <a:r>
              <a:rPr kumimoji="0" lang="en-GB" sz="3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ou</a:t>
            </a:r>
            <a:r>
              <a:rPr kumimoji="0" lang="en-GB" sz="3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GB" sz="3000" b="1" kern="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</a:t>
            </a:r>
            <a:r>
              <a:rPr kumimoji="0" lang="en-GB" sz="3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9C7670-6B3D-486A-B607-27A172AB9EF5}"/>
              </a:ext>
            </a:extLst>
          </p:cNvPr>
          <p:cNvSpPr txBox="1"/>
          <p:nvPr/>
        </p:nvSpPr>
        <p:spPr>
          <a:xfrm flipH="1">
            <a:off x="290815" y="876766"/>
            <a:ext cx="4743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 eaLnBrk="0" fontAlgn="base" hangingPunct="0">
              <a:spcAft>
                <a:spcPct val="0"/>
              </a:spcAft>
              <a:buClr>
                <a:prstClr val="black"/>
              </a:buClr>
              <a:buSzPct val="65000"/>
              <a:defRPr/>
            </a:pPr>
            <a:r>
              <a:rPr lang="en-GB" sz="3000" kern="0" dirty="0">
                <a:latin typeface="Calibri" pitchFamily="34" charset="0"/>
                <a:ea typeface="Calibri" pitchFamily="34" charset="0"/>
                <a:cs typeface="Calibri" pitchFamily="34" charset="0"/>
              </a:rPr>
              <a:t>Key Words &amp; Meanings</a:t>
            </a:r>
          </a:p>
        </p:txBody>
      </p:sp>
    </p:spTree>
    <p:extLst>
      <p:ext uri="{BB962C8B-B14F-4D97-AF65-F5344CB8AC3E}">
        <p14:creationId xmlns:p14="http://schemas.microsoft.com/office/powerpoint/2010/main" val="305842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1389"/>
            <a:ext cx="8229600" cy="1143000"/>
          </a:xfrm>
        </p:spPr>
        <p:txBody>
          <a:bodyPr>
            <a:normAutofit/>
          </a:bodyPr>
          <a:lstStyle/>
          <a:p>
            <a:r>
              <a:rPr lang="en-GB" sz="4200" dirty="0">
                <a:solidFill>
                  <a:schemeClr val="bg1"/>
                </a:solidFill>
                <a:effectLst/>
              </a:rPr>
              <a:t>Evidence Based Learning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018"/>
            <a:ext cx="8280920" cy="4525963"/>
          </a:xfrm>
        </p:spPr>
        <p:txBody>
          <a:bodyPr>
            <a:normAutofit/>
          </a:bodyPr>
          <a:lstStyle/>
          <a:p>
            <a:pPr>
              <a:buSzPct val="74000"/>
            </a:pPr>
            <a:r>
              <a:rPr lang="en-GB" dirty="0"/>
              <a:t>Spaced Practice</a:t>
            </a:r>
          </a:p>
          <a:p>
            <a:pPr>
              <a:buSzPct val="74000"/>
            </a:pPr>
            <a:r>
              <a:rPr lang="en-GB" dirty="0"/>
              <a:t>Retrieval Practice</a:t>
            </a:r>
          </a:p>
          <a:p>
            <a:pPr>
              <a:buSzPct val="74000"/>
            </a:pPr>
            <a:r>
              <a:rPr lang="en-GB" dirty="0"/>
              <a:t>Elaboration</a:t>
            </a:r>
          </a:p>
          <a:p>
            <a:pPr>
              <a:buSzPct val="74000"/>
            </a:pPr>
            <a:r>
              <a:rPr lang="en-GB" dirty="0"/>
              <a:t>Interleaving</a:t>
            </a:r>
          </a:p>
          <a:p>
            <a:pPr>
              <a:buSzPct val="74000"/>
            </a:pPr>
            <a:r>
              <a:rPr lang="en-GB" dirty="0"/>
              <a:t>Concrete Examples </a:t>
            </a:r>
          </a:p>
          <a:p>
            <a:pPr>
              <a:buSzPct val="74000"/>
            </a:pPr>
            <a:r>
              <a:rPr lang="en-GB" dirty="0"/>
              <a:t>Dual Coding</a:t>
            </a:r>
          </a:p>
          <a:p>
            <a:pPr marL="0" indent="0">
              <a:buNone/>
            </a:pPr>
            <a:endParaRPr lang="en-GB" sz="1600" dirty="0"/>
          </a:p>
          <a:p>
            <a:pPr marL="0" indent="0" algn="r">
              <a:buNone/>
            </a:pPr>
            <a:r>
              <a:rPr lang="en-GB" sz="2800" dirty="0"/>
              <a:t>The Learning Scientists - </a:t>
            </a:r>
            <a:r>
              <a:rPr lang="en-GB" sz="2800" dirty="0">
                <a:hlinkClick r:id="rId2"/>
              </a:rPr>
              <a:t>www.learningscientists.org</a:t>
            </a:r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11818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02693" y="1243345"/>
            <a:ext cx="3453414" cy="16862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n w="9525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D8900B-FD35-4E31-A228-D058BF74E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2512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Using as a Guide – Not a Checklist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25623"/>
            <a:ext cx="3647018" cy="51579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61441" y="1833823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https://youtu.be/ZO8abw3DHxs</a:t>
            </a:r>
          </a:p>
        </p:txBody>
      </p:sp>
      <p:sp>
        <p:nvSpPr>
          <p:cNvPr id="6" name="Rectangle 5"/>
          <p:cNvSpPr/>
          <p:nvPr/>
        </p:nvSpPr>
        <p:spPr>
          <a:xfrm>
            <a:off x="4961441" y="2386406"/>
            <a:ext cx="3227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https://youtu.be/Pjrqc6UMDKM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1441" y="1281240"/>
            <a:ext cx="395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Two short films…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4503196" y="5001447"/>
            <a:ext cx="411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https://lovetoteach87.com/2019/11/24/retrieval-practice-the-myths-versus-reality/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64359" y="3722388"/>
            <a:ext cx="43300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www.retrievalpractice.org</a:t>
            </a:r>
          </a:p>
        </p:txBody>
      </p:sp>
    </p:spTree>
    <p:extLst>
      <p:ext uri="{BB962C8B-B14F-4D97-AF65-F5344CB8AC3E}">
        <p14:creationId xmlns:p14="http://schemas.microsoft.com/office/powerpoint/2010/main" val="2157696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8900B-FD35-4E31-A228-D058BF74E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2512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Kate Jones – </a:t>
            </a: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@KateJones_teach 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566" y="832468"/>
            <a:ext cx="6614868" cy="49094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365" y="5741917"/>
            <a:ext cx="91573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https://lovetoteach87.com/2018/01/12/retrieval-practice-challenge-grids-for-the-classroom/</a:t>
            </a:r>
          </a:p>
        </p:txBody>
      </p:sp>
    </p:spTree>
    <p:extLst>
      <p:ext uri="{BB962C8B-B14F-4D97-AF65-F5344CB8AC3E}">
        <p14:creationId xmlns:p14="http://schemas.microsoft.com/office/powerpoint/2010/main" val="24854955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8B7CA-908B-44DE-9B28-7AE1545ED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1440"/>
            <a:ext cx="8229600" cy="731520"/>
          </a:xfrm>
        </p:spPr>
        <p:txBody>
          <a:bodyPr>
            <a:normAutofit fontScale="90000"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-apple-system"/>
              </a:rPr>
              <a:t>@mr_alfredb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9FEA0D71-30C6-488C-B07C-12CF41B5E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7" y="741680"/>
            <a:ext cx="8864466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461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35" y="1777753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hlinkClick r:id="rId2"/>
              </a:rPr>
              <a:t>https://www.learningscientists.org/videos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32573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>
            <a:extLst>
              <a:ext uri="{FF2B5EF4-FFF2-40B4-BE49-F238E27FC236}">
                <a16:creationId xmlns:a16="http://schemas.microsoft.com/office/drawing/2014/main" id="{819B4CC4-A858-4C08-A213-F85653E6E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37652"/>
            <a:ext cx="8229600" cy="976638"/>
          </a:xfrm>
        </p:spPr>
        <p:txBody>
          <a:bodyPr>
            <a:normAutofit/>
          </a:bodyPr>
          <a:lstStyle/>
          <a:p>
            <a:r>
              <a:rPr lang="en-GB" altLang="en-US" dirty="0">
                <a:solidFill>
                  <a:schemeClr val="bg1"/>
                </a:solidFill>
              </a:rPr>
              <a:t>Fight or Flight: Stress Hormones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6256A3-D390-44CB-8E8C-9437B89DF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1" y="1427984"/>
            <a:ext cx="7110998" cy="40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848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>
            <a:extLst>
              <a:ext uri="{FF2B5EF4-FFF2-40B4-BE49-F238E27FC236}">
                <a16:creationId xmlns:a16="http://schemas.microsoft.com/office/drawing/2014/main" id="{5FF5E669-8679-43EC-BD2A-6A0346D54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8323"/>
            <a:ext cx="8229600" cy="815295"/>
          </a:xfrm>
        </p:spPr>
        <p:txBody>
          <a:bodyPr>
            <a:normAutofit fontScale="90000"/>
          </a:bodyPr>
          <a:lstStyle/>
          <a:p>
            <a:r>
              <a:rPr lang="en-GB" altLang="en-US" dirty="0">
                <a:solidFill>
                  <a:schemeClr val="bg1"/>
                </a:solidFill>
              </a:rPr>
              <a:t>The Solution: Cortisol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236E8-05B4-422F-86F4-F5936D2E5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336" y="1014779"/>
            <a:ext cx="8015328" cy="502780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GB" dirty="0"/>
              <a:t>You can control cortisol levels via:</a:t>
            </a:r>
          </a:p>
          <a:p>
            <a:pPr marL="0" indent="0">
              <a:buNone/>
              <a:defRPr/>
            </a:pPr>
            <a:endParaRPr lang="en-GB" dirty="0"/>
          </a:p>
          <a:p>
            <a:pPr marL="482186" indent="-482186">
              <a:buFont typeface="+mj-lt"/>
              <a:buAutoNum type="arabicPeriod"/>
              <a:defRPr/>
            </a:pPr>
            <a:r>
              <a:rPr lang="en-GB" dirty="0"/>
              <a:t>Stress Management Techniques </a:t>
            </a:r>
          </a:p>
          <a:p>
            <a:pPr marL="482186" indent="-482186">
              <a:buFont typeface="+mj-lt"/>
              <a:buAutoNum type="arabicPeriod"/>
              <a:defRPr/>
            </a:pPr>
            <a:r>
              <a:rPr lang="en-GB" dirty="0"/>
              <a:t>Relaxation</a:t>
            </a:r>
          </a:p>
          <a:p>
            <a:pPr marL="482186" indent="-482186">
              <a:buFont typeface="+mj-lt"/>
              <a:buAutoNum type="arabicPeriod"/>
              <a:defRPr/>
            </a:pPr>
            <a:r>
              <a:rPr lang="en-GB" dirty="0"/>
              <a:t>Being mindful </a:t>
            </a:r>
          </a:p>
          <a:p>
            <a:pPr marL="482186" indent="-482186">
              <a:buFont typeface="+mj-lt"/>
              <a:buAutoNum type="arabicPeriod"/>
              <a:defRPr/>
            </a:pPr>
            <a:r>
              <a:rPr lang="en-GB" dirty="0"/>
              <a:t>Support systems</a:t>
            </a:r>
          </a:p>
          <a:p>
            <a:pPr marL="482186" indent="-482186">
              <a:buFont typeface="+mj-lt"/>
              <a:buAutoNum type="arabicPeriod"/>
              <a:defRPr/>
            </a:pPr>
            <a:r>
              <a:rPr lang="en-GB" dirty="0"/>
              <a:t>Coping styles</a:t>
            </a:r>
          </a:p>
          <a:p>
            <a:pPr marL="482186" indent="-482186">
              <a:buFont typeface="+mj-lt"/>
              <a:buAutoNum type="arabicPeriod"/>
              <a:defRPr/>
            </a:pPr>
            <a:r>
              <a:rPr lang="en-GB" dirty="0"/>
              <a:t>Exercise</a:t>
            </a:r>
          </a:p>
          <a:p>
            <a:pPr marL="482186" indent="-482186">
              <a:buFont typeface="+mj-lt"/>
              <a:buAutoNum type="arabicPeriod"/>
              <a:defRPr/>
            </a:pPr>
            <a:r>
              <a:rPr lang="en-GB" dirty="0"/>
              <a:t>Nutrition </a:t>
            </a:r>
          </a:p>
          <a:p>
            <a:pPr>
              <a:defRPr/>
            </a:pPr>
            <a:endParaRPr lang="en-GB" dirty="0"/>
          </a:p>
        </p:txBody>
      </p:sp>
      <p:pic>
        <p:nvPicPr>
          <p:cNvPr id="83972" name="Picture 1" descr="joy.jpg">
            <a:extLst>
              <a:ext uri="{FF2B5EF4-FFF2-40B4-BE49-F238E27FC236}">
                <a16:creationId xmlns:a16="http://schemas.microsoft.com/office/drawing/2014/main" id="{77F91453-D387-4E69-BB64-5555B202B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414" y="3181736"/>
            <a:ext cx="3552250" cy="266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215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6e5c9de27846b25a941">
            <a:extLst>
              <a:ext uri="{FF2B5EF4-FFF2-40B4-BE49-F238E27FC236}">
                <a16:creationId xmlns:a16="http://schemas.microsoft.com/office/drawing/2014/main" id="{3182A672-1FE8-4408-A259-52B02A03C70C}"/>
              </a:ext>
            </a:extLst>
          </p:cNvPr>
          <p:cNvPicPr/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04" y="954468"/>
            <a:ext cx="6608191" cy="494906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64720C-2B06-477E-AB35-1A94D465D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962" y="0"/>
            <a:ext cx="6194073" cy="8169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936C57-C24C-44D8-B0CC-F6F32D3922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321" y="6125563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147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0F8F8-D3F5-49F4-974C-649A9ECC0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44911"/>
            <a:ext cx="8229600" cy="687387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Stress and Trauma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BAC98-E4CA-4D6B-8F45-610BE24B3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307690"/>
            <a:ext cx="8686800" cy="4827638"/>
          </a:xfrm>
        </p:spPr>
        <p:txBody>
          <a:bodyPr>
            <a:normAutofit/>
          </a:bodyPr>
          <a:lstStyle/>
          <a:p>
            <a:r>
              <a:rPr lang="en-GB" dirty="0"/>
              <a:t>Viewing ‘behaviours’ from the perspective of stress and trauma is essential </a:t>
            </a:r>
          </a:p>
          <a:p>
            <a:r>
              <a:rPr lang="en-GB" dirty="0"/>
              <a:t>This requires empathic understanding of why a person presents in the way they do</a:t>
            </a:r>
          </a:p>
          <a:p>
            <a:r>
              <a:rPr lang="en-GB" dirty="0"/>
              <a:t>Stress and trauma are transactional and cumulative </a:t>
            </a:r>
          </a:p>
          <a:p>
            <a:r>
              <a:rPr lang="en-GB" dirty="0"/>
              <a:t>Stressed people make poor decisions – everyone included</a:t>
            </a:r>
          </a:p>
        </p:txBody>
      </p:sp>
    </p:spTree>
    <p:extLst>
      <p:ext uri="{BB962C8B-B14F-4D97-AF65-F5344CB8AC3E}">
        <p14:creationId xmlns:p14="http://schemas.microsoft.com/office/powerpoint/2010/main" val="21941399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92CDF-6577-4098-8831-CE38BC18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6"/>
            <a:ext cx="8229600" cy="66833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The Negative Behaviour Narrative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07DA0-1E8C-4BFD-9B5D-BB1835C82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74" y="885825"/>
            <a:ext cx="8734425" cy="4914900"/>
          </a:xfrm>
        </p:spPr>
        <p:txBody>
          <a:bodyPr>
            <a:normAutofit/>
          </a:bodyPr>
          <a:lstStyle/>
          <a:p>
            <a:r>
              <a:rPr lang="en-GB" dirty="0"/>
              <a:t>In a recent article on the Studio 3 website, Andy described himself as ‘A Behaviourist in Recovery’</a:t>
            </a:r>
          </a:p>
          <a:p>
            <a:r>
              <a:rPr lang="en-GB" dirty="0"/>
              <a:t>Low Arousal Approaches are almost 80% reactive in nature – but need not *always* be</a:t>
            </a:r>
          </a:p>
          <a:p>
            <a:r>
              <a:rPr lang="en-GB" dirty="0"/>
              <a:t>They are not ‘instead of’ other therapeutic approaches</a:t>
            </a:r>
          </a:p>
          <a:p>
            <a:r>
              <a:rPr lang="en-GB" dirty="0"/>
              <a:t>Accepting that our role is to SUPPORT and not FIX people is an essential focus of the Low Arousal Approach (McDonnell, 2019)</a:t>
            </a:r>
          </a:p>
        </p:txBody>
      </p:sp>
    </p:spTree>
    <p:extLst>
      <p:ext uri="{BB962C8B-B14F-4D97-AF65-F5344CB8AC3E}">
        <p14:creationId xmlns:p14="http://schemas.microsoft.com/office/powerpoint/2010/main" val="3144274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7AC53-0A92-4E0E-B728-19CF70417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0384"/>
            <a:ext cx="8229600" cy="5155779"/>
          </a:xfrm>
        </p:spPr>
        <p:txBody>
          <a:bodyPr/>
          <a:lstStyle/>
          <a:p>
            <a:r>
              <a:rPr lang="en-GB" dirty="0"/>
              <a:t>Good stress management focuses on calm and reflective individuals who actively avoid threatening cues</a:t>
            </a:r>
          </a:p>
          <a:p>
            <a:r>
              <a:rPr lang="en-GB" dirty="0"/>
              <a:t>Remember, even moving towards an individual who is highly distressed can trigger a cocktail of fear, threat, and in some cases physical violence</a:t>
            </a:r>
          </a:p>
          <a:p>
            <a:r>
              <a:rPr lang="en-GB" dirty="0"/>
              <a:t>Low Arousal practitioners are often attempting to ‘ride out the storm’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C3CC30-9EAD-471F-8D27-F109EF96EB51}"/>
              </a:ext>
            </a:extLst>
          </p:cNvPr>
          <p:cNvSpPr txBox="1">
            <a:spLocks/>
          </p:cNvSpPr>
          <p:nvPr/>
        </p:nvSpPr>
        <p:spPr>
          <a:xfrm>
            <a:off x="-51319" y="0"/>
            <a:ext cx="9246637" cy="731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solidFill>
                  <a:schemeClr val="bg1"/>
                </a:solidFill>
              </a:rPr>
              <a:t>Role Model Being a Calm and Reflective Individual</a:t>
            </a:r>
          </a:p>
        </p:txBody>
      </p:sp>
    </p:spTree>
    <p:extLst>
      <p:ext uri="{BB962C8B-B14F-4D97-AF65-F5344CB8AC3E}">
        <p14:creationId xmlns:p14="http://schemas.microsoft.com/office/powerpoint/2010/main" val="28668145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8" y="-12738"/>
            <a:ext cx="7772400" cy="624734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Stop </a:t>
            </a:r>
            <a:r>
              <a:rPr lang="en-US" sz="3600" dirty="0" err="1">
                <a:solidFill>
                  <a:srgbClr val="FFFFFF"/>
                </a:solidFill>
              </a:rPr>
              <a:t>Catastrophising</a:t>
            </a:r>
            <a:endParaRPr lang="en-US" sz="36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87D64-C70B-4D42-BEF4-B425DC10F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630" y="1988001"/>
            <a:ext cx="5730737" cy="3822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2F879C-9875-4584-845F-569EB0E5CA57}"/>
              </a:ext>
            </a:extLst>
          </p:cNvPr>
          <p:cNvSpPr txBox="1"/>
          <p:nvPr/>
        </p:nvSpPr>
        <p:spPr>
          <a:xfrm>
            <a:off x="417544" y="802984"/>
            <a:ext cx="83089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 most behaviours we experience on the same level as knife crime?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D0467F-6A68-1E7D-CADE-BE2F5A5FB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454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976" y="0"/>
            <a:ext cx="8938726" cy="624734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Highly Stressed People Need More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040" y="1002890"/>
            <a:ext cx="8511973" cy="4845036"/>
          </a:xfrm>
        </p:spPr>
        <p:txBody>
          <a:bodyPr>
            <a:norm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GB" sz="2800" dirty="0">
                <a:solidFill>
                  <a:prstClr val="black"/>
                </a:solidFill>
              </a:rPr>
              <a:t>As practitioners, we often try to over-control behaviours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240147-0AF0-4B94-B2EA-DA8D4E9D5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087" y="1733089"/>
            <a:ext cx="7611878" cy="39655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2C1513-F71B-ACA7-BACE-FC3CD9D7E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263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927" y="-14140"/>
            <a:ext cx="7772400" cy="624734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The Battle for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141" y="1186320"/>
            <a:ext cx="8511973" cy="3795730"/>
          </a:xfrm>
        </p:spPr>
        <p:txBody>
          <a:bodyPr>
            <a:normAutofit/>
          </a:bodyPr>
          <a:lstStyle/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He/she is trying to wind me up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He/she is doing it deliberately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He/she knows what they are doing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He/she could stop if they wanted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He/she can think through their actions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He/she means to make me feel bad</a:t>
            </a:r>
          </a:p>
          <a:p>
            <a:pPr marL="228600" lvl="0" indent="-228600" algn="l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He/she knows the best time to challenge</a:t>
            </a:r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A5A85-3CF2-4277-8510-2E2F409AD3AD}"/>
              </a:ext>
            </a:extLst>
          </p:cNvPr>
          <p:cNvSpPr txBox="1"/>
          <p:nvPr/>
        </p:nvSpPr>
        <p:spPr>
          <a:xfrm>
            <a:off x="324592" y="5409809"/>
            <a:ext cx="7316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*Adapted from the Controllability Beliefs Scale (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Dagnan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al., 2013)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7908B2-AC14-AA79-508C-12184245D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211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>
            <a:extLst>
              <a:ext uri="{FF2B5EF4-FFF2-40B4-BE49-F238E27FC236}">
                <a16:creationId xmlns:a16="http://schemas.microsoft.com/office/drawing/2014/main" id="{76A515B8-0BA3-42B3-8BD3-857A821D7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" y="-196644"/>
            <a:ext cx="9088016" cy="928482"/>
          </a:xfrm>
        </p:spPr>
        <p:txBody>
          <a:bodyPr>
            <a:noAutofit/>
          </a:bodyPr>
          <a:lstStyle/>
          <a:p>
            <a:r>
              <a:rPr lang="en-GB" altLang="en-US" sz="3200" dirty="0">
                <a:solidFill>
                  <a:schemeClr val="bg1"/>
                </a:solidFill>
              </a:rPr>
              <a:t>Recognise Panic and Avoid Emotional Contagion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72F33-D49F-4736-B5BE-3063A2997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927" y="1284006"/>
            <a:ext cx="8630816" cy="4525963"/>
          </a:xfrm>
        </p:spPr>
        <p:txBody>
          <a:bodyPr>
            <a:noAutofit/>
          </a:bodyPr>
          <a:lstStyle/>
          <a:p>
            <a:pPr marL="216991" indent="-216991" defTabSz="472542">
              <a:lnSpc>
                <a:spcPct val="80000"/>
              </a:lnSpc>
              <a:spcBef>
                <a:spcPts val="264"/>
              </a:spcBef>
              <a:defRPr sz="1800">
                <a:uFillTx/>
              </a:defRPr>
            </a:pPr>
            <a:r>
              <a:rPr lang="en-GB" sz="2800" dirty="0">
                <a:uFill>
                  <a:solidFill>
                    <a:schemeClr val="accent4"/>
                  </a:solidFill>
                </a:uFill>
              </a:rPr>
              <a:t>Many people with additional needs, disabilities and distressed behaviours show signs of panic in specific situations</a:t>
            </a:r>
          </a:p>
          <a:p>
            <a:pPr marL="216991" indent="-216991" defTabSz="472542">
              <a:lnSpc>
                <a:spcPct val="80000"/>
              </a:lnSpc>
              <a:spcBef>
                <a:spcPts val="264"/>
              </a:spcBef>
              <a:defRPr sz="1800">
                <a:uFillTx/>
              </a:defRPr>
            </a:pPr>
            <a:endParaRPr lang="en-GB" sz="2800" dirty="0"/>
          </a:p>
          <a:p>
            <a:pPr marL="216991" indent="-216991" defTabSz="472542">
              <a:lnSpc>
                <a:spcPct val="80000"/>
              </a:lnSpc>
              <a:spcBef>
                <a:spcPts val="264"/>
              </a:spcBef>
              <a:defRPr sz="1800">
                <a:uFillTx/>
              </a:defRPr>
            </a:pPr>
            <a:r>
              <a:rPr lang="en-GB" sz="2800" dirty="0">
                <a:uFill>
                  <a:solidFill>
                    <a:schemeClr val="accent4"/>
                  </a:solidFill>
                </a:uFill>
              </a:rPr>
              <a:t>Panic reactions can often lead to people needing to escape from situations </a:t>
            </a:r>
          </a:p>
          <a:p>
            <a:pPr marL="216991" indent="-216991" defTabSz="472542">
              <a:lnSpc>
                <a:spcPct val="80000"/>
              </a:lnSpc>
              <a:spcBef>
                <a:spcPts val="264"/>
              </a:spcBef>
              <a:defRPr sz="1800">
                <a:uFillTx/>
              </a:defRPr>
            </a:pPr>
            <a:endParaRPr lang="en-GB" sz="2800" dirty="0"/>
          </a:p>
          <a:p>
            <a:pPr marL="216991" indent="-216991" defTabSz="472542">
              <a:lnSpc>
                <a:spcPct val="80000"/>
              </a:lnSpc>
              <a:spcBef>
                <a:spcPts val="264"/>
              </a:spcBef>
              <a:defRPr sz="1800">
                <a:uFillTx/>
              </a:defRPr>
            </a:pPr>
            <a:r>
              <a:rPr lang="en-GB" sz="2800" dirty="0">
                <a:uFill>
                  <a:solidFill>
                    <a:schemeClr val="accent4"/>
                  </a:solidFill>
                </a:uFill>
              </a:rPr>
              <a:t>Panic responses do not appear to habituate rapidly </a:t>
            </a:r>
          </a:p>
          <a:p>
            <a:pPr marL="216991" indent="-216991" defTabSz="472542">
              <a:lnSpc>
                <a:spcPct val="80000"/>
              </a:lnSpc>
              <a:spcBef>
                <a:spcPts val="264"/>
              </a:spcBef>
              <a:defRPr sz="1800">
                <a:uFillTx/>
              </a:defRPr>
            </a:pPr>
            <a:endParaRPr lang="en-GB" sz="2800" dirty="0"/>
          </a:p>
          <a:p>
            <a:pPr marL="216991" indent="-216991" defTabSz="472542">
              <a:lnSpc>
                <a:spcPct val="80000"/>
              </a:lnSpc>
              <a:spcBef>
                <a:spcPts val="264"/>
              </a:spcBef>
              <a:defRPr sz="1800">
                <a:uFillTx/>
              </a:defRPr>
            </a:pPr>
            <a:r>
              <a:rPr lang="en-GB" sz="2800" dirty="0">
                <a:uFill>
                  <a:solidFill>
                    <a:schemeClr val="accent4"/>
                  </a:solidFill>
                </a:uFill>
              </a:rPr>
              <a:t>Individuals are not always allowed by carers to escape from situations</a:t>
            </a:r>
          </a:p>
        </p:txBody>
      </p:sp>
    </p:spTree>
    <p:extLst>
      <p:ext uri="{BB962C8B-B14F-4D97-AF65-F5344CB8AC3E}">
        <p14:creationId xmlns:p14="http://schemas.microsoft.com/office/powerpoint/2010/main" val="35400897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6095A-8D8A-461D-A2DD-DDA916872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1837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Focus More on the Behaviour of Supporters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5DFAE-53A9-4577-A981-018CD9325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129" y="1040363"/>
            <a:ext cx="8342671" cy="4772608"/>
          </a:xfrm>
        </p:spPr>
        <p:txBody>
          <a:bodyPr>
            <a:normAutofit/>
          </a:bodyPr>
          <a:lstStyle/>
          <a:p>
            <a:r>
              <a:rPr lang="en-GB" dirty="0"/>
              <a:t>In our experience, there can be an overly mechanistic approach to supporting distressed behaviours </a:t>
            </a:r>
          </a:p>
          <a:p>
            <a:r>
              <a:rPr lang="en-GB" dirty="0"/>
              <a:t>Changing the conversation or, as our colleague Elly Chapple says, ‘flipping the narrative,’ can be extremely positive</a:t>
            </a:r>
          </a:p>
          <a:p>
            <a:r>
              <a:rPr lang="en-GB" dirty="0"/>
              <a:t>In therapeutic relationships, the supporters of clients/young people and their stress reduction should be a primary focus</a:t>
            </a:r>
          </a:p>
        </p:txBody>
      </p:sp>
    </p:spTree>
    <p:extLst>
      <p:ext uri="{BB962C8B-B14F-4D97-AF65-F5344CB8AC3E}">
        <p14:creationId xmlns:p14="http://schemas.microsoft.com/office/powerpoint/2010/main" val="35486876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28504-5483-40F9-9ECA-C6ABF787D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7316"/>
            <a:ext cx="8229600" cy="87454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It’s About ‘Us’ Not ‘Them’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7AF77-ECB4-4A3E-A9D5-B34B91FDF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If we are to change our approach to crises, the key is to change our own behaviour</a:t>
            </a:r>
          </a:p>
          <a:p>
            <a:r>
              <a:rPr lang="en-GB" dirty="0"/>
              <a:t>Sometimes this means ‘giving in’ (McDonnell, 2019) – strategic capitulation</a:t>
            </a:r>
          </a:p>
          <a:p>
            <a:r>
              <a:rPr lang="en-GB" dirty="0"/>
              <a:t>Often, it means saying nothing</a:t>
            </a:r>
          </a:p>
          <a:p>
            <a:r>
              <a:rPr lang="en-GB" dirty="0"/>
              <a:t>Highly stressed people tend to focus more on body language than words</a:t>
            </a:r>
          </a:p>
          <a:p>
            <a:r>
              <a:rPr lang="en-GB" dirty="0"/>
              <a:t>Ask yourself: ‘How can I manage that situation better next time?’</a:t>
            </a:r>
          </a:p>
        </p:txBody>
      </p:sp>
    </p:spTree>
    <p:extLst>
      <p:ext uri="{BB962C8B-B14F-4D97-AF65-F5344CB8AC3E}">
        <p14:creationId xmlns:p14="http://schemas.microsoft.com/office/powerpoint/2010/main" val="4833259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1BF0E-6EE0-481C-9920-242BB41B5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0"/>
            <a:ext cx="8229600" cy="727787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Choices Not Boundaries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4C3EF-37F1-4657-9DA9-84CEE49E7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r>
              <a:rPr lang="en-GB" dirty="0"/>
              <a:t>David Pitonyak has always argued that we should give people choices rather than boundaries</a:t>
            </a:r>
          </a:p>
          <a:p>
            <a:r>
              <a:rPr lang="en-GB" dirty="0"/>
              <a:t>Every boundary or rule is a point of confrontation </a:t>
            </a:r>
          </a:p>
          <a:p>
            <a:r>
              <a:rPr lang="en-GB" dirty="0"/>
              <a:t>A Low Arousal Approach to crisis management means having fewer rules, not no rules</a:t>
            </a:r>
          </a:p>
          <a:p>
            <a:r>
              <a:rPr lang="en-GB" dirty="0"/>
              <a:t>‘Give Options Not Ultimatums’</a:t>
            </a:r>
          </a:p>
        </p:txBody>
      </p:sp>
    </p:spTree>
    <p:extLst>
      <p:ext uri="{BB962C8B-B14F-4D97-AF65-F5344CB8AC3E}">
        <p14:creationId xmlns:p14="http://schemas.microsoft.com/office/powerpoint/2010/main" val="305748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151FBC-33E0-4F5B-8C48-3851E332B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42" y="1114367"/>
            <a:ext cx="8757501" cy="4762650"/>
          </a:xfrm>
        </p:spPr>
        <p:txBody>
          <a:bodyPr vert="horz">
            <a:noAutofit/>
          </a:bodyPr>
          <a:lstStyle/>
          <a:p>
            <a:pPr>
              <a:buNone/>
            </a:pPr>
            <a:r>
              <a:rPr lang="en-GB" sz="2500" dirty="0"/>
              <a:t>Exercise can have powerful effects on learning and evidence</a:t>
            </a:r>
          </a:p>
          <a:p>
            <a:pPr>
              <a:buNone/>
            </a:pPr>
            <a:r>
              <a:rPr lang="en-GB" sz="2500" dirty="0"/>
              <a:t>suggests that the hour after exercise is an optimum time for</a:t>
            </a:r>
          </a:p>
          <a:p>
            <a:pPr>
              <a:buNone/>
            </a:pPr>
            <a:r>
              <a:rPr lang="en-GB" sz="2500" dirty="0"/>
              <a:t>learning. </a:t>
            </a:r>
          </a:p>
          <a:p>
            <a:pPr>
              <a:buNone/>
            </a:pPr>
            <a:endParaRPr lang="en-GB" sz="2000" dirty="0"/>
          </a:p>
          <a:p>
            <a:pPr>
              <a:buNone/>
            </a:pPr>
            <a:r>
              <a:rPr lang="en-GB" sz="2500" dirty="0"/>
              <a:t>Three key questions:</a:t>
            </a:r>
          </a:p>
          <a:p>
            <a:pPr>
              <a:buNone/>
            </a:pPr>
            <a:endParaRPr lang="en-GB" sz="2000" dirty="0"/>
          </a:p>
          <a:p>
            <a:pPr marL="285750" indent="-285750"/>
            <a:r>
              <a:rPr lang="en-GB" sz="2500" dirty="0"/>
              <a:t>How much cardiac exercise do you partake in in average week?</a:t>
            </a:r>
          </a:p>
          <a:p>
            <a:pPr marL="285750" indent="-285750"/>
            <a:r>
              <a:rPr lang="en-GB" sz="2500" dirty="0"/>
              <a:t>How much cardiac exercise do your students/children partake in in the average week?</a:t>
            </a:r>
          </a:p>
          <a:p>
            <a:pPr marL="285750" indent="-285750"/>
            <a:r>
              <a:rPr lang="en-GB" sz="2500" dirty="0"/>
              <a:t>How much short-term exercise is in your daily curriculum/home life?</a:t>
            </a:r>
          </a:p>
          <a:p>
            <a:endParaRPr lang="en-GB" sz="2500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DA758A9-86A7-44E9-9323-62F35ABB3506}"/>
              </a:ext>
            </a:extLst>
          </p:cNvPr>
          <p:cNvSpPr txBox="1">
            <a:spLocks/>
          </p:cNvSpPr>
          <p:nvPr/>
        </p:nvSpPr>
        <p:spPr>
          <a:xfrm>
            <a:off x="1431239" y="-108155"/>
            <a:ext cx="6191968" cy="764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Increased Cardiac exercise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AF85C6-C5AF-4572-8D85-6A971DD46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992" y="6106710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581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138E9-0323-4926-97E5-4F005FF7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0"/>
            <a:ext cx="8229600" cy="727787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See the Person, Not the Behaviour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563A6-F41E-4DEB-8CB0-814A3969F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r>
              <a:rPr lang="en-GB" dirty="0"/>
              <a:t>Always try to remind yourself that you are working with a highly distressed individual </a:t>
            </a:r>
          </a:p>
          <a:p>
            <a:r>
              <a:rPr lang="en-GB" dirty="0"/>
              <a:t>Try to avoid focusing just on the person’s behaviour  </a:t>
            </a:r>
          </a:p>
          <a:p>
            <a:r>
              <a:rPr lang="en-GB" dirty="0"/>
              <a:t>There are always complex reasons why we behave in the way we do</a:t>
            </a:r>
          </a:p>
          <a:p>
            <a:r>
              <a:rPr lang="en-GB" dirty="0"/>
              <a:t>Try and see the person as stressed and traumatised</a:t>
            </a:r>
          </a:p>
        </p:txBody>
      </p:sp>
    </p:spTree>
    <p:extLst>
      <p:ext uri="{BB962C8B-B14F-4D97-AF65-F5344CB8AC3E}">
        <p14:creationId xmlns:p14="http://schemas.microsoft.com/office/powerpoint/2010/main" val="14189392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D0AC5-6849-4CA8-8DFF-B4F76E9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183"/>
            <a:ext cx="9143999" cy="7700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Assumptions about ‘complexity’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82DCAE-D8DB-4893-84CC-D7478D0CE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666" y="1166018"/>
            <a:ext cx="8686801" cy="4525963"/>
          </a:xfrm>
        </p:spPr>
        <p:txBody>
          <a:bodyPr/>
          <a:lstStyle/>
          <a:p>
            <a:r>
              <a:rPr lang="en-GB" dirty="0"/>
              <a:t>Viewing a person as always a) in control &amp; b) aware of their behaviour is a dangerous combination.</a:t>
            </a:r>
          </a:p>
          <a:p>
            <a:endParaRPr lang="en-GB" dirty="0"/>
          </a:p>
          <a:p>
            <a:r>
              <a:rPr lang="en-GB" dirty="0"/>
              <a:t>Seeing people as distressed and traumatised can </a:t>
            </a:r>
            <a:r>
              <a:rPr lang="en-GB" dirty="0">
                <a:solidFill>
                  <a:schemeClr val="accent1"/>
                </a:solidFill>
              </a:rPr>
              <a:t>#flipthenarrative </a:t>
            </a:r>
            <a:r>
              <a:rPr lang="en-GB" dirty="0"/>
              <a:t>on how we interact with these individuals in crisis situations – but also how we ‘set up’ learning – being pro-active is key!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3454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D0AC5-6849-4CA8-8DFF-B4F76E9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183"/>
            <a:ext cx="9143999" cy="7700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Potential Causes &amp;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16067-9E3F-4514-8ECA-A40F86A2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21" y="843379"/>
            <a:ext cx="8913180" cy="5180432"/>
          </a:xfrm>
        </p:spPr>
        <p:txBody>
          <a:bodyPr>
            <a:normAutofit fontScale="55000" lnSpcReduction="20000"/>
          </a:bodyPr>
          <a:lstStyle/>
          <a:p>
            <a:r>
              <a:rPr lang="en-GB" sz="4400" dirty="0"/>
              <a:t>Communication difficulties</a:t>
            </a:r>
          </a:p>
          <a:p>
            <a:r>
              <a:rPr lang="en-GB" sz="4400" dirty="0"/>
              <a:t>Confusion</a:t>
            </a:r>
          </a:p>
          <a:p>
            <a:r>
              <a:rPr lang="en-GB" sz="4400" dirty="0"/>
              <a:t>Unexpected change – breaking a routine</a:t>
            </a:r>
          </a:p>
          <a:p>
            <a:r>
              <a:rPr lang="en-GB" sz="4400" dirty="0"/>
              <a:t>Environmental factors – heat, overcrowding, noise, etc.</a:t>
            </a:r>
          </a:p>
          <a:p>
            <a:r>
              <a:rPr lang="en-GB" sz="4400" dirty="0"/>
              <a:t>Sensory differences i.e. hyper and hyposensitivity</a:t>
            </a:r>
          </a:p>
          <a:p>
            <a:r>
              <a:rPr lang="en-GB" sz="4400" dirty="0"/>
              <a:t>Pain or medical problems</a:t>
            </a:r>
          </a:p>
          <a:p>
            <a:r>
              <a:rPr lang="en-GB" sz="4400" dirty="0"/>
              <a:t>Medication changes</a:t>
            </a:r>
          </a:p>
          <a:p>
            <a:r>
              <a:rPr lang="en-GB" sz="4400" dirty="0"/>
              <a:t>Inactivity/boredom</a:t>
            </a:r>
          </a:p>
          <a:p>
            <a:r>
              <a:rPr lang="en-GB" sz="4400" dirty="0"/>
              <a:t>Demands and requests</a:t>
            </a:r>
          </a:p>
          <a:p>
            <a:r>
              <a:rPr lang="en-GB" sz="4400" dirty="0"/>
              <a:t>Emotional problems and mental illness</a:t>
            </a:r>
          </a:p>
          <a:p>
            <a:r>
              <a:rPr lang="en-GB" sz="4400" dirty="0"/>
              <a:t>Too many rules and restrictions</a:t>
            </a:r>
          </a:p>
          <a:p>
            <a:r>
              <a:rPr lang="en-GB" sz="4400" dirty="0"/>
              <a:t>Being denied a need or getting something that they don’t want</a:t>
            </a:r>
          </a:p>
          <a:p>
            <a:r>
              <a:rPr lang="en-GB" sz="4400" dirty="0"/>
              <a:t>Staff/Adults/Others </a:t>
            </a:r>
          </a:p>
          <a:p>
            <a:r>
              <a:rPr lang="en-GB" sz="4400" dirty="0"/>
              <a:t>And many more…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3401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4BB18-1FDA-4BFA-A18C-46725E462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" y="1458157"/>
            <a:ext cx="9126245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000" dirty="0"/>
              <a:t>Less Reactive – More Pro-active</a:t>
            </a:r>
          </a:p>
          <a:p>
            <a:pPr marL="0" indent="0" algn="ctr">
              <a:buNone/>
            </a:pPr>
            <a:endParaRPr lang="en-GB" sz="5000" dirty="0"/>
          </a:p>
          <a:p>
            <a:pPr marL="0" indent="0" algn="ctr">
              <a:buNone/>
            </a:pPr>
            <a:r>
              <a:rPr lang="en-GB" sz="4200" dirty="0"/>
              <a:t>The more pro-active we are the less reactive we need to be…</a:t>
            </a:r>
          </a:p>
        </p:txBody>
      </p:sp>
    </p:spTree>
    <p:extLst>
      <p:ext uri="{BB962C8B-B14F-4D97-AF65-F5344CB8AC3E}">
        <p14:creationId xmlns:p14="http://schemas.microsoft.com/office/powerpoint/2010/main" val="31166168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3505" y="1073971"/>
            <a:ext cx="7913790" cy="3803372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4400" dirty="0"/>
              <a:t>Helping students to self-regulate</a:t>
            </a:r>
          </a:p>
          <a:p>
            <a:pPr>
              <a:buNone/>
            </a:pPr>
            <a:endParaRPr lang="en-US" sz="4400" dirty="0"/>
          </a:p>
          <a:p>
            <a:pPr>
              <a:buNone/>
            </a:pPr>
            <a:r>
              <a:rPr lang="en-US" sz="4400" dirty="0"/>
              <a:t>Learning-to-learn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4" name="Picture 3" descr="C:\Users\Gareth\Desktop\New Illustrations\3.jpg">
            <a:extLst>
              <a:ext uri="{FF2B5EF4-FFF2-40B4-BE49-F238E27FC236}">
                <a16:creationId xmlns:a16="http://schemas.microsoft.com/office/drawing/2014/main" id="{ED4B8DF3-A06B-4F8C-B543-713CB98B0321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5247" y="1640264"/>
            <a:ext cx="3100852" cy="4225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59312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73836" y="1279139"/>
            <a:ext cx="8596328" cy="4525963"/>
          </a:xfrm>
        </p:spPr>
        <p:txBody>
          <a:bodyPr>
            <a:normAutofit/>
          </a:bodyPr>
          <a:lstStyle/>
          <a:p>
            <a:pPr marL="285750" indent="-285750">
              <a:buClrTx/>
              <a:buSzPct val="75000"/>
            </a:pPr>
            <a:r>
              <a:rPr lang="en-US" sz="2800" i="1" dirty="0"/>
              <a:t>Metacognition</a:t>
            </a:r>
            <a:r>
              <a:rPr lang="en-US" sz="2800" dirty="0"/>
              <a:t> - literally “beyond knowing”, knowing what one knows and doesn’t know - promoting a student’s ability to self-monitor levels of understanding and predict how well (s)he will do on a particular task</a:t>
            </a:r>
          </a:p>
          <a:p>
            <a:pPr marL="285750" indent="-285750">
              <a:buClrTx/>
              <a:buSzPct val="75000"/>
            </a:pPr>
            <a:endParaRPr lang="en-US" sz="2800" dirty="0"/>
          </a:p>
          <a:p>
            <a:pPr marL="285750" indent="-285750">
              <a:buClrTx/>
              <a:buSzPct val="75000"/>
            </a:pPr>
            <a:r>
              <a:rPr lang="en-US" sz="2800" i="1" dirty="0"/>
              <a:t>Self-regulation</a:t>
            </a:r>
            <a:r>
              <a:rPr lang="en-US" sz="2800" dirty="0"/>
              <a:t> - students monitoring their own comprehension and assessing their own abilities without teacher help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31300647-AB45-4552-BB4E-1CC288E84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18" y="8350"/>
            <a:ext cx="7970363" cy="557799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effectLst/>
              </a:rPr>
              <a:t>Metacognition &amp; Self-Regulation</a:t>
            </a:r>
            <a:endParaRPr lang="en-GB" sz="3000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54513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76016" y="70496"/>
            <a:ext cx="6191968" cy="5611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bg1"/>
                </a:solidFill>
                <a:effectLst/>
              </a:rPr>
              <a:t>Metacognition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404935"/>
            <a:ext cx="8229600" cy="4378491"/>
          </a:xfrm>
        </p:spPr>
        <p:txBody>
          <a:bodyPr>
            <a:normAutofit/>
          </a:bodyPr>
          <a:lstStyle/>
          <a:p>
            <a:pPr marL="285750" indent="-285750">
              <a:buClrTx/>
              <a:buSzPct val="75000"/>
            </a:pPr>
            <a:r>
              <a:rPr lang="en-US" sz="2800" dirty="0"/>
              <a:t>Most closely associated with a teacher’s instructional practices</a:t>
            </a:r>
          </a:p>
          <a:p>
            <a:pPr marL="285750" indent="-285750">
              <a:buClrTx/>
              <a:buSzPct val="75000"/>
            </a:pPr>
            <a:endParaRPr lang="en-US" sz="2800" dirty="0"/>
          </a:p>
          <a:p>
            <a:pPr marL="285750" indent="-285750">
              <a:buClrTx/>
              <a:buSzPct val="75000"/>
            </a:pPr>
            <a:r>
              <a:rPr lang="en-US" sz="2800" dirty="0"/>
              <a:t>The teacher’s metacognitive practices, if done effectively, can lead to student self-regulation</a:t>
            </a:r>
          </a:p>
          <a:p>
            <a:pPr marL="285750" indent="-285750">
              <a:buClrTx/>
              <a:buSzPct val="75000"/>
            </a:pPr>
            <a:endParaRPr lang="en-US" sz="2800" dirty="0"/>
          </a:p>
          <a:p>
            <a:pPr marL="285750" indent="-285750">
              <a:buClrTx/>
              <a:buSzPct val="75000"/>
            </a:pPr>
            <a:r>
              <a:rPr lang="en-US" sz="2800" dirty="0"/>
              <a:t>We need to think carefully about language and communication to facilitate this</a:t>
            </a:r>
          </a:p>
        </p:txBody>
      </p:sp>
    </p:spTree>
    <p:extLst>
      <p:ext uri="{BB962C8B-B14F-4D97-AF65-F5344CB8AC3E}">
        <p14:creationId xmlns:p14="http://schemas.microsoft.com/office/powerpoint/2010/main" val="19688335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93B930-C06F-4041-B03B-FE7CD42C3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600" y="-26325"/>
            <a:ext cx="5998800" cy="721489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Metacognition &amp; Self Regulation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4F411B-8F5E-4F1C-9A30-9EAE0FF248CB}"/>
              </a:ext>
            </a:extLst>
          </p:cNvPr>
          <p:cNvSpPr/>
          <p:nvPr/>
        </p:nvSpPr>
        <p:spPr>
          <a:xfrm>
            <a:off x="0" y="5857216"/>
            <a:ext cx="89103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hlinkClick r:id="rId2"/>
              </a:rPr>
              <a:t>https://educationendowmentfoundation.org.uk/tools/guidance-reports/metacognition-and-self-regulated-learning/</a:t>
            </a:r>
            <a:r>
              <a:rPr lang="en-GB" sz="12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6B05C4-B2F3-425B-8E94-5B8E815ED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60" y="1473841"/>
            <a:ext cx="3741896" cy="19551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1639A9-E496-4A03-98E1-E194BDFFC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2135" y="3665309"/>
            <a:ext cx="5291316" cy="20701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5721EB-F1B9-4317-94A6-AB6BB7C03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09" y="766765"/>
            <a:ext cx="4244411" cy="28269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AC06F4-9927-4F9D-9BAE-159D2945E3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269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9E713D-4C50-4246-9471-DBA25BF5F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414207"/>
            <a:ext cx="8903420" cy="806800"/>
          </a:xfrm>
        </p:spPr>
        <p:txBody>
          <a:bodyPr/>
          <a:lstStyle/>
          <a:p>
            <a:r>
              <a:rPr lang="en-GB" sz="2000" dirty="0">
                <a:hlinkClick r:id="rId2"/>
              </a:rPr>
              <a:t>EEF Blog: What are effective Learning Behaviours - and how can we develop them in our pupils? | News | Education Endowment Foundation | EEF</a:t>
            </a:r>
            <a:endParaRPr lang="en-GB" sz="2000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E9E4A91-BA51-41E5-8ED8-BE40BC434C63}"/>
              </a:ext>
            </a:extLst>
          </p:cNvPr>
          <p:cNvSpPr txBox="1">
            <a:spLocks/>
          </p:cNvSpPr>
          <p:nvPr/>
        </p:nvSpPr>
        <p:spPr>
          <a:xfrm>
            <a:off x="0" y="2622200"/>
            <a:ext cx="8903420" cy="806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457189" lvl="0" indent="-228594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hlinkClick r:id="rId3"/>
              </a:rPr>
              <a:t>Toolkit Talk: Meta Cognition - Bing video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82A3A0-7624-42E3-A9C5-C6B0C7C51A35}"/>
              </a:ext>
            </a:extLst>
          </p:cNvPr>
          <p:cNvSpPr txBox="1"/>
          <p:nvPr/>
        </p:nvSpPr>
        <p:spPr>
          <a:xfrm>
            <a:off x="264160" y="392505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hlinkClick r:id="rId4"/>
              </a:rPr>
              <a:t>https://youtu.be/V8jJPOxii6M</a:t>
            </a: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68906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4424"/>
            <a:ext cx="8784976" cy="716882"/>
          </a:xfrm>
        </p:spPr>
        <p:txBody>
          <a:bodyPr>
            <a:noAutofit/>
          </a:bodyPr>
          <a:lstStyle/>
          <a:p>
            <a:r>
              <a:rPr lang="en-US" sz="3200" b="0" dirty="0">
                <a:solidFill>
                  <a:schemeClr val="bg1"/>
                </a:solidFill>
                <a:effectLst/>
                <a:latin typeface="Arial"/>
                <a:cs typeface="Arial"/>
              </a:rPr>
              <a:t>The Saturation Model</a:t>
            </a: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-1294864" y="788800"/>
          <a:ext cx="8784976" cy="5164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35208D0-2344-4212-AB1A-4297197D0DC8}"/>
              </a:ext>
            </a:extLst>
          </p:cNvPr>
          <p:cNvSpPr txBox="1"/>
          <p:nvPr/>
        </p:nvSpPr>
        <p:spPr>
          <a:xfrm>
            <a:off x="5291092" y="4753015"/>
            <a:ext cx="3673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Morewood, G. D., Humphrey, N. &amp; Symes, W. (2011) Mainstreaming autism: making it work. Good Autism Practice Journal 02.12.11, 62-68.</a:t>
            </a:r>
          </a:p>
        </p:txBody>
      </p:sp>
    </p:spTree>
    <p:extLst>
      <p:ext uri="{BB962C8B-B14F-4D97-AF65-F5344CB8AC3E}">
        <p14:creationId xmlns:p14="http://schemas.microsoft.com/office/powerpoint/2010/main" val="183929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-221696"/>
            <a:ext cx="8712968" cy="1143000"/>
          </a:xfrm>
        </p:spPr>
        <p:txBody>
          <a:bodyPr>
            <a:normAutofit/>
          </a:bodyPr>
          <a:lstStyle/>
          <a:p>
            <a:pPr lvl="2" algn="ctr">
              <a:buClrTx/>
              <a:buSzPct val="90000"/>
              <a:defRPr/>
            </a:pPr>
            <a:r>
              <a:rPr lang="en-US" sz="2800" dirty="0">
                <a:solidFill>
                  <a:schemeClr val="bg1"/>
                </a:solidFill>
                <a:ea typeface="ＭＳ Ｐゴシック" pitchFamily="-65" charset="-128"/>
                <a:cs typeface="Arial"/>
              </a:rPr>
              <a:t>Self-Regulation / Use of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780816"/>
            <a:ext cx="8928484" cy="5352686"/>
          </a:xfrm>
        </p:spPr>
        <p:txBody>
          <a:bodyPr>
            <a:noAutofit/>
          </a:bodyPr>
          <a:lstStyle/>
          <a:p>
            <a:pPr marL="0" indent="0">
              <a:buClrTx/>
              <a:buSzPct val="75000"/>
              <a:buNone/>
              <a:defRPr/>
            </a:pPr>
            <a:r>
              <a:rPr lang="en-US" sz="2400" dirty="0">
                <a:ea typeface="ＭＳ Ｐゴシック" pitchFamily="-65" charset="-128"/>
                <a:cs typeface="Arial"/>
              </a:rPr>
              <a:t>Thinks can be very challenging because:</a:t>
            </a:r>
          </a:p>
          <a:p>
            <a:pPr lvl="2">
              <a:buClrTx/>
              <a:buSzPct val="90000"/>
              <a:defRPr/>
            </a:pPr>
            <a:r>
              <a:rPr lang="en-US" dirty="0">
                <a:ea typeface="ＭＳ Ｐゴシック" pitchFamily="-65" charset="-128"/>
                <a:cs typeface="Arial"/>
              </a:rPr>
              <a:t>Learning in a social setting, reading social situations, deciphering the unwritten rules</a:t>
            </a:r>
          </a:p>
          <a:p>
            <a:pPr lvl="2">
              <a:buClrTx/>
              <a:buSzPct val="90000"/>
            </a:pPr>
            <a:r>
              <a:rPr lang="en-US" dirty="0">
                <a:cs typeface="Arial"/>
              </a:rPr>
              <a:t>Learning in a complex language environment with limited visual support</a:t>
            </a:r>
          </a:p>
          <a:p>
            <a:pPr lvl="2">
              <a:buClrTx/>
              <a:buSzPct val="90000"/>
            </a:pPr>
            <a:r>
              <a:rPr lang="en-US" dirty="0">
                <a:cs typeface="Arial"/>
              </a:rPr>
              <a:t>Understanding and communicating with other students and adults</a:t>
            </a:r>
          </a:p>
          <a:p>
            <a:pPr lvl="2">
              <a:buClrTx/>
              <a:buSzPct val="90000"/>
            </a:pPr>
            <a:r>
              <a:rPr lang="en-US" dirty="0">
                <a:cs typeface="Arial"/>
              </a:rPr>
              <a:t>Coping with change, transitions and unexpected breaks in routine</a:t>
            </a:r>
          </a:p>
          <a:p>
            <a:pPr lvl="2">
              <a:buClrTx/>
              <a:buSzPct val="90000"/>
            </a:pPr>
            <a:r>
              <a:rPr lang="en-US" dirty="0">
                <a:cs typeface="Arial"/>
              </a:rPr>
              <a:t>Day to day organisation</a:t>
            </a:r>
          </a:p>
          <a:p>
            <a:pPr lvl="2">
              <a:buClrTx/>
              <a:buSzPct val="90000"/>
            </a:pPr>
            <a:r>
              <a:rPr lang="en-US" dirty="0">
                <a:cs typeface="Arial"/>
              </a:rPr>
              <a:t>Generalising learning beyond the setting in which it took place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BC7963-011F-46F1-A143-FB16E15BE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540" y="6133502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5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2458-DB63-70E7-269E-F1EBF3F61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>
            <a:normAutofit/>
          </a:bodyPr>
          <a:lstStyle/>
          <a:p>
            <a:r>
              <a:rPr lang="en-GB" sz="3800" dirty="0">
                <a:solidFill>
                  <a:schemeClr val="bg1"/>
                </a:solidFill>
              </a:rPr>
              <a:t>The Saturation Model – all the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542E3-42EB-CDF3-F3B4-88563C22D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090" y="1032951"/>
            <a:ext cx="8509819" cy="5280025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Morewood, G. D., Humphrey, N. &amp; Symes, W. (2011) Mainstreaming autism: making it work. Good Autism Practice Journal 02.12.11, 62-68.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500" b="0" i="0" dirty="0">
                <a:solidFill>
                  <a:srgbClr val="242424"/>
                </a:solidFill>
                <a:effectLst/>
              </a:rPr>
              <a:t> </a:t>
            </a:r>
            <a:endParaRPr lang="en-GB" sz="5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Download the original paper - </a:t>
            </a:r>
            <a:r>
              <a:rPr lang="en-GB" sz="2000" b="0" i="0" dirty="0">
                <a:solidFill>
                  <a:srgbClr val="4285F4"/>
                </a:solidFill>
                <a:effectLst/>
                <a:hlinkClick r:id="rId2"/>
              </a:rPr>
              <a:t>http://ow.ly/WJEc30qe80H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500" b="0" i="0" dirty="0">
                <a:solidFill>
                  <a:srgbClr val="242424"/>
                </a:solidFill>
                <a:effectLst/>
              </a:rPr>
              <a:t> </a:t>
            </a:r>
          </a:p>
          <a:p>
            <a:pPr marL="0" indent="0" algn="l">
              <a:buNone/>
            </a:pPr>
            <a:endParaRPr lang="en-GB" sz="500" dirty="0">
              <a:solidFill>
                <a:srgbClr val="242424"/>
              </a:solidFill>
            </a:endParaRPr>
          </a:p>
          <a:p>
            <a:pPr marL="0" indent="0" algn="l">
              <a:buNone/>
            </a:pPr>
            <a:endParaRPr lang="en-GB" sz="5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The Saturation Model explained - </a:t>
            </a:r>
            <a:r>
              <a:rPr lang="en-GB" sz="2000" b="0" i="0" dirty="0">
                <a:solidFill>
                  <a:srgbClr val="4285F4"/>
                </a:solidFill>
                <a:effectLst/>
                <a:hlinkClick r:id="rId3"/>
              </a:rPr>
              <a:t>http://ow.ly/QcST30qe7YG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500" b="0" i="0" dirty="0">
                <a:solidFill>
                  <a:srgbClr val="242424"/>
                </a:solidFill>
                <a:effectLst/>
              </a:rPr>
              <a:t> </a:t>
            </a:r>
          </a:p>
          <a:p>
            <a:pPr marL="0" indent="0" algn="l">
              <a:buNone/>
            </a:pPr>
            <a:endParaRPr lang="en-GB" sz="500" dirty="0">
              <a:solidFill>
                <a:srgbClr val="242424"/>
              </a:solidFill>
            </a:endParaRPr>
          </a:p>
          <a:p>
            <a:pPr marL="0" indent="0" algn="l">
              <a:buNone/>
            </a:pPr>
            <a:endParaRPr lang="en-GB" sz="5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Two short films - </a:t>
            </a:r>
            <a:r>
              <a:rPr lang="en-GB" sz="2000" b="0" i="0" dirty="0">
                <a:solidFill>
                  <a:srgbClr val="4285F4"/>
                </a:solidFill>
                <a:effectLst/>
                <a:hlinkClick r:id="rId4"/>
              </a:rPr>
              <a:t>http://ow.ly/CRUF30qe7Xm</a:t>
            </a:r>
            <a:r>
              <a:rPr lang="en-GB" sz="2000" b="0" i="0" dirty="0">
                <a:solidFill>
                  <a:srgbClr val="242424"/>
                </a:solidFill>
                <a:effectLst/>
              </a:rPr>
              <a:t> &amp; </a:t>
            </a:r>
            <a:r>
              <a:rPr lang="en-GB" sz="2000" b="0" i="0" dirty="0">
                <a:solidFill>
                  <a:srgbClr val="4285F4"/>
                </a:solidFill>
                <a:effectLst/>
                <a:hlinkClick r:id="rId5"/>
              </a:rPr>
              <a:t>http://ow.ly/VFfP30qe7Xl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500" b="0" i="0" dirty="0">
                <a:solidFill>
                  <a:srgbClr val="242424"/>
                </a:solidFill>
                <a:effectLst/>
              </a:rPr>
              <a:t> </a:t>
            </a:r>
          </a:p>
          <a:p>
            <a:pPr marL="0" indent="0" algn="l">
              <a:buNone/>
            </a:pPr>
            <a:endParaRPr lang="en-GB" sz="500" dirty="0">
              <a:solidFill>
                <a:srgbClr val="242424"/>
              </a:solidFill>
            </a:endParaRPr>
          </a:p>
          <a:p>
            <a:pPr marL="0" indent="0" algn="l">
              <a:buNone/>
            </a:pPr>
            <a:endParaRPr lang="en-GB" sz="5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The Saturation Model and the Low Arousal Approach for Inclusion in Schools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500" b="0" i="0" dirty="0">
                <a:solidFill>
                  <a:srgbClr val="242424"/>
                </a:solidFill>
                <a:effectLst/>
              </a:rPr>
              <a:t> </a:t>
            </a:r>
            <a:endParaRPr lang="en-GB" sz="5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Link - </a:t>
            </a:r>
            <a:r>
              <a:rPr lang="en-GB" sz="2000" b="0" i="0" dirty="0">
                <a:solidFill>
                  <a:srgbClr val="4285F4"/>
                </a:solidFill>
                <a:effectLst/>
                <a:hlinkClick r:id="rId6"/>
              </a:rPr>
              <a:t>https://tinyurl.com/yc3j6yxv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500" b="0" i="0" dirty="0">
                <a:solidFill>
                  <a:srgbClr val="242424"/>
                </a:solidFill>
                <a:effectLst/>
              </a:rPr>
              <a:t> </a:t>
            </a:r>
          </a:p>
          <a:p>
            <a:pPr marL="0" indent="0" algn="l">
              <a:buNone/>
            </a:pPr>
            <a:endParaRPr lang="en-GB" sz="500" dirty="0">
              <a:solidFill>
                <a:srgbClr val="242424"/>
              </a:solidFill>
            </a:endParaRPr>
          </a:p>
          <a:p>
            <a:pPr marL="0" indent="0" algn="l">
              <a:buNone/>
            </a:pPr>
            <a:endParaRPr lang="en-GB" sz="5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Free Webinar: Using the Saturation Model as a Tool for School Improvement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500" b="0" i="0" dirty="0">
                <a:solidFill>
                  <a:srgbClr val="242424"/>
                </a:solidFill>
                <a:effectLst/>
              </a:rPr>
              <a:t> </a:t>
            </a:r>
            <a:endParaRPr lang="en-GB" sz="500" b="0" i="0" dirty="0">
              <a:solidFill>
                <a:srgbClr val="313131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0" i="0" dirty="0">
                <a:solidFill>
                  <a:srgbClr val="242424"/>
                </a:solidFill>
                <a:effectLst/>
              </a:rPr>
              <a:t>Link - </a:t>
            </a:r>
            <a:r>
              <a:rPr lang="en-GB" sz="2000" b="0" i="0" dirty="0">
                <a:solidFill>
                  <a:srgbClr val="4285F4"/>
                </a:solidFill>
                <a:effectLst/>
                <a:hlinkClick r:id="rId7"/>
              </a:rPr>
              <a:t>https://rb.gy/b2tfbt</a:t>
            </a:r>
            <a:r>
              <a:rPr lang="en-GB" sz="2000" b="0" i="0" dirty="0">
                <a:solidFill>
                  <a:srgbClr val="242424"/>
                </a:solidFill>
                <a:effectLst/>
              </a:rPr>
              <a:t>  </a:t>
            </a:r>
            <a:endParaRPr lang="en-GB" sz="2000" b="0" i="0" dirty="0">
              <a:solidFill>
                <a:srgbClr val="313131"/>
              </a:solidFill>
              <a:effectLst/>
            </a:endParaRP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342349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921B0-E09F-4BE2-B7B1-29AC67EA7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377" y="1180730"/>
            <a:ext cx="8509246" cy="472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0" dirty="0">
                <a:effectLst/>
                <a:latin typeface="lexia"/>
              </a:rPr>
              <a:t>Why constant consistency matters: emotional regulation as a foundation for learning</a:t>
            </a:r>
          </a:p>
          <a:p>
            <a:pPr marL="0" indent="0">
              <a:buNone/>
            </a:pPr>
            <a:r>
              <a:rPr lang="en-GB" sz="2500" b="1" i="0" dirty="0">
                <a:solidFill>
                  <a:srgbClr val="2B3947"/>
                </a:solidFill>
                <a:effectLst/>
                <a:latin typeface="lexia"/>
                <a:hlinkClick r:id="rId2"/>
              </a:rPr>
              <a:t>https://blog.optimus-education.com/why-constant-consistency-matters-emotional-regulation-foundation-learning</a:t>
            </a:r>
            <a:endParaRPr lang="en-GB" sz="2500" b="1" i="0" dirty="0">
              <a:solidFill>
                <a:srgbClr val="2B3947"/>
              </a:solidFill>
              <a:effectLst/>
              <a:latin typeface="lexia"/>
            </a:endParaRPr>
          </a:p>
          <a:p>
            <a:pPr marL="0" indent="0">
              <a:buNone/>
            </a:pPr>
            <a:endParaRPr lang="en-GB" sz="1400" b="1" dirty="0">
              <a:solidFill>
                <a:srgbClr val="2B3947"/>
              </a:solidFill>
              <a:latin typeface="lexia"/>
            </a:endParaRPr>
          </a:p>
          <a:p>
            <a:pPr marL="0" indent="0">
              <a:buNone/>
            </a:pPr>
            <a:r>
              <a:rPr lang="en-GB" b="1" i="0" dirty="0">
                <a:effectLst/>
                <a:latin typeface="lexia"/>
              </a:rPr>
              <a:t>Applying Low Arousal approaches in education settings</a:t>
            </a:r>
          </a:p>
          <a:p>
            <a:pPr marL="0" indent="0">
              <a:buNone/>
            </a:pPr>
            <a:r>
              <a:rPr lang="en-GB" sz="2500" b="1" i="0" dirty="0">
                <a:solidFill>
                  <a:srgbClr val="2B3947"/>
                </a:solidFill>
                <a:effectLst/>
                <a:latin typeface="lexia"/>
                <a:hlinkClick r:id="rId3"/>
              </a:rPr>
              <a:t>https://blog.optimus-education.com/applying-low-arousal-approaches-education-settings</a:t>
            </a:r>
            <a:r>
              <a:rPr lang="en-GB" sz="2500" b="1" i="0" dirty="0">
                <a:solidFill>
                  <a:srgbClr val="2B3947"/>
                </a:solidFill>
                <a:effectLst/>
                <a:latin typeface="lexia"/>
              </a:rPr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4935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07" y="845254"/>
            <a:ext cx="8295185" cy="516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5409" y="5114185"/>
            <a:ext cx="8913181" cy="904875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en-GB" sz="2400" dirty="0"/>
              <a:t>	“I get to do everything my friends do, just that sometimes I have things changed a little so I can join in properly.”  Lisa, aged 15</a:t>
            </a:r>
          </a:p>
        </p:txBody>
      </p:sp>
      <p:pic>
        <p:nvPicPr>
          <p:cNvPr id="46083" name="Picture 3" descr="C:\Users\Gareth\Pictures\INCLUSION\LB with TA in cl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838940"/>
            <a:ext cx="6913562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768262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203191" y="954033"/>
            <a:ext cx="4067944" cy="576064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dirty="0"/>
              <a:t>	“School is really good because they have many autistic students and they understand us.  I think I will have a great time at school because they know how to deal with me and support me.  Social time is great as I get to hang out with other students who like to share my interests.”</a:t>
            </a:r>
          </a:p>
          <a:p>
            <a:pPr>
              <a:buNone/>
            </a:pPr>
            <a:endParaRPr lang="en-GB" sz="1500" dirty="0"/>
          </a:p>
          <a:p>
            <a:pPr>
              <a:buNone/>
            </a:pPr>
            <a:r>
              <a:rPr lang="en-GB" dirty="0"/>
              <a:t>	</a:t>
            </a:r>
          </a:p>
        </p:txBody>
      </p:sp>
      <p:pic>
        <p:nvPicPr>
          <p:cNvPr id="2050" name="Picture 2" descr="C:\Users\Gareth\AppData\Local\Microsoft\Windows\Temporary Internet Files\Content.Outlook\AAFCEMDH\16-03-2016 112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4753" y="1115658"/>
            <a:ext cx="5090711" cy="38164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150743" y="5052468"/>
            <a:ext cx="27244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Bobby, aged 11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NoS DayEve\Still pics\P6300169.JPG"/>
          <p:cNvPicPr/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79512" y="1231964"/>
            <a:ext cx="5231474" cy="42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5272198" y="2384884"/>
            <a:ext cx="4125144" cy="20882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/>
              <a:t>	</a:t>
            </a:r>
            <a:r>
              <a:rPr lang="en-GB" sz="3000" dirty="0"/>
              <a:t>Chris, now aged 19</a:t>
            </a:r>
          </a:p>
          <a:p>
            <a:pPr>
              <a:buNone/>
            </a:pPr>
            <a:endParaRPr lang="en-GB" sz="1400" dirty="0"/>
          </a:p>
          <a:p>
            <a:pPr>
              <a:buNone/>
            </a:pPr>
            <a:r>
              <a:rPr lang="en-GB" dirty="0"/>
              <a:t>	(pictured aged 13)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03832" y="1045440"/>
            <a:ext cx="3528392" cy="48965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dirty="0"/>
              <a:t>	“At first it was very difficult for me at school but now I like to take on challenges and I like that here there are safe rooms for you to go to. I am good at maths.”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/>
              <a:t>	John, aged 14</a:t>
            </a:r>
          </a:p>
        </p:txBody>
      </p:sp>
      <p:pic>
        <p:nvPicPr>
          <p:cNvPr id="1026" name="Picture 2" descr="C:\Users\Gareth\AppData\Local\Microsoft\Windows\Temporary Internet Files\Content.Outlook\AAFCEMDH\16-03-2016 094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916016"/>
            <a:ext cx="4579214" cy="5025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07ADF-A245-38EB-BA59-A2C895AFD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5382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New Book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6C283B-47F3-4188-19AD-C69826D41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0" y="1022310"/>
            <a:ext cx="3348804" cy="4813380"/>
          </a:xfrm>
          <a:prstGeom prst="rect">
            <a:avLst/>
          </a:prstGeom>
        </p:spPr>
      </p:pic>
      <p:graphicFrame>
        <p:nvGraphicFramePr>
          <p:cNvPr id="5" name="Content Placeholder 8">
            <a:extLst>
              <a:ext uri="{FF2B5EF4-FFF2-40B4-BE49-F238E27FC236}">
                <a16:creationId xmlns:a16="http://schemas.microsoft.com/office/drawing/2014/main" id="{DE040E92-38FD-D972-445B-507D4E66218B}"/>
              </a:ext>
            </a:extLst>
          </p:cNvPr>
          <p:cNvGraphicFramePr>
            <a:graphicFrameLocks/>
          </p:cNvGraphicFramePr>
          <p:nvPr/>
        </p:nvGraphicFramePr>
        <p:xfrm>
          <a:off x="3551275" y="875489"/>
          <a:ext cx="5507665" cy="5452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15873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98831-59F8-4686-B264-3B30EE60E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31389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2F2D0-A9EF-454E-A460-666B92DFA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29670"/>
            <a:ext cx="9144000" cy="5198660"/>
          </a:xfrm>
        </p:spPr>
        <p:txBody>
          <a:bodyPr>
            <a:normAutofit/>
          </a:bodyPr>
          <a:lstStyle/>
          <a:p>
            <a:r>
              <a:rPr lang="en-GB" sz="3000" dirty="0"/>
              <a:t>FREE webinars - </a:t>
            </a:r>
            <a:r>
              <a:rPr lang="en-GB" sz="3000" dirty="0">
                <a:hlinkClick r:id="rId2"/>
              </a:rPr>
              <a:t>www.studio3.org/free-webinars</a:t>
            </a:r>
            <a:endParaRPr lang="en-GB" sz="3000" dirty="0"/>
          </a:p>
          <a:p>
            <a:r>
              <a:rPr lang="en-GB" sz="3000" dirty="0"/>
              <a:t>FREE Newsletter - </a:t>
            </a:r>
            <a:r>
              <a:rPr lang="en-GB" sz="3000" dirty="0">
                <a:hlinkClick r:id="rId3"/>
              </a:rPr>
              <a:t>www.studio3.org/so/d5OUpnBWt?languageTag=en</a:t>
            </a:r>
            <a:endParaRPr lang="en-GB" sz="3000" dirty="0"/>
          </a:p>
          <a:p>
            <a:r>
              <a:rPr lang="en-GB" sz="3000" dirty="0"/>
              <a:t>LASER Prog - </a:t>
            </a:r>
            <a:r>
              <a:rPr lang="en-GB" sz="3000" dirty="0">
                <a:hlinkClick r:id="rId4"/>
              </a:rPr>
              <a:t>www.studio3.org/laser-online</a:t>
            </a:r>
            <a:endParaRPr lang="en-GB" sz="3000" dirty="0"/>
          </a:p>
          <a:p>
            <a:r>
              <a:rPr lang="en-GB" sz="3000" dirty="0"/>
              <a:t>Low Arousal Training - </a:t>
            </a:r>
            <a:r>
              <a:rPr lang="en-GB" sz="3000" dirty="0">
                <a:hlinkClick r:id="rId5"/>
              </a:rPr>
              <a:t>www.studio3.org/low-arousal-online</a:t>
            </a:r>
            <a:endParaRPr lang="en-GB" sz="3000" dirty="0"/>
          </a:p>
          <a:p>
            <a:r>
              <a:rPr lang="en-GB" sz="3000" dirty="0"/>
              <a:t>Films - </a:t>
            </a:r>
            <a:r>
              <a:rPr lang="en-GB" sz="3000" dirty="0">
                <a:hlinkClick r:id="rId6"/>
              </a:rPr>
              <a:t>Videos Archives - Gareth D Morewood (gdmorewood.com)</a:t>
            </a:r>
            <a:endParaRPr lang="en-GB" sz="3000" dirty="0"/>
          </a:p>
          <a:p>
            <a:r>
              <a:rPr lang="en-GB" sz="3000" dirty="0" err="1"/>
              <a:t>SENCology</a:t>
            </a:r>
            <a:r>
              <a:rPr lang="en-GB" sz="3000" dirty="0"/>
              <a:t> Blog - </a:t>
            </a:r>
            <a:r>
              <a:rPr lang="en-GB" sz="3000" dirty="0" err="1">
                <a:hlinkClick r:id="rId7"/>
              </a:rPr>
              <a:t>SENCology</a:t>
            </a:r>
            <a:r>
              <a:rPr lang="en-GB" sz="3000" dirty="0">
                <a:hlinkClick r:id="rId7"/>
              </a:rPr>
              <a:t> | Optimus Education Blog (optimus-education.com)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9936795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05E478B-A920-4E38-B032-BEC181236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94" y="810373"/>
            <a:ext cx="6698411" cy="521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814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103" y="712244"/>
            <a:ext cx="8923055" cy="5434281"/>
          </a:xfrm>
        </p:spPr>
        <p:txBody>
          <a:bodyPr>
            <a:normAutofit fontScale="70000" lnSpcReduction="20000"/>
          </a:bodyPr>
          <a:lstStyle/>
          <a:p>
            <a:pPr marL="0" indent="0">
              <a:buClrTx/>
              <a:buSzPct val="75000"/>
              <a:buNone/>
              <a:defRPr/>
            </a:pPr>
            <a:r>
              <a:rPr lang="en-US" dirty="0">
                <a:ea typeface="ＭＳ Ｐゴシック" pitchFamily="-65" charset="-128"/>
                <a:cs typeface="Arial"/>
              </a:rPr>
              <a:t>F</a:t>
            </a:r>
            <a:r>
              <a:rPr lang="en-US" dirty="0">
                <a:cs typeface="Arial"/>
              </a:rPr>
              <a:t>or the peer group</a:t>
            </a:r>
          </a:p>
          <a:p>
            <a:pPr lvl="1">
              <a:buClrTx/>
              <a:buSzPct val="90000"/>
              <a:buFont typeface="Arial" pitchFamily="34" charset="0"/>
              <a:buChar char="•"/>
              <a:defRPr/>
            </a:pPr>
            <a:r>
              <a:rPr lang="en-US" sz="3200" dirty="0">
                <a:cs typeface="Arial"/>
              </a:rPr>
              <a:t>Lack of understanding</a:t>
            </a:r>
          </a:p>
          <a:p>
            <a:pPr lvl="1">
              <a:buClrTx/>
              <a:buSzPct val="90000"/>
              <a:buFont typeface="Arial" pitchFamily="34" charset="0"/>
              <a:buChar char="•"/>
              <a:defRPr/>
            </a:pPr>
            <a:r>
              <a:rPr lang="en-US" sz="3200" dirty="0">
                <a:cs typeface="Arial"/>
              </a:rPr>
              <a:t>Resenting extra attention</a:t>
            </a:r>
          </a:p>
          <a:p>
            <a:pPr lvl="1">
              <a:buClrTx/>
              <a:buSzPct val="90000"/>
              <a:buFont typeface="Arial" pitchFamily="34" charset="0"/>
              <a:buChar char="•"/>
              <a:defRPr/>
            </a:pPr>
            <a:r>
              <a:rPr lang="en-US" sz="3200" dirty="0">
                <a:cs typeface="Arial"/>
              </a:rPr>
              <a:t>Social advances that are ignored or rejected</a:t>
            </a:r>
          </a:p>
          <a:p>
            <a:pPr lvl="1">
              <a:buClrTx/>
              <a:buSzPct val="90000"/>
              <a:buFont typeface="Arial" pitchFamily="34" charset="0"/>
              <a:buChar char="•"/>
              <a:defRPr/>
            </a:pPr>
            <a:r>
              <a:rPr lang="en-US" sz="3200" dirty="0">
                <a:cs typeface="Arial"/>
              </a:rPr>
              <a:t>Distraction or disruption</a:t>
            </a:r>
          </a:p>
          <a:p>
            <a:pPr lvl="1">
              <a:buClrTx/>
              <a:buSzPct val="90000"/>
              <a:buFont typeface="Arial" pitchFamily="34" charset="0"/>
              <a:buChar char="•"/>
              <a:defRPr/>
            </a:pPr>
            <a:r>
              <a:rPr lang="en-US" sz="3200" dirty="0">
                <a:cs typeface="Arial"/>
              </a:rPr>
              <a:t>Feeling that double standards are applied (‘getting away’ with things)</a:t>
            </a:r>
          </a:p>
          <a:p>
            <a:pPr lvl="1">
              <a:buClrTx/>
              <a:buSzPct val="90000"/>
              <a:buFont typeface="Arial" pitchFamily="34" charset="0"/>
              <a:buChar char="•"/>
              <a:defRPr/>
            </a:pPr>
            <a:r>
              <a:rPr lang="en-US" sz="3200" dirty="0">
                <a:cs typeface="Arial"/>
              </a:rPr>
              <a:t>Being nervous or fearful</a:t>
            </a:r>
          </a:p>
          <a:p>
            <a:pPr lvl="1">
              <a:buClrTx/>
              <a:buSzPct val="90000"/>
              <a:buFont typeface="Arial" pitchFamily="34" charset="0"/>
              <a:buChar char="•"/>
              <a:defRPr/>
            </a:pPr>
            <a:r>
              <a:rPr lang="en-US" sz="3200" dirty="0">
                <a:cs typeface="Arial"/>
              </a:rPr>
              <a:t>Ignoring, teasing, winding up, bullying (Morewood, Humphrey &amp; Symes, 2011)</a:t>
            </a:r>
          </a:p>
          <a:p>
            <a:pPr marL="457200" lvl="1" indent="0">
              <a:buClrTx/>
              <a:buSzPct val="90000"/>
              <a:buNone/>
              <a:defRPr/>
            </a:pPr>
            <a:endParaRPr lang="en-US" sz="3200" dirty="0">
              <a:cs typeface="Arial"/>
            </a:endParaRPr>
          </a:p>
          <a:p>
            <a:pPr marL="0" lvl="0" indent="0">
              <a:buSzPct val="75000"/>
              <a:buNone/>
            </a:pPr>
            <a:r>
              <a:rPr lang="en-US" dirty="0">
                <a:solidFill>
                  <a:prstClr val="black"/>
                </a:solidFill>
                <a:cs typeface="Arial"/>
              </a:rPr>
              <a:t>For staff and parents</a:t>
            </a:r>
          </a:p>
          <a:p>
            <a:pPr lvl="2">
              <a:buSzPct val="90000"/>
            </a:pPr>
            <a:r>
              <a:rPr lang="en-US" sz="3200" dirty="0">
                <a:solidFill>
                  <a:prstClr val="black"/>
                </a:solidFill>
                <a:cs typeface="Arial"/>
              </a:rPr>
              <a:t>Gaining, maintaining and refocusing attention</a:t>
            </a:r>
          </a:p>
          <a:p>
            <a:pPr lvl="2">
              <a:buSzPct val="90000"/>
            </a:pPr>
            <a:r>
              <a:rPr lang="en-US" sz="3200" dirty="0">
                <a:solidFill>
                  <a:prstClr val="black"/>
                </a:solidFill>
                <a:cs typeface="Arial"/>
              </a:rPr>
              <a:t>Motivation</a:t>
            </a:r>
          </a:p>
          <a:p>
            <a:pPr lvl="2">
              <a:buSzPct val="90000"/>
            </a:pPr>
            <a:r>
              <a:rPr lang="en-US" sz="3200" dirty="0">
                <a:solidFill>
                  <a:prstClr val="black"/>
                </a:solidFill>
                <a:cs typeface="Arial"/>
              </a:rPr>
              <a:t>Differentiation of language and/or curriculum</a:t>
            </a:r>
          </a:p>
          <a:p>
            <a:pPr lvl="2">
              <a:buSzPct val="90000"/>
            </a:pPr>
            <a:r>
              <a:rPr lang="en-US" sz="3200" dirty="0">
                <a:solidFill>
                  <a:prstClr val="black"/>
                </a:solidFill>
                <a:cs typeface="Arial"/>
              </a:rPr>
              <a:t>Managing </a:t>
            </a:r>
            <a:r>
              <a:rPr lang="en-US" sz="3200" dirty="0" err="1">
                <a:solidFill>
                  <a:prstClr val="black"/>
                </a:solidFill>
                <a:cs typeface="Arial"/>
              </a:rPr>
              <a:t>behaviour</a:t>
            </a:r>
            <a:r>
              <a:rPr lang="en-US" sz="3200" dirty="0">
                <a:solidFill>
                  <a:prstClr val="black"/>
                </a:solidFill>
                <a:cs typeface="Arial"/>
              </a:rPr>
              <a:t>   ***WARNING***</a:t>
            </a:r>
          </a:p>
          <a:p>
            <a:pPr lvl="2">
              <a:buSzPct val="90000"/>
            </a:pPr>
            <a:r>
              <a:rPr lang="en-US" sz="3200" dirty="0">
                <a:solidFill>
                  <a:prstClr val="black"/>
                </a:solidFill>
                <a:cs typeface="Arial"/>
              </a:rPr>
              <a:t>Accommodating special interests</a:t>
            </a:r>
            <a:endParaRPr lang="en-US" sz="3200" dirty="0">
              <a:cs typeface="Arial"/>
            </a:endParaRPr>
          </a:p>
          <a:p>
            <a:pPr marL="457200" lvl="1" indent="0">
              <a:buNone/>
              <a:defRPr/>
            </a:pPr>
            <a:endParaRPr lang="en-US" sz="1700" dirty="0">
              <a:latin typeface="Arial"/>
              <a:ea typeface="ＭＳ Ｐゴシック" pitchFamily="-65" charset="-128"/>
              <a:cs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6A17BF-963B-62F9-2A68-BAAB2C86DAC1}"/>
              </a:ext>
            </a:extLst>
          </p:cNvPr>
          <p:cNvSpPr txBox="1">
            <a:spLocks/>
          </p:cNvSpPr>
          <p:nvPr/>
        </p:nvSpPr>
        <p:spPr>
          <a:xfrm>
            <a:off x="179512" y="32589"/>
            <a:ext cx="8712968" cy="586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 defTabSz="914400">
              <a:buSzPct val="90000"/>
              <a:defRPr/>
            </a:pPr>
            <a:r>
              <a:rPr lang="en-US" sz="2800" kern="0" dirty="0">
                <a:solidFill>
                  <a:schemeClr val="bg1"/>
                </a:solidFill>
                <a:ea typeface="ＭＳ Ｐゴシック" pitchFamily="-65" charset="-128"/>
                <a:cs typeface="Arial"/>
              </a:rPr>
              <a:t>Self-Regulation / Use of Space</a:t>
            </a:r>
          </a:p>
        </p:txBody>
      </p:sp>
    </p:spTree>
    <p:extLst>
      <p:ext uri="{BB962C8B-B14F-4D97-AF65-F5344CB8AC3E}">
        <p14:creationId xmlns:p14="http://schemas.microsoft.com/office/powerpoint/2010/main" val="368279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0385" y="4822496"/>
            <a:ext cx="7772400" cy="62473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www.studio3.org     @</a:t>
            </a:r>
            <a:r>
              <a:rPr lang="en-US" dirty="0" err="1">
                <a:solidFill>
                  <a:schemeClr val="bg1">
                    <a:lumMod val="85000"/>
                  </a:schemeClr>
                </a:solidFill>
              </a:rPr>
              <a:t>studioiii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02DBBA-3096-4DCE-9E95-7DE0CB031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0" y="0"/>
            <a:ext cx="9147499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8490CE-AF1B-6CB9-F8B7-40006A223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70" y="155589"/>
            <a:ext cx="2032439" cy="20324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A73B2E-7A12-83A6-2AC1-9B0C69527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791" y="155589"/>
            <a:ext cx="2032439" cy="203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32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F4AC93-CCFF-4ADD-9D36-4A0AFE812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4" y="1"/>
            <a:ext cx="8996516" cy="673564"/>
          </a:xfrm>
        </p:spPr>
        <p:txBody>
          <a:bodyPr vert="horz">
            <a:norm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We Must Be Careful Where We Locate The ‘Problem’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6AE02-A727-4FB1-ADCB-669B9B444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369" y="1054006"/>
            <a:ext cx="8095262" cy="4385260"/>
          </a:xfrm>
        </p:spPr>
        <p:txBody>
          <a:bodyPr vert="horz"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700" dirty="0"/>
          </a:p>
          <a:p>
            <a:pPr marL="285750" indent="-285750">
              <a:defRPr sz="3300">
                <a:uFill>
                  <a:solidFill>
                    <a:schemeClr val="accent4"/>
                  </a:solidFill>
                </a:uFill>
              </a:defRPr>
            </a:pPr>
            <a:r>
              <a:rPr lang="en-GB" sz="3500" dirty="0"/>
              <a:t>The vast a majority of challenging situations are inadvertently triggered by supporters.</a:t>
            </a:r>
          </a:p>
          <a:p>
            <a:pPr marL="285750" indent="-285750"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3500" dirty="0"/>
          </a:p>
          <a:p>
            <a:pPr marL="285750" indent="-285750">
              <a:defRPr sz="3300">
                <a:uFill>
                  <a:solidFill>
                    <a:schemeClr val="accent4"/>
                  </a:solidFill>
                </a:uFill>
              </a:defRPr>
            </a:pPr>
            <a:r>
              <a:rPr lang="en-GB" sz="3500" dirty="0"/>
              <a:t>We are often unaware that we can trigger situations.</a:t>
            </a:r>
          </a:p>
          <a:p>
            <a:pPr marL="285750" indent="-285750"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3500" dirty="0"/>
          </a:p>
          <a:p>
            <a:pPr marL="285750" indent="-285750">
              <a:defRPr sz="3300">
                <a:uFill>
                  <a:solidFill>
                    <a:schemeClr val="accent4"/>
                  </a:solidFill>
                </a:uFill>
              </a:defRPr>
            </a:pPr>
            <a:r>
              <a:rPr lang="en-GB" sz="3500" dirty="0"/>
              <a:t>Reflective practice is a cornerstone of low arousal approaches.</a:t>
            </a:r>
          </a:p>
          <a:p>
            <a:pPr marL="285750" indent="-285750">
              <a:buFont typeface="Arial" panose="020B0604020202020204" pitchFamily="34" charset="0"/>
              <a:buChar char="•"/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1700" dirty="0"/>
          </a:p>
          <a:p>
            <a:pPr marL="285750" indent="-285750">
              <a:buFont typeface="Arial" panose="020B0604020202020204" pitchFamily="34" charset="0"/>
              <a:buChar char="•"/>
              <a:defRPr sz="3300">
                <a:uFill>
                  <a:solidFill>
                    <a:schemeClr val="accent4"/>
                  </a:solidFill>
                </a:uFill>
              </a:defRPr>
            </a:pPr>
            <a:endParaRPr lang="en-GB" sz="1700" dirty="0"/>
          </a:p>
          <a:p>
            <a:pPr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0E1365-DFBE-4568-972F-8CF8BD89D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552" y="6116137"/>
            <a:ext cx="3206774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02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14437</TotalTime>
  <Words>3193</Words>
  <Application>Microsoft Office PowerPoint</Application>
  <PresentationFormat>On-screen Show (4:3)</PresentationFormat>
  <Paragraphs>414</Paragraphs>
  <Slides>80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94" baseType="lpstr">
      <vt:lpstr>ＭＳ Ｐゴシック</vt:lpstr>
      <vt:lpstr>-apple-system</vt:lpstr>
      <vt:lpstr>Aptos</vt:lpstr>
      <vt:lpstr>Arial</vt:lpstr>
      <vt:lpstr>Calibri</vt:lpstr>
      <vt:lpstr>Courier New</vt:lpstr>
      <vt:lpstr>lexia</vt:lpstr>
      <vt:lpstr>MuseoSans</vt:lpstr>
      <vt:lpstr>Times New Roman</vt:lpstr>
      <vt:lpstr>UICTFontTextStyleBody</vt:lpstr>
      <vt:lpstr>UICTFontTextStyleItalicBody</vt:lpstr>
      <vt:lpstr>wf_segoe-ui_normal</vt:lpstr>
      <vt:lpstr>Office Theme</vt:lpstr>
      <vt:lpstr>Document</vt:lpstr>
      <vt:lpstr>PowerPoint Presentation</vt:lpstr>
      <vt:lpstr>Key Areas To Consider</vt:lpstr>
      <vt:lpstr>Movement / Exercise</vt:lpstr>
      <vt:lpstr>Movement / Exercise</vt:lpstr>
      <vt:lpstr>PowerPoint Presentation</vt:lpstr>
      <vt:lpstr>PowerPoint Presentation</vt:lpstr>
      <vt:lpstr>Self-Regulation / Use of Space</vt:lpstr>
      <vt:lpstr>PowerPoint Presentation</vt:lpstr>
      <vt:lpstr>We Must Be Careful Where We Locate The ‘Problem’</vt:lpstr>
      <vt:lpstr>PowerPoint Presentation</vt:lpstr>
      <vt:lpstr>PowerPoint Presentation</vt:lpstr>
      <vt:lpstr>PowerPoint Presentation</vt:lpstr>
      <vt:lpstr>Planned Escape</vt:lpstr>
      <vt:lpstr>PowerPoint Presentation</vt:lpstr>
      <vt:lpstr>PowerPoint Presentation</vt:lpstr>
      <vt:lpstr>PowerPoint Presentation</vt:lpstr>
      <vt:lpstr>Combating Stress Pro-actively</vt:lpstr>
      <vt:lpstr>PowerPoint Presentation</vt:lpstr>
      <vt:lpstr>PowerPoint Presentation</vt:lpstr>
      <vt:lpstr>21st Century Children…A Key Message!</vt:lpstr>
      <vt:lpstr>PowerPoint Presentation</vt:lpstr>
      <vt:lpstr>PowerPoint Presentation</vt:lpstr>
      <vt:lpstr>Have High Aspirations for Every Young Person</vt:lpstr>
      <vt:lpstr>PowerPoint Presentation</vt:lpstr>
      <vt:lpstr>PowerPoint Presentation</vt:lpstr>
      <vt:lpstr>PowerPoint Presentation</vt:lpstr>
      <vt:lpstr>PowerPoint Presentation</vt:lpstr>
      <vt:lpstr>Temple Grandin</vt:lpstr>
      <vt:lpstr>Bullying and Disability</vt:lpstr>
      <vt:lpstr>Bethany Hamilton – Pro Surfer</vt:lpstr>
      <vt:lpstr>PowerPoint Presentation</vt:lpstr>
      <vt:lpstr>Must-Have Reads for Your Schools</vt:lpstr>
      <vt:lpstr>Curriculum Is Key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Evidence Based Learning Strategies</vt:lpstr>
      <vt:lpstr>Using as a Guide – Not a Checklist</vt:lpstr>
      <vt:lpstr>Kate Jones – @KateJones_teach </vt:lpstr>
      <vt:lpstr>@mr_alfredb</vt:lpstr>
      <vt:lpstr>PowerPoint Presentation</vt:lpstr>
      <vt:lpstr>Fight or Flight: Stress Hormones</vt:lpstr>
      <vt:lpstr>The Solution: Cortisol Management</vt:lpstr>
      <vt:lpstr>Stress and Trauma</vt:lpstr>
      <vt:lpstr>The Negative Behaviour Narrative</vt:lpstr>
      <vt:lpstr>PowerPoint Presentation</vt:lpstr>
      <vt:lpstr>Stop Catastrophising</vt:lpstr>
      <vt:lpstr>Highly Stressed People Need More Control</vt:lpstr>
      <vt:lpstr>The Battle for Control</vt:lpstr>
      <vt:lpstr>Recognise Panic and Avoid Emotional Contagion</vt:lpstr>
      <vt:lpstr>Focus More on the Behaviour of Supporters</vt:lpstr>
      <vt:lpstr>It’s About ‘Us’ Not ‘Them’</vt:lpstr>
      <vt:lpstr>Choices Not Boundaries</vt:lpstr>
      <vt:lpstr>See the Person, Not the Behaviour</vt:lpstr>
      <vt:lpstr>Assumptions about ‘complexity’</vt:lpstr>
      <vt:lpstr>Potential Causes &amp; Challenges</vt:lpstr>
      <vt:lpstr>PowerPoint Presentation</vt:lpstr>
      <vt:lpstr>PowerPoint Presentation</vt:lpstr>
      <vt:lpstr>Metacognition &amp; Self-Regulation</vt:lpstr>
      <vt:lpstr>Metacognition</vt:lpstr>
      <vt:lpstr>PowerPoint Presentation</vt:lpstr>
      <vt:lpstr>PowerPoint Presentation</vt:lpstr>
      <vt:lpstr>The Saturation Model</vt:lpstr>
      <vt:lpstr>The Saturation Model – all the links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Book </vt:lpstr>
      <vt:lpstr>Links</vt:lpstr>
      <vt:lpstr>PowerPoint Presentation</vt:lpstr>
      <vt:lpstr>www.studio3.org     @studioiii</vt:lpstr>
    </vt:vector>
  </TitlesOfParts>
  <Company>NEW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NEW College</dc:creator>
  <cp:lastModifiedBy>Gareth D Morewood</cp:lastModifiedBy>
  <cp:revision>131</cp:revision>
  <dcterms:created xsi:type="dcterms:W3CDTF">2019-08-02T07:44:39Z</dcterms:created>
  <dcterms:modified xsi:type="dcterms:W3CDTF">2025-04-10T05:27:33Z</dcterms:modified>
</cp:coreProperties>
</file>