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5"/>
  </p:notesMasterIdLst>
  <p:sldIdLst>
    <p:sldId id="256" r:id="rId2"/>
    <p:sldId id="729" r:id="rId3"/>
    <p:sldId id="735" r:id="rId4"/>
    <p:sldId id="740" r:id="rId5"/>
    <p:sldId id="758" r:id="rId6"/>
    <p:sldId id="270" r:id="rId7"/>
    <p:sldId id="630" r:id="rId8"/>
    <p:sldId id="631" r:id="rId9"/>
    <p:sldId id="601" r:id="rId10"/>
    <p:sldId id="602" r:id="rId11"/>
    <p:sldId id="655" r:id="rId12"/>
    <p:sldId id="656" r:id="rId13"/>
    <p:sldId id="657" r:id="rId14"/>
    <p:sldId id="649" r:id="rId15"/>
    <p:sldId id="650" r:id="rId16"/>
    <p:sldId id="799" r:id="rId17"/>
    <p:sldId id="800" r:id="rId18"/>
    <p:sldId id="393" r:id="rId19"/>
    <p:sldId id="736" r:id="rId20"/>
    <p:sldId id="737" r:id="rId21"/>
    <p:sldId id="739" r:id="rId22"/>
    <p:sldId id="733" r:id="rId23"/>
    <p:sldId id="742" r:id="rId24"/>
    <p:sldId id="743" r:id="rId25"/>
    <p:sldId id="744" r:id="rId26"/>
    <p:sldId id="745" r:id="rId27"/>
    <p:sldId id="746" r:id="rId28"/>
    <p:sldId id="747" r:id="rId29"/>
    <p:sldId id="748" r:id="rId30"/>
    <p:sldId id="749" r:id="rId31"/>
    <p:sldId id="750" r:id="rId32"/>
    <p:sldId id="751" r:id="rId33"/>
    <p:sldId id="641" r:id="rId34"/>
    <p:sldId id="738" r:id="rId35"/>
    <p:sldId id="752" r:id="rId36"/>
    <p:sldId id="753" r:id="rId37"/>
    <p:sldId id="834" r:id="rId38"/>
    <p:sldId id="754" r:id="rId39"/>
    <p:sldId id="302" r:id="rId40"/>
    <p:sldId id="809" r:id="rId41"/>
    <p:sldId id="414" r:id="rId42"/>
    <p:sldId id="521" r:id="rId43"/>
    <p:sldId id="755" r:id="rId44"/>
    <p:sldId id="756" r:id="rId45"/>
    <p:sldId id="584" r:id="rId46"/>
    <p:sldId id="757" r:id="rId47"/>
    <p:sldId id="759" r:id="rId48"/>
    <p:sldId id="722" r:id="rId49"/>
    <p:sldId id="829" r:id="rId50"/>
    <p:sldId id="334" r:id="rId51"/>
    <p:sldId id="830" r:id="rId52"/>
    <p:sldId id="831" r:id="rId53"/>
    <p:sldId id="832" r:id="rId54"/>
    <p:sldId id="406" r:id="rId55"/>
    <p:sldId id="407" r:id="rId56"/>
    <p:sldId id="833" r:id="rId57"/>
    <p:sldId id="408" r:id="rId58"/>
    <p:sldId id="409" r:id="rId59"/>
    <p:sldId id="410" r:id="rId60"/>
    <p:sldId id="411" r:id="rId61"/>
    <p:sldId id="412" r:id="rId62"/>
    <p:sldId id="595" r:id="rId63"/>
    <p:sldId id="597" r:id="rId64"/>
    <p:sldId id="599" r:id="rId65"/>
    <p:sldId id="600" r:id="rId66"/>
    <p:sldId id="371" r:id="rId67"/>
    <p:sldId id="372" r:id="rId68"/>
    <p:sldId id="612" r:id="rId69"/>
    <p:sldId id="258" r:id="rId70"/>
    <p:sldId id="259" r:id="rId71"/>
    <p:sldId id="760" r:id="rId72"/>
    <p:sldId id="260" r:id="rId73"/>
    <p:sldId id="761" r:id="rId74"/>
    <p:sldId id="677" r:id="rId75"/>
    <p:sldId id="678" r:id="rId76"/>
    <p:sldId id="373" r:id="rId77"/>
    <p:sldId id="374" r:id="rId78"/>
    <p:sldId id="508" r:id="rId79"/>
    <p:sldId id="662" r:id="rId80"/>
    <p:sldId id="805" r:id="rId81"/>
    <p:sldId id="835" r:id="rId82"/>
    <p:sldId id="875" r:id="rId83"/>
    <p:sldId id="664" r:id="rId8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488342-F5B0-4F66-890E-22F5BE241987}" v="11" dt="2025-04-10T05:34:40.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47" autoAdjust="0"/>
    <p:restoredTop sz="95226" autoAdjust="0"/>
  </p:normalViewPr>
  <p:slideViewPr>
    <p:cSldViewPr snapToGrid="0" snapToObjects="1">
      <p:cViewPr varScale="1">
        <p:scale>
          <a:sx n="74" d="100"/>
          <a:sy n="74" d="100"/>
        </p:scale>
        <p:origin x="1315" y="28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6/11/relationships/changesInfo" Target="changesInfos/changesInfo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9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D Morewood" userId="c73ece7d93f9721e" providerId="LiveId" clId="{71488342-F5B0-4F66-890E-22F5BE241987}"/>
    <pc:docChg chg="undo custSel addSld delSld modSld">
      <pc:chgData name="Gareth D Morewood" userId="c73ece7d93f9721e" providerId="LiveId" clId="{71488342-F5B0-4F66-890E-22F5BE241987}" dt="2025-04-10T05:34:40.655" v="229"/>
      <pc:docMkLst>
        <pc:docMk/>
      </pc:docMkLst>
      <pc:sldChg chg="addSp delSp modSp mod">
        <pc:chgData name="Gareth D Morewood" userId="c73ece7d93f9721e" providerId="LiveId" clId="{71488342-F5B0-4F66-890E-22F5BE241987}" dt="2025-04-06T06:40:10.942" v="82" actId="1076"/>
        <pc:sldMkLst>
          <pc:docMk/>
          <pc:sldMk cId="2295458725" sldId="256"/>
        </pc:sldMkLst>
        <pc:spChg chg="mod">
          <ac:chgData name="Gareth D Morewood" userId="c73ece7d93f9721e" providerId="LiveId" clId="{71488342-F5B0-4F66-890E-22F5BE241987}" dt="2025-04-06T06:39:57.255" v="79" actId="20577"/>
          <ac:spMkLst>
            <pc:docMk/>
            <pc:sldMk cId="2295458725" sldId="256"/>
            <ac:spMk id="2" creationId="{00000000-0000-0000-0000-000000000000}"/>
          </ac:spMkLst>
        </pc:spChg>
        <pc:spChg chg="add mod">
          <ac:chgData name="Gareth D Morewood" userId="c73ece7d93f9721e" providerId="LiveId" clId="{71488342-F5B0-4F66-890E-22F5BE241987}" dt="2025-04-06T06:40:10.942" v="82" actId="1076"/>
          <ac:spMkLst>
            <pc:docMk/>
            <pc:sldMk cId="2295458725" sldId="256"/>
            <ac:spMk id="6" creationId="{E1E5F831-7B35-ED9E-2E75-C542F9E4391D}"/>
          </ac:spMkLst>
        </pc:spChg>
      </pc:sldChg>
      <pc:sldChg chg="modSp add del mod">
        <pc:chgData name="Gareth D Morewood" userId="c73ece7d93f9721e" providerId="LiveId" clId="{71488342-F5B0-4F66-890E-22F5BE241987}" dt="2025-04-06T07:01:31.446" v="91" actId="47"/>
        <pc:sldMkLst>
          <pc:docMk/>
          <pc:sldMk cId="0" sldId="297"/>
        </pc:sldMkLst>
      </pc:sldChg>
      <pc:sldChg chg="modSp add del mod">
        <pc:chgData name="Gareth D Morewood" userId="c73ece7d93f9721e" providerId="LiveId" clId="{71488342-F5B0-4F66-890E-22F5BE241987}" dt="2025-04-06T07:01:31.446" v="91" actId="47"/>
        <pc:sldMkLst>
          <pc:docMk/>
          <pc:sldMk cId="0" sldId="298"/>
        </pc:sldMkLst>
      </pc:sldChg>
      <pc:sldChg chg="add del">
        <pc:chgData name="Gareth D Morewood" userId="c73ece7d93f9721e" providerId="LiveId" clId="{71488342-F5B0-4F66-890E-22F5BE241987}" dt="2025-04-06T07:01:31.446" v="91" actId="47"/>
        <pc:sldMkLst>
          <pc:docMk/>
          <pc:sldMk cId="0" sldId="299"/>
        </pc:sldMkLst>
      </pc:sldChg>
      <pc:sldChg chg="add del">
        <pc:chgData name="Gareth D Morewood" userId="c73ece7d93f9721e" providerId="LiveId" clId="{71488342-F5B0-4F66-890E-22F5BE241987}" dt="2025-04-06T07:01:31.446" v="91" actId="47"/>
        <pc:sldMkLst>
          <pc:docMk/>
          <pc:sldMk cId="0" sldId="300"/>
        </pc:sldMkLst>
      </pc:sldChg>
      <pc:sldChg chg="add del">
        <pc:chgData name="Gareth D Morewood" userId="c73ece7d93f9721e" providerId="LiveId" clId="{71488342-F5B0-4F66-890E-22F5BE241987}" dt="2025-04-06T07:01:31.446" v="91" actId="47"/>
        <pc:sldMkLst>
          <pc:docMk/>
          <pc:sldMk cId="0" sldId="301"/>
        </pc:sldMkLst>
      </pc:sldChg>
      <pc:sldChg chg="add del">
        <pc:chgData name="Gareth D Morewood" userId="c73ece7d93f9721e" providerId="LiveId" clId="{71488342-F5B0-4F66-890E-22F5BE241987}" dt="2025-04-06T07:01:31.446" v="91" actId="47"/>
        <pc:sldMkLst>
          <pc:docMk/>
          <pc:sldMk cId="0" sldId="303"/>
        </pc:sldMkLst>
      </pc:sldChg>
      <pc:sldChg chg="add del">
        <pc:chgData name="Gareth D Morewood" userId="c73ece7d93f9721e" providerId="LiveId" clId="{71488342-F5B0-4F66-890E-22F5BE241987}" dt="2025-04-06T07:01:31.446" v="91" actId="47"/>
        <pc:sldMkLst>
          <pc:docMk/>
          <pc:sldMk cId="0" sldId="304"/>
        </pc:sldMkLst>
      </pc:sldChg>
      <pc:sldChg chg="add del">
        <pc:chgData name="Gareth D Morewood" userId="c73ece7d93f9721e" providerId="LiveId" clId="{71488342-F5B0-4F66-890E-22F5BE241987}" dt="2025-04-06T07:01:31.446" v="91" actId="47"/>
        <pc:sldMkLst>
          <pc:docMk/>
          <pc:sldMk cId="0" sldId="305"/>
        </pc:sldMkLst>
      </pc:sldChg>
      <pc:sldChg chg="add del">
        <pc:chgData name="Gareth D Morewood" userId="c73ece7d93f9721e" providerId="LiveId" clId="{71488342-F5B0-4F66-890E-22F5BE241987}" dt="2025-04-06T07:01:31.446" v="91" actId="47"/>
        <pc:sldMkLst>
          <pc:docMk/>
          <pc:sldMk cId="0" sldId="306"/>
        </pc:sldMkLst>
      </pc:sldChg>
      <pc:sldChg chg="add del">
        <pc:chgData name="Gareth D Morewood" userId="c73ece7d93f9721e" providerId="LiveId" clId="{71488342-F5B0-4F66-890E-22F5BE241987}" dt="2025-04-06T07:01:31.446" v="91" actId="47"/>
        <pc:sldMkLst>
          <pc:docMk/>
          <pc:sldMk cId="0" sldId="307"/>
        </pc:sldMkLst>
      </pc:sldChg>
      <pc:sldChg chg="add del">
        <pc:chgData name="Gareth D Morewood" userId="c73ece7d93f9721e" providerId="LiveId" clId="{71488342-F5B0-4F66-890E-22F5BE241987}" dt="2025-04-06T07:01:31.446" v="91" actId="47"/>
        <pc:sldMkLst>
          <pc:docMk/>
          <pc:sldMk cId="0" sldId="308"/>
        </pc:sldMkLst>
      </pc:sldChg>
      <pc:sldChg chg="add del">
        <pc:chgData name="Gareth D Morewood" userId="c73ece7d93f9721e" providerId="LiveId" clId="{71488342-F5B0-4F66-890E-22F5BE241987}" dt="2025-04-06T07:01:31.446" v="91" actId="47"/>
        <pc:sldMkLst>
          <pc:docMk/>
          <pc:sldMk cId="0" sldId="309"/>
        </pc:sldMkLst>
      </pc:sldChg>
      <pc:sldChg chg="add del">
        <pc:chgData name="Gareth D Morewood" userId="c73ece7d93f9721e" providerId="LiveId" clId="{71488342-F5B0-4F66-890E-22F5BE241987}" dt="2025-04-06T07:01:31.446" v="91" actId="47"/>
        <pc:sldMkLst>
          <pc:docMk/>
          <pc:sldMk cId="0" sldId="310"/>
        </pc:sldMkLst>
      </pc:sldChg>
      <pc:sldChg chg="add del">
        <pc:chgData name="Gareth D Morewood" userId="c73ece7d93f9721e" providerId="LiveId" clId="{71488342-F5B0-4F66-890E-22F5BE241987}" dt="2025-04-06T07:01:31.446" v="91" actId="47"/>
        <pc:sldMkLst>
          <pc:docMk/>
          <pc:sldMk cId="0" sldId="311"/>
        </pc:sldMkLst>
      </pc:sldChg>
      <pc:sldChg chg="add del">
        <pc:chgData name="Gareth D Morewood" userId="c73ece7d93f9721e" providerId="LiveId" clId="{71488342-F5B0-4F66-890E-22F5BE241987}" dt="2025-04-06T07:01:31.446" v="91" actId="47"/>
        <pc:sldMkLst>
          <pc:docMk/>
          <pc:sldMk cId="0" sldId="312"/>
        </pc:sldMkLst>
      </pc:sldChg>
      <pc:sldChg chg="add del">
        <pc:chgData name="Gareth D Morewood" userId="c73ece7d93f9721e" providerId="LiveId" clId="{71488342-F5B0-4F66-890E-22F5BE241987}" dt="2025-04-06T07:01:31.446" v="91" actId="47"/>
        <pc:sldMkLst>
          <pc:docMk/>
          <pc:sldMk cId="0" sldId="313"/>
        </pc:sldMkLst>
      </pc:sldChg>
      <pc:sldChg chg="add del">
        <pc:chgData name="Gareth D Morewood" userId="c73ece7d93f9721e" providerId="LiveId" clId="{71488342-F5B0-4F66-890E-22F5BE241987}" dt="2025-04-06T07:01:31.446" v="91" actId="47"/>
        <pc:sldMkLst>
          <pc:docMk/>
          <pc:sldMk cId="0" sldId="314"/>
        </pc:sldMkLst>
      </pc:sldChg>
      <pc:sldChg chg="add del">
        <pc:chgData name="Gareth D Morewood" userId="c73ece7d93f9721e" providerId="LiveId" clId="{71488342-F5B0-4F66-890E-22F5BE241987}" dt="2025-04-06T07:01:31.446" v="91" actId="47"/>
        <pc:sldMkLst>
          <pc:docMk/>
          <pc:sldMk cId="0" sldId="315"/>
        </pc:sldMkLst>
      </pc:sldChg>
      <pc:sldChg chg="add del">
        <pc:chgData name="Gareth D Morewood" userId="c73ece7d93f9721e" providerId="LiveId" clId="{71488342-F5B0-4F66-890E-22F5BE241987}" dt="2025-04-06T07:01:31.446" v="91" actId="47"/>
        <pc:sldMkLst>
          <pc:docMk/>
          <pc:sldMk cId="0" sldId="316"/>
        </pc:sldMkLst>
      </pc:sldChg>
      <pc:sldChg chg="add del">
        <pc:chgData name="Gareth D Morewood" userId="c73ece7d93f9721e" providerId="LiveId" clId="{71488342-F5B0-4F66-890E-22F5BE241987}" dt="2025-04-06T07:01:31.446" v="91" actId="47"/>
        <pc:sldMkLst>
          <pc:docMk/>
          <pc:sldMk cId="0" sldId="317"/>
        </pc:sldMkLst>
      </pc:sldChg>
      <pc:sldChg chg="add del">
        <pc:chgData name="Gareth D Morewood" userId="c73ece7d93f9721e" providerId="LiveId" clId="{71488342-F5B0-4F66-890E-22F5BE241987}" dt="2025-04-06T07:01:31.446" v="91" actId="47"/>
        <pc:sldMkLst>
          <pc:docMk/>
          <pc:sldMk cId="0" sldId="318"/>
        </pc:sldMkLst>
      </pc:sldChg>
      <pc:sldChg chg="add del">
        <pc:chgData name="Gareth D Morewood" userId="c73ece7d93f9721e" providerId="LiveId" clId="{71488342-F5B0-4F66-890E-22F5BE241987}" dt="2025-04-06T07:01:31.446" v="91" actId="47"/>
        <pc:sldMkLst>
          <pc:docMk/>
          <pc:sldMk cId="0" sldId="319"/>
        </pc:sldMkLst>
      </pc:sldChg>
      <pc:sldChg chg="add del">
        <pc:chgData name="Gareth D Morewood" userId="c73ece7d93f9721e" providerId="LiveId" clId="{71488342-F5B0-4F66-890E-22F5BE241987}" dt="2025-04-06T07:01:31.446" v="91" actId="47"/>
        <pc:sldMkLst>
          <pc:docMk/>
          <pc:sldMk cId="0" sldId="320"/>
        </pc:sldMkLst>
      </pc:sldChg>
      <pc:sldChg chg="add del">
        <pc:chgData name="Gareth D Morewood" userId="c73ece7d93f9721e" providerId="LiveId" clId="{71488342-F5B0-4F66-890E-22F5BE241987}" dt="2025-04-06T07:01:31.446" v="91" actId="47"/>
        <pc:sldMkLst>
          <pc:docMk/>
          <pc:sldMk cId="0" sldId="321"/>
        </pc:sldMkLst>
      </pc:sldChg>
      <pc:sldChg chg="add del">
        <pc:chgData name="Gareth D Morewood" userId="c73ece7d93f9721e" providerId="LiveId" clId="{71488342-F5B0-4F66-890E-22F5BE241987}" dt="2025-04-06T07:01:31.446" v="91" actId="47"/>
        <pc:sldMkLst>
          <pc:docMk/>
          <pc:sldMk cId="0" sldId="322"/>
        </pc:sldMkLst>
      </pc:sldChg>
      <pc:sldChg chg="add del">
        <pc:chgData name="Gareth D Morewood" userId="c73ece7d93f9721e" providerId="LiveId" clId="{71488342-F5B0-4F66-890E-22F5BE241987}" dt="2025-04-06T07:01:31.446" v="91" actId="47"/>
        <pc:sldMkLst>
          <pc:docMk/>
          <pc:sldMk cId="0" sldId="323"/>
        </pc:sldMkLst>
      </pc:sldChg>
      <pc:sldChg chg="add del">
        <pc:chgData name="Gareth D Morewood" userId="c73ece7d93f9721e" providerId="LiveId" clId="{71488342-F5B0-4F66-890E-22F5BE241987}" dt="2025-04-06T07:01:31.446" v="91" actId="47"/>
        <pc:sldMkLst>
          <pc:docMk/>
          <pc:sldMk cId="0" sldId="324"/>
        </pc:sldMkLst>
      </pc:sldChg>
      <pc:sldChg chg="add del">
        <pc:chgData name="Gareth D Morewood" userId="c73ece7d93f9721e" providerId="LiveId" clId="{71488342-F5B0-4F66-890E-22F5BE241987}" dt="2025-04-06T07:01:31.446" v="91" actId="47"/>
        <pc:sldMkLst>
          <pc:docMk/>
          <pc:sldMk cId="0" sldId="325"/>
        </pc:sldMkLst>
      </pc:sldChg>
      <pc:sldChg chg="add del">
        <pc:chgData name="Gareth D Morewood" userId="c73ece7d93f9721e" providerId="LiveId" clId="{71488342-F5B0-4F66-890E-22F5BE241987}" dt="2025-04-06T07:01:31.446" v="91" actId="47"/>
        <pc:sldMkLst>
          <pc:docMk/>
          <pc:sldMk cId="0" sldId="326"/>
        </pc:sldMkLst>
      </pc:sldChg>
      <pc:sldChg chg="add del">
        <pc:chgData name="Gareth D Morewood" userId="c73ece7d93f9721e" providerId="LiveId" clId="{71488342-F5B0-4F66-890E-22F5BE241987}" dt="2025-04-06T07:01:31.446" v="91" actId="47"/>
        <pc:sldMkLst>
          <pc:docMk/>
          <pc:sldMk cId="0" sldId="327"/>
        </pc:sldMkLst>
      </pc:sldChg>
      <pc:sldChg chg="add del">
        <pc:chgData name="Gareth D Morewood" userId="c73ece7d93f9721e" providerId="LiveId" clId="{71488342-F5B0-4F66-890E-22F5BE241987}" dt="2025-04-06T07:01:31.446" v="91" actId="47"/>
        <pc:sldMkLst>
          <pc:docMk/>
          <pc:sldMk cId="0" sldId="328"/>
        </pc:sldMkLst>
      </pc:sldChg>
      <pc:sldChg chg="add del">
        <pc:chgData name="Gareth D Morewood" userId="c73ece7d93f9721e" providerId="LiveId" clId="{71488342-F5B0-4F66-890E-22F5BE241987}" dt="2025-04-06T07:01:31.446" v="91" actId="47"/>
        <pc:sldMkLst>
          <pc:docMk/>
          <pc:sldMk cId="0" sldId="329"/>
        </pc:sldMkLst>
      </pc:sldChg>
      <pc:sldChg chg="add del">
        <pc:chgData name="Gareth D Morewood" userId="c73ece7d93f9721e" providerId="LiveId" clId="{71488342-F5B0-4F66-890E-22F5BE241987}" dt="2025-04-06T07:01:31.446" v="91" actId="47"/>
        <pc:sldMkLst>
          <pc:docMk/>
          <pc:sldMk cId="0" sldId="330"/>
        </pc:sldMkLst>
      </pc:sldChg>
      <pc:sldChg chg="add del">
        <pc:chgData name="Gareth D Morewood" userId="c73ece7d93f9721e" providerId="LiveId" clId="{71488342-F5B0-4F66-890E-22F5BE241987}" dt="2025-04-06T07:01:31.446" v="91" actId="47"/>
        <pc:sldMkLst>
          <pc:docMk/>
          <pc:sldMk cId="0" sldId="331"/>
        </pc:sldMkLst>
      </pc:sldChg>
      <pc:sldChg chg="add del">
        <pc:chgData name="Gareth D Morewood" userId="c73ece7d93f9721e" providerId="LiveId" clId="{71488342-F5B0-4F66-890E-22F5BE241987}" dt="2025-04-06T07:01:31.446" v="91" actId="47"/>
        <pc:sldMkLst>
          <pc:docMk/>
          <pc:sldMk cId="0" sldId="332"/>
        </pc:sldMkLst>
      </pc:sldChg>
      <pc:sldChg chg="add del">
        <pc:chgData name="Gareth D Morewood" userId="c73ece7d93f9721e" providerId="LiveId" clId="{71488342-F5B0-4F66-890E-22F5BE241987}" dt="2025-04-06T07:01:31.446" v="91" actId="47"/>
        <pc:sldMkLst>
          <pc:docMk/>
          <pc:sldMk cId="0" sldId="333"/>
        </pc:sldMkLst>
      </pc:sldChg>
      <pc:sldChg chg="add del">
        <pc:chgData name="Gareth D Morewood" userId="c73ece7d93f9721e" providerId="LiveId" clId="{71488342-F5B0-4F66-890E-22F5BE241987}" dt="2025-04-06T06:41:49.486" v="85"/>
        <pc:sldMkLst>
          <pc:docMk/>
          <pc:sldMk cId="2841215677" sldId="334"/>
        </pc:sldMkLst>
      </pc:sldChg>
      <pc:sldChg chg="add del">
        <pc:chgData name="Gareth D Morewood" userId="c73ece7d93f9721e" providerId="LiveId" clId="{71488342-F5B0-4F66-890E-22F5BE241987}" dt="2025-04-06T07:01:31.446" v="91" actId="47"/>
        <pc:sldMkLst>
          <pc:docMk/>
          <pc:sldMk cId="0" sldId="335"/>
        </pc:sldMkLst>
      </pc:sldChg>
      <pc:sldChg chg="add del">
        <pc:chgData name="Gareth D Morewood" userId="c73ece7d93f9721e" providerId="LiveId" clId="{71488342-F5B0-4F66-890E-22F5BE241987}" dt="2025-04-06T07:01:31.446" v="91" actId="47"/>
        <pc:sldMkLst>
          <pc:docMk/>
          <pc:sldMk cId="0" sldId="336"/>
        </pc:sldMkLst>
      </pc:sldChg>
      <pc:sldChg chg="add del">
        <pc:chgData name="Gareth D Morewood" userId="c73ece7d93f9721e" providerId="LiveId" clId="{71488342-F5B0-4F66-890E-22F5BE241987}" dt="2025-04-06T07:01:31.446" v="91" actId="47"/>
        <pc:sldMkLst>
          <pc:docMk/>
          <pc:sldMk cId="0" sldId="337"/>
        </pc:sldMkLst>
      </pc:sldChg>
      <pc:sldChg chg="add del">
        <pc:chgData name="Gareth D Morewood" userId="c73ece7d93f9721e" providerId="LiveId" clId="{71488342-F5B0-4F66-890E-22F5BE241987}" dt="2025-04-06T07:01:31.446" v="91" actId="47"/>
        <pc:sldMkLst>
          <pc:docMk/>
          <pc:sldMk cId="0" sldId="338"/>
        </pc:sldMkLst>
      </pc:sldChg>
      <pc:sldChg chg="add del">
        <pc:chgData name="Gareth D Morewood" userId="c73ece7d93f9721e" providerId="LiveId" clId="{71488342-F5B0-4F66-890E-22F5BE241987}" dt="2025-04-06T07:01:31.446" v="91" actId="47"/>
        <pc:sldMkLst>
          <pc:docMk/>
          <pc:sldMk cId="0" sldId="339"/>
        </pc:sldMkLst>
      </pc:sldChg>
      <pc:sldChg chg="add del">
        <pc:chgData name="Gareth D Morewood" userId="c73ece7d93f9721e" providerId="LiveId" clId="{71488342-F5B0-4F66-890E-22F5BE241987}" dt="2025-04-06T07:01:31.446" v="91" actId="47"/>
        <pc:sldMkLst>
          <pc:docMk/>
          <pc:sldMk cId="0" sldId="340"/>
        </pc:sldMkLst>
      </pc:sldChg>
      <pc:sldChg chg="add del">
        <pc:chgData name="Gareth D Morewood" userId="c73ece7d93f9721e" providerId="LiveId" clId="{71488342-F5B0-4F66-890E-22F5BE241987}" dt="2025-04-06T07:01:31.446" v="91" actId="47"/>
        <pc:sldMkLst>
          <pc:docMk/>
          <pc:sldMk cId="0" sldId="341"/>
        </pc:sldMkLst>
      </pc:sldChg>
      <pc:sldChg chg="add del">
        <pc:chgData name="Gareth D Morewood" userId="c73ece7d93f9721e" providerId="LiveId" clId="{71488342-F5B0-4F66-890E-22F5BE241987}" dt="2025-04-06T07:01:31.446" v="91" actId="47"/>
        <pc:sldMkLst>
          <pc:docMk/>
          <pc:sldMk cId="0" sldId="342"/>
        </pc:sldMkLst>
      </pc:sldChg>
      <pc:sldChg chg="add del">
        <pc:chgData name="Gareth D Morewood" userId="c73ece7d93f9721e" providerId="LiveId" clId="{71488342-F5B0-4F66-890E-22F5BE241987}" dt="2025-04-06T07:01:31.446" v="91" actId="47"/>
        <pc:sldMkLst>
          <pc:docMk/>
          <pc:sldMk cId="0" sldId="343"/>
        </pc:sldMkLst>
      </pc:sldChg>
      <pc:sldChg chg="add del">
        <pc:chgData name="Gareth D Morewood" userId="c73ece7d93f9721e" providerId="LiveId" clId="{71488342-F5B0-4F66-890E-22F5BE241987}" dt="2025-04-06T07:01:31.446" v="91" actId="47"/>
        <pc:sldMkLst>
          <pc:docMk/>
          <pc:sldMk cId="0" sldId="344"/>
        </pc:sldMkLst>
      </pc:sldChg>
      <pc:sldChg chg="add del">
        <pc:chgData name="Gareth D Morewood" userId="c73ece7d93f9721e" providerId="LiveId" clId="{71488342-F5B0-4F66-890E-22F5BE241987}" dt="2025-04-06T07:01:31.446" v="91" actId="47"/>
        <pc:sldMkLst>
          <pc:docMk/>
          <pc:sldMk cId="0" sldId="345"/>
        </pc:sldMkLst>
      </pc:sldChg>
      <pc:sldChg chg="add del">
        <pc:chgData name="Gareth D Morewood" userId="c73ece7d93f9721e" providerId="LiveId" clId="{71488342-F5B0-4F66-890E-22F5BE241987}" dt="2025-04-06T07:01:31.446" v="91" actId="47"/>
        <pc:sldMkLst>
          <pc:docMk/>
          <pc:sldMk cId="0" sldId="346"/>
        </pc:sldMkLst>
      </pc:sldChg>
      <pc:sldChg chg="add del">
        <pc:chgData name="Gareth D Morewood" userId="c73ece7d93f9721e" providerId="LiveId" clId="{71488342-F5B0-4F66-890E-22F5BE241987}" dt="2025-04-06T07:01:31.446" v="91" actId="47"/>
        <pc:sldMkLst>
          <pc:docMk/>
          <pc:sldMk cId="0" sldId="347"/>
        </pc:sldMkLst>
      </pc:sldChg>
      <pc:sldChg chg="add del">
        <pc:chgData name="Gareth D Morewood" userId="c73ece7d93f9721e" providerId="LiveId" clId="{71488342-F5B0-4F66-890E-22F5BE241987}" dt="2025-04-06T07:01:31.446" v="91" actId="47"/>
        <pc:sldMkLst>
          <pc:docMk/>
          <pc:sldMk cId="0" sldId="348"/>
        </pc:sldMkLst>
      </pc:sldChg>
      <pc:sldChg chg="add del">
        <pc:chgData name="Gareth D Morewood" userId="c73ece7d93f9721e" providerId="LiveId" clId="{71488342-F5B0-4F66-890E-22F5BE241987}" dt="2025-04-06T07:01:31.446" v="91" actId="47"/>
        <pc:sldMkLst>
          <pc:docMk/>
          <pc:sldMk cId="0" sldId="349"/>
        </pc:sldMkLst>
      </pc:sldChg>
      <pc:sldChg chg="add del">
        <pc:chgData name="Gareth D Morewood" userId="c73ece7d93f9721e" providerId="LiveId" clId="{71488342-F5B0-4F66-890E-22F5BE241987}" dt="2025-04-06T07:01:31.446" v="91" actId="47"/>
        <pc:sldMkLst>
          <pc:docMk/>
          <pc:sldMk cId="0" sldId="350"/>
        </pc:sldMkLst>
      </pc:sldChg>
      <pc:sldChg chg="add del">
        <pc:chgData name="Gareth D Morewood" userId="c73ece7d93f9721e" providerId="LiveId" clId="{71488342-F5B0-4F66-890E-22F5BE241987}" dt="2025-04-06T07:01:31.446" v="91" actId="47"/>
        <pc:sldMkLst>
          <pc:docMk/>
          <pc:sldMk cId="0" sldId="351"/>
        </pc:sldMkLst>
      </pc:sldChg>
      <pc:sldChg chg="modSp add del mod">
        <pc:chgData name="Gareth D Morewood" userId="c73ece7d93f9721e" providerId="LiveId" clId="{71488342-F5B0-4F66-890E-22F5BE241987}" dt="2025-04-06T07:01:31.446" v="91" actId="47"/>
        <pc:sldMkLst>
          <pc:docMk/>
          <pc:sldMk cId="0" sldId="352"/>
        </pc:sldMkLst>
      </pc:sldChg>
      <pc:sldChg chg="add del">
        <pc:chgData name="Gareth D Morewood" userId="c73ece7d93f9721e" providerId="LiveId" clId="{71488342-F5B0-4F66-890E-22F5BE241987}" dt="2025-04-06T07:01:31.446" v="91" actId="47"/>
        <pc:sldMkLst>
          <pc:docMk/>
          <pc:sldMk cId="0" sldId="353"/>
        </pc:sldMkLst>
      </pc:sldChg>
      <pc:sldChg chg="add del">
        <pc:chgData name="Gareth D Morewood" userId="c73ece7d93f9721e" providerId="LiveId" clId="{71488342-F5B0-4F66-890E-22F5BE241987}" dt="2025-04-06T07:01:31.446" v="91" actId="47"/>
        <pc:sldMkLst>
          <pc:docMk/>
          <pc:sldMk cId="0" sldId="354"/>
        </pc:sldMkLst>
      </pc:sldChg>
      <pc:sldChg chg="add del">
        <pc:chgData name="Gareth D Morewood" userId="c73ece7d93f9721e" providerId="LiveId" clId="{71488342-F5B0-4F66-890E-22F5BE241987}" dt="2025-04-06T07:01:31.446" v="91" actId="47"/>
        <pc:sldMkLst>
          <pc:docMk/>
          <pc:sldMk cId="0" sldId="355"/>
        </pc:sldMkLst>
      </pc:sldChg>
      <pc:sldChg chg="add del">
        <pc:chgData name="Gareth D Morewood" userId="c73ece7d93f9721e" providerId="LiveId" clId="{71488342-F5B0-4F66-890E-22F5BE241987}" dt="2025-04-06T07:01:31.446" v="91" actId="47"/>
        <pc:sldMkLst>
          <pc:docMk/>
          <pc:sldMk cId="0" sldId="356"/>
        </pc:sldMkLst>
      </pc:sldChg>
      <pc:sldChg chg="add del">
        <pc:chgData name="Gareth D Morewood" userId="c73ece7d93f9721e" providerId="LiveId" clId="{71488342-F5B0-4F66-890E-22F5BE241987}" dt="2025-04-06T07:01:31.446" v="91" actId="47"/>
        <pc:sldMkLst>
          <pc:docMk/>
          <pc:sldMk cId="0" sldId="357"/>
        </pc:sldMkLst>
      </pc:sldChg>
      <pc:sldChg chg="add del">
        <pc:chgData name="Gareth D Morewood" userId="c73ece7d93f9721e" providerId="LiveId" clId="{71488342-F5B0-4F66-890E-22F5BE241987}" dt="2025-04-06T07:01:31.446" v="91" actId="47"/>
        <pc:sldMkLst>
          <pc:docMk/>
          <pc:sldMk cId="0" sldId="358"/>
        </pc:sldMkLst>
      </pc:sldChg>
      <pc:sldChg chg="add del">
        <pc:chgData name="Gareth D Morewood" userId="c73ece7d93f9721e" providerId="LiveId" clId="{71488342-F5B0-4F66-890E-22F5BE241987}" dt="2025-04-06T07:01:31.446" v="91" actId="47"/>
        <pc:sldMkLst>
          <pc:docMk/>
          <pc:sldMk cId="0" sldId="359"/>
        </pc:sldMkLst>
      </pc:sldChg>
      <pc:sldChg chg="add del">
        <pc:chgData name="Gareth D Morewood" userId="c73ece7d93f9721e" providerId="LiveId" clId="{71488342-F5B0-4F66-890E-22F5BE241987}" dt="2025-04-06T07:01:31.446" v="91" actId="47"/>
        <pc:sldMkLst>
          <pc:docMk/>
          <pc:sldMk cId="0" sldId="360"/>
        </pc:sldMkLst>
      </pc:sldChg>
      <pc:sldChg chg="add del">
        <pc:chgData name="Gareth D Morewood" userId="c73ece7d93f9721e" providerId="LiveId" clId="{71488342-F5B0-4F66-890E-22F5BE241987}" dt="2025-04-06T07:01:31.446" v="91" actId="47"/>
        <pc:sldMkLst>
          <pc:docMk/>
          <pc:sldMk cId="0" sldId="361"/>
        </pc:sldMkLst>
      </pc:sldChg>
      <pc:sldChg chg="add del">
        <pc:chgData name="Gareth D Morewood" userId="c73ece7d93f9721e" providerId="LiveId" clId="{71488342-F5B0-4F66-890E-22F5BE241987}" dt="2025-04-06T07:01:31.446" v="91" actId="47"/>
        <pc:sldMkLst>
          <pc:docMk/>
          <pc:sldMk cId="0" sldId="362"/>
        </pc:sldMkLst>
      </pc:sldChg>
      <pc:sldChg chg="add del">
        <pc:chgData name="Gareth D Morewood" userId="c73ece7d93f9721e" providerId="LiveId" clId="{71488342-F5B0-4F66-890E-22F5BE241987}" dt="2025-04-06T07:01:31.446" v="91" actId="47"/>
        <pc:sldMkLst>
          <pc:docMk/>
          <pc:sldMk cId="0" sldId="363"/>
        </pc:sldMkLst>
      </pc:sldChg>
      <pc:sldChg chg="add del">
        <pc:chgData name="Gareth D Morewood" userId="c73ece7d93f9721e" providerId="LiveId" clId="{71488342-F5B0-4F66-890E-22F5BE241987}" dt="2025-04-06T07:01:31.446" v="91" actId="47"/>
        <pc:sldMkLst>
          <pc:docMk/>
          <pc:sldMk cId="0" sldId="364"/>
        </pc:sldMkLst>
      </pc:sldChg>
      <pc:sldChg chg="add del">
        <pc:chgData name="Gareth D Morewood" userId="c73ece7d93f9721e" providerId="LiveId" clId="{71488342-F5B0-4F66-890E-22F5BE241987}" dt="2025-04-06T07:01:31.446" v="91" actId="47"/>
        <pc:sldMkLst>
          <pc:docMk/>
          <pc:sldMk cId="0" sldId="365"/>
        </pc:sldMkLst>
      </pc:sldChg>
      <pc:sldChg chg="add del">
        <pc:chgData name="Gareth D Morewood" userId="c73ece7d93f9721e" providerId="LiveId" clId="{71488342-F5B0-4F66-890E-22F5BE241987}" dt="2025-04-06T07:01:31.446" v="91" actId="47"/>
        <pc:sldMkLst>
          <pc:docMk/>
          <pc:sldMk cId="0" sldId="366"/>
        </pc:sldMkLst>
      </pc:sldChg>
      <pc:sldChg chg="add del">
        <pc:chgData name="Gareth D Morewood" userId="c73ece7d93f9721e" providerId="LiveId" clId="{71488342-F5B0-4F66-890E-22F5BE241987}" dt="2025-04-06T07:01:31.446" v="91" actId="47"/>
        <pc:sldMkLst>
          <pc:docMk/>
          <pc:sldMk cId="0" sldId="367"/>
        </pc:sldMkLst>
      </pc:sldChg>
      <pc:sldChg chg="add del">
        <pc:chgData name="Gareth D Morewood" userId="c73ece7d93f9721e" providerId="LiveId" clId="{71488342-F5B0-4F66-890E-22F5BE241987}" dt="2025-04-06T07:01:31.446" v="91" actId="47"/>
        <pc:sldMkLst>
          <pc:docMk/>
          <pc:sldMk cId="0" sldId="368"/>
        </pc:sldMkLst>
      </pc:sldChg>
      <pc:sldChg chg="delSp add mod">
        <pc:chgData name="Gareth D Morewood" userId="c73ece7d93f9721e" providerId="LiveId" clId="{71488342-F5B0-4F66-890E-22F5BE241987}" dt="2025-04-10T05:15:08.382" v="223" actId="478"/>
        <pc:sldMkLst>
          <pc:docMk/>
          <pc:sldMk cId="602879187" sldId="393"/>
        </pc:sldMkLst>
        <pc:picChg chg="del">
          <ac:chgData name="Gareth D Morewood" userId="c73ece7d93f9721e" providerId="LiveId" clId="{71488342-F5B0-4F66-890E-22F5BE241987}" dt="2025-04-10T05:15:08.382" v="223" actId="478"/>
          <ac:picMkLst>
            <pc:docMk/>
            <pc:sldMk cId="602879187" sldId="393"/>
            <ac:picMk id="2" creationId="{5F6BB554-ED6A-48D7-969B-CCF1680EB6FD}"/>
          </ac:picMkLst>
        </pc:picChg>
      </pc:sldChg>
      <pc:sldChg chg="add del">
        <pc:chgData name="Gareth D Morewood" userId="c73ece7d93f9721e" providerId="LiveId" clId="{71488342-F5B0-4F66-890E-22F5BE241987}" dt="2025-04-06T06:41:49.486" v="85"/>
        <pc:sldMkLst>
          <pc:docMk/>
          <pc:sldMk cId="2136945481" sldId="406"/>
        </pc:sldMkLst>
      </pc:sldChg>
      <pc:sldChg chg="add del">
        <pc:chgData name="Gareth D Morewood" userId="c73ece7d93f9721e" providerId="LiveId" clId="{71488342-F5B0-4F66-890E-22F5BE241987}" dt="2025-04-06T06:41:49.486" v="85"/>
        <pc:sldMkLst>
          <pc:docMk/>
          <pc:sldMk cId="4038826305" sldId="407"/>
        </pc:sldMkLst>
      </pc:sldChg>
      <pc:sldChg chg="add del">
        <pc:chgData name="Gareth D Morewood" userId="c73ece7d93f9721e" providerId="LiveId" clId="{71488342-F5B0-4F66-890E-22F5BE241987}" dt="2025-04-06T06:41:49.486" v="85"/>
        <pc:sldMkLst>
          <pc:docMk/>
          <pc:sldMk cId="3540089759" sldId="408"/>
        </pc:sldMkLst>
      </pc:sldChg>
      <pc:sldChg chg="add del">
        <pc:chgData name="Gareth D Morewood" userId="c73ece7d93f9721e" providerId="LiveId" clId="{71488342-F5B0-4F66-890E-22F5BE241987}" dt="2025-04-06T06:41:49.486" v="85"/>
        <pc:sldMkLst>
          <pc:docMk/>
          <pc:sldMk cId="3548687614" sldId="409"/>
        </pc:sldMkLst>
      </pc:sldChg>
      <pc:sldChg chg="add del">
        <pc:chgData name="Gareth D Morewood" userId="c73ece7d93f9721e" providerId="LiveId" clId="{71488342-F5B0-4F66-890E-22F5BE241987}" dt="2025-04-06T06:41:49.486" v="85"/>
        <pc:sldMkLst>
          <pc:docMk/>
          <pc:sldMk cId="483325970" sldId="410"/>
        </pc:sldMkLst>
      </pc:sldChg>
      <pc:sldChg chg="add del">
        <pc:chgData name="Gareth D Morewood" userId="c73ece7d93f9721e" providerId="LiveId" clId="{71488342-F5B0-4F66-890E-22F5BE241987}" dt="2025-04-06T06:41:49.486" v="85"/>
        <pc:sldMkLst>
          <pc:docMk/>
          <pc:sldMk cId="3057483171" sldId="411"/>
        </pc:sldMkLst>
      </pc:sldChg>
      <pc:sldChg chg="add del">
        <pc:chgData name="Gareth D Morewood" userId="c73ece7d93f9721e" providerId="LiveId" clId="{71488342-F5B0-4F66-890E-22F5BE241987}" dt="2025-04-06T06:41:49.486" v="85"/>
        <pc:sldMkLst>
          <pc:docMk/>
          <pc:sldMk cId="1418939225" sldId="412"/>
        </pc:sldMkLst>
      </pc:sldChg>
      <pc:sldChg chg="add">
        <pc:chgData name="Gareth D Morewood" userId="c73ece7d93f9721e" providerId="LiveId" clId="{71488342-F5B0-4F66-890E-22F5BE241987}" dt="2025-04-10T05:14:11.302" v="221"/>
        <pc:sldMkLst>
          <pc:docMk/>
          <pc:sldMk cId="3719650124" sldId="601"/>
        </pc:sldMkLst>
      </pc:sldChg>
      <pc:sldChg chg="add">
        <pc:chgData name="Gareth D Morewood" userId="c73ece7d93f9721e" providerId="LiveId" clId="{71488342-F5B0-4F66-890E-22F5BE241987}" dt="2025-04-10T05:14:11.302" v="221"/>
        <pc:sldMkLst>
          <pc:docMk/>
          <pc:sldMk cId="2522695633" sldId="602"/>
        </pc:sldMkLst>
      </pc:sldChg>
      <pc:sldChg chg="modSp mod">
        <pc:chgData name="Gareth D Morewood" userId="c73ece7d93f9721e" providerId="LiveId" clId="{71488342-F5B0-4F66-890E-22F5BE241987}" dt="2025-04-05T07:43:49.421" v="28" actId="20577"/>
        <pc:sldMkLst>
          <pc:docMk/>
          <pc:sldMk cId="1953650492" sldId="612"/>
        </pc:sldMkLst>
        <pc:spChg chg="mod">
          <ac:chgData name="Gareth D Morewood" userId="c73ece7d93f9721e" providerId="LiveId" clId="{71488342-F5B0-4F66-890E-22F5BE241987}" dt="2025-04-05T07:43:49.421" v="28" actId="20577"/>
          <ac:spMkLst>
            <pc:docMk/>
            <pc:sldMk cId="1953650492" sldId="612"/>
            <ac:spMk id="7" creationId="{0C62DB95-8EE5-4641-9B5E-3D0C7E48C27B}"/>
          </ac:spMkLst>
        </pc:spChg>
      </pc:sldChg>
      <pc:sldChg chg="add">
        <pc:chgData name="Gareth D Morewood" userId="c73ece7d93f9721e" providerId="LiveId" clId="{71488342-F5B0-4F66-890E-22F5BE241987}" dt="2025-04-10T05:14:53.947" v="222"/>
        <pc:sldMkLst>
          <pc:docMk/>
          <pc:sldMk cId="2508848512" sldId="649"/>
        </pc:sldMkLst>
      </pc:sldChg>
      <pc:sldChg chg="add">
        <pc:chgData name="Gareth D Morewood" userId="c73ece7d93f9721e" providerId="LiveId" clId="{71488342-F5B0-4F66-890E-22F5BE241987}" dt="2025-04-10T05:14:53.947" v="222"/>
        <pc:sldMkLst>
          <pc:docMk/>
          <pc:sldMk cId="3562108644" sldId="650"/>
        </pc:sldMkLst>
      </pc:sldChg>
      <pc:sldChg chg="add">
        <pc:chgData name="Gareth D Morewood" userId="c73ece7d93f9721e" providerId="LiveId" clId="{71488342-F5B0-4F66-890E-22F5BE241987}" dt="2025-04-10T05:14:53.947" v="222"/>
        <pc:sldMkLst>
          <pc:docMk/>
          <pc:sldMk cId="1689783049" sldId="655"/>
        </pc:sldMkLst>
      </pc:sldChg>
      <pc:sldChg chg="add">
        <pc:chgData name="Gareth D Morewood" userId="c73ece7d93f9721e" providerId="LiveId" clId="{71488342-F5B0-4F66-890E-22F5BE241987}" dt="2025-04-10T05:14:53.947" v="222"/>
        <pc:sldMkLst>
          <pc:docMk/>
          <pc:sldMk cId="987101135" sldId="656"/>
        </pc:sldMkLst>
      </pc:sldChg>
      <pc:sldChg chg="add">
        <pc:chgData name="Gareth D Morewood" userId="c73ece7d93f9721e" providerId="LiveId" clId="{71488342-F5B0-4F66-890E-22F5BE241987}" dt="2025-04-10T05:14:53.947" v="222"/>
        <pc:sldMkLst>
          <pc:docMk/>
          <pc:sldMk cId="911356957" sldId="657"/>
        </pc:sldMkLst>
      </pc:sldChg>
      <pc:sldChg chg="addSp modSp mod">
        <pc:chgData name="Gareth D Morewood" userId="c73ece7d93f9721e" providerId="LiveId" clId="{71488342-F5B0-4F66-890E-22F5BE241987}" dt="2025-04-10T05:26:21.964" v="228" actId="1076"/>
        <pc:sldMkLst>
          <pc:docMk/>
          <pc:sldMk cId="2459918074" sldId="664"/>
        </pc:sldMkLst>
        <pc:picChg chg="add mod">
          <ac:chgData name="Gareth D Morewood" userId="c73ece7d93f9721e" providerId="LiveId" clId="{71488342-F5B0-4F66-890E-22F5BE241987}" dt="2025-04-10T05:26:01.340" v="225" actId="1076"/>
          <ac:picMkLst>
            <pc:docMk/>
            <pc:sldMk cId="2459918074" sldId="664"/>
            <ac:picMk id="8" creationId="{7F8AF609-DBBC-B08E-7616-D4765A3938F7}"/>
          </ac:picMkLst>
        </pc:picChg>
        <pc:picChg chg="add mod">
          <ac:chgData name="Gareth D Morewood" userId="c73ece7d93f9721e" providerId="LiveId" clId="{71488342-F5B0-4F66-890E-22F5BE241987}" dt="2025-04-10T05:26:21.964" v="228" actId="1076"/>
          <ac:picMkLst>
            <pc:docMk/>
            <pc:sldMk cId="2459918074" sldId="664"/>
            <ac:picMk id="10" creationId="{ED1BB5FE-8213-1F71-F3B0-3DB1FEC5181D}"/>
          </ac:picMkLst>
        </pc:picChg>
      </pc:sldChg>
      <pc:sldChg chg="add">
        <pc:chgData name="Gareth D Morewood" userId="c73ece7d93f9721e" providerId="LiveId" clId="{71488342-F5B0-4F66-890E-22F5BE241987}" dt="2025-04-10T05:14:53.947" v="222"/>
        <pc:sldMkLst>
          <pc:docMk/>
          <pc:sldMk cId="4141781458" sldId="799"/>
        </pc:sldMkLst>
      </pc:sldChg>
      <pc:sldChg chg="add">
        <pc:chgData name="Gareth D Morewood" userId="c73ece7d93f9721e" providerId="LiveId" clId="{71488342-F5B0-4F66-890E-22F5BE241987}" dt="2025-04-10T05:14:53.947" v="222"/>
        <pc:sldMkLst>
          <pc:docMk/>
          <pc:sldMk cId="3688458136" sldId="800"/>
        </pc:sldMkLst>
      </pc:sldChg>
      <pc:sldChg chg="add">
        <pc:chgData name="Gareth D Morewood" userId="c73ece7d93f9721e" providerId="LiveId" clId="{71488342-F5B0-4F66-890E-22F5BE241987}" dt="2025-04-09T16:05:42.116" v="220"/>
        <pc:sldMkLst>
          <pc:docMk/>
          <pc:sldMk cId="2993679515" sldId="805"/>
        </pc:sldMkLst>
      </pc:sldChg>
      <pc:sldChg chg="add">
        <pc:chgData name="Gareth D Morewood" userId="c73ece7d93f9721e" providerId="LiveId" clId="{71488342-F5B0-4F66-890E-22F5BE241987}" dt="2025-04-09T16:02:40.401" v="219"/>
        <pc:sldMkLst>
          <pc:docMk/>
          <pc:sldMk cId="3234234923" sldId="809"/>
        </pc:sldMkLst>
      </pc:sldChg>
      <pc:sldChg chg="add del">
        <pc:chgData name="Gareth D Morewood" userId="c73ece7d93f9721e" providerId="LiveId" clId="{71488342-F5B0-4F66-890E-22F5BE241987}" dt="2025-04-06T06:41:49.486" v="85"/>
        <pc:sldMkLst>
          <pc:docMk/>
          <pc:sldMk cId="2455284828" sldId="829"/>
        </pc:sldMkLst>
      </pc:sldChg>
      <pc:sldChg chg="add del">
        <pc:chgData name="Gareth D Morewood" userId="c73ece7d93f9721e" providerId="LiveId" clId="{71488342-F5B0-4F66-890E-22F5BE241987}" dt="2025-04-06T06:41:49.486" v="85"/>
        <pc:sldMkLst>
          <pc:docMk/>
          <pc:sldMk cId="2194139938" sldId="830"/>
        </pc:sldMkLst>
      </pc:sldChg>
      <pc:sldChg chg="add del">
        <pc:chgData name="Gareth D Morewood" userId="c73ece7d93f9721e" providerId="LiveId" clId="{71488342-F5B0-4F66-890E-22F5BE241987}" dt="2025-04-06T06:41:49.486" v="85"/>
        <pc:sldMkLst>
          <pc:docMk/>
          <pc:sldMk cId="314427455" sldId="831"/>
        </pc:sldMkLst>
      </pc:sldChg>
      <pc:sldChg chg="add del">
        <pc:chgData name="Gareth D Morewood" userId="c73ece7d93f9721e" providerId="LiveId" clId="{71488342-F5B0-4F66-890E-22F5BE241987}" dt="2025-04-06T06:41:49.486" v="85"/>
        <pc:sldMkLst>
          <pc:docMk/>
          <pc:sldMk cId="2866814586" sldId="832"/>
        </pc:sldMkLst>
      </pc:sldChg>
      <pc:sldChg chg="add del">
        <pc:chgData name="Gareth D Morewood" userId="c73ece7d93f9721e" providerId="LiveId" clId="{71488342-F5B0-4F66-890E-22F5BE241987}" dt="2025-04-06T06:41:49.486" v="85"/>
        <pc:sldMkLst>
          <pc:docMk/>
          <pc:sldMk cId="1504921118" sldId="833"/>
        </pc:sldMkLst>
      </pc:sldChg>
      <pc:sldChg chg="add del">
        <pc:chgData name="Gareth D Morewood" userId="c73ece7d93f9721e" providerId="LiveId" clId="{71488342-F5B0-4F66-890E-22F5BE241987}" dt="2025-04-06T07:01:31.446" v="91" actId="47"/>
        <pc:sldMkLst>
          <pc:docMk/>
          <pc:sldMk cId="0" sldId="834"/>
        </pc:sldMkLst>
      </pc:sldChg>
      <pc:sldChg chg="modSp new mod">
        <pc:chgData name="Gareth D Morewood" userId="c73ece7d93f9721e" providerId="LiveId" clId="{71488342-F5B0-4F66-890E-22F5BE241987}" dt="2025-04-09T15:56:19.814" v="192" actId="1076"/>
        <pc:sldMkLst>
          <pc:docMk/>
          <pc:sldMk cId="746837727" sldId="834"/>
        </pc:sldMkLst>
        <pc:spChg chg="mod">
          <ac:chgData name="Gareth D Morewood" userId="c73ece7d93f9721e" providerId="LiveId" clId="{71488342-F5B0-4F66-890E-22F5BE241987}" dt="2025-04-09T15:56:11.680" v="189" actId="1076"/>
          <ac:spMkLst>
            <pc:docMk/>
            <pc:sldMk cId="746837727" sldId="834"/>
            <ac:spMk id="2" creationId="{F829B536-8F9D-0C70-F23C-7D5A3AD79DE9}"/>
          </ac:spMkLst>
        </pc:spChg>
        <pc:spChg chg="mod">
          <ac:chgData name="Gareth D Morewood" userId="c73ece7d93f9721e" providerId="LiveId" clId="{71488342-F5B0-4F66-890E-22F5BE241987}" dt="2025-04-09T15:56:19.814" v="192" actId="1076"/>
          <ac:spMkLst>
            <pc:docMk/>
            <pc:sldMk cId="746837727" sldId="834"/>
            <ac:spMk id="3" creationId="{DD37FFFF-1FBB-FD41-0F55-2950A360A641}"/>
          </ac:spMkLst>
        </pc:spChg>
      </pc:sldChg>
      <pc:sldChg chg="modSp add del mod">
        <pc:chgData name="Gareth D Morewood" userId="c73ece7d93f9721e" providerId="LiveId" clId="{71488342-F5B0-4F66-890E-22F5BE241987}" dt="2025-04-06T07:01:31.446" v="91" actId="47"/>
        <pc:sldMkLst>
          <pc:docMk/>
          <pc:sldMk cId="0" sldId="835"/>
        </pc:sldMkLst>
      </pc:sldChg>
      <pc:sldChg chg="addSp delSp modSp new mod">
        <pc:chgData name="Gareth D Morewood" userId="c73ece7d93f9721e" providerId="LiveId" clId="{71488342-F5B0-4F66-890E-22F5BE241987}" dt="2025-04-09T15:59:01.924" v="218" actId="18131"/>
        <pc:sldMkLst>
          <pc:docMk/>
          <pc:sldMk cId="815942246" sldId="835"/>
        </pc:sldMkLst>
        <pc:spChg chg="mod">
          <ac:chgData name="Gareth D Morewood" userId="c73ece7d93f9721e" providerId="LiveId" clId="{71488342-F5B0-4F66-890E-22F5BE241987}" dt="2025-04-09T15:57:52.643" v="207" actId="1076"/>
          <ac:spMkLst>
            <pc:docMk/>
            <pc:sldMk cId="815942246" sldId="835"/>
            <ac:spMk id="2" creationId="{BD7A707E-1E8B-DD93-4E92-DF9593519166}"/>
          </ac:spMkLst>
        </pc:spChg>
        <pc:spChg chg="del">
          <ac:chgData name="Gareth D Morewood" userId="c73ece7d93f9721e" providerId="LiveId" clId="{71488342-F5B0-4F66-890E-22F5BE241987}" dt="2025-04-09T15:57:55.331" v="208" actId="478"/>
          <ac:spMkLst>
            <pc:docMk/>
            <pc:sldMk cId="815942246" sldId="835"/>
            <ac:spMk id="3" creationId="{FEC0A219-EE52-8165-09A4-198EAEDCA2F6}"/>
          </ac:spMkLst>
        </pc:spChg>
        <pc:picChg chg="add mod modCrop">
          <ac:chgData name="Gareth D Morewood" userId="c73ece7d93f9721e" providerId="LiveId" clId="{71488342-F5B0-4F66-890E-22F5BE241987}" dt="2025-04-09T15:59:01.924" v="218" actId="18131"/>
          <ac:picMkLst>
            <pc:docMk/>
            <pc:sldMk cId="815942246" sldId="835"/>
            <ac:picMk id="4" creationId="{B46E7FA4-8CFA-94C9-3AF6-5F85DE6C3384}"/>
          </ac:picMkLst>
        </pc:picChg>
      </pc:sldChg>
      <pc:sldChg chg="add del">
        <pc:chgData name="Gareth D Morewood" userId="c73ece7d93f9721e" providerId="LiveId" clId="{71488342-F5B0-4F66-890E-22F5BE241987}" dt="2025-04-06T07:01:31.446" v="91" actId="47"/>
        <pc:sldMkLst>
          <pc:docMk/>
          <pc:sldMk cId="0" sldId="836"/>
        </pc:sldMkLst>
      </pc:sldChg>
      <pc:sldChg chg="add">
        <pc:chgData name="Gareth D Morewood" userId="c73ece7d93f9721e" providerId="LiveId" clId="{71488342-F5B0-4F66-890E-22F5BE241987}" dt="2025-04-10T05:34:40.655" v="229"/>
        <pc:sldMkLst>
          <pc:docMk/>
          <pc:sldMk cId="892862699" sldId="875"/>
        </pc:sldMkLst>
      </pc:sldChg>
      <pc:sldMasterChg chg="delSldLayout">
        <pc:chgData name="Gareth D Morewood" userId="c73ece7d93f9721e" providerId="LiveId" clId="{71488342-F5B0-4F66-890E-22F5BE241987}" dt="2025-04-06T07:01:31.446" v="91" actId="47"/>
        <pc:sldMasterMkLst>
          <pc:docMk/>
          <pc:sldMasterMk cId="2701759359" sldId="2147483648"/>
        </pc:sldMasterMkLst>
        <pc:sldLayoutChg chg="del">
          <pc:chgData name="Gareth D Morewood" userId="c73ece7d93f9721e" providerId="LiveId" clId="{71488342-F5B0-4F66-890E-22F5BE241987}" dt="2025-04-06T07:01:31.446" v="91" actId="47"/>
          <pc:sldLayoutMkLst>
            <pc:docMk/>
            <pc:sldMasterMk cId="2701759359" sldId="2147483648"/>
            <pc:sldLayoutMk cId="2374821017" sldId="214748366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232070-C0AE-9243-B9BB-B2E582B47927}" type="doc">
      <dgm:prSet loTypeId="urn:microsoft.com/office/officeart/2005/8/layout/radial1" loCatId="" qsTypeId="urn:microsoft.com/office/officeart/2005/8/quickstyle/3D2" qsCatId="3D" csTypeId="urn:microsoft.com/office/officeart/2005/8/colors/accent1_2" csCatId="accent1" phldr="1"/>
      <dgm:spPr/>
      <dgm:t>
        <a:bodyPr/>
        <a:lstStyle/>
        <a:p>
          <a:endParaRPr lang="en-US"/>
        </a:p>
      </dgm:t>
    </dgm:pt>
    <dgm:pt modelId="{B56A8071-C2FE-7B44-AF55-32DBD440ACD6}">
      <dgm:prSet phldrT="[Text]" custT="1"/>
      <dgm:spPr/>
      <dgm:t>
        <a:bodyPr/>
        <a:lstStyle/>
        <a:p>
          <a:r>
            <a:rPr lang="en-US" sz="1200" b="0" dirty="0">
              <a:latin typeface="Arial"/>
              <a:cs typeface="Arial"/>
            </a:rPr>
            <a:t>Agent of change</a:t>
          </a:r>
        </a:p>
      </dgm:t>
    </dgm:pt>
    <dgm:pt modelId="{0F9466D8-2370-7A47-B8AA-2823AC650802}" type="parTrans" cxnId="{B6CDD7D8-A90F-CC44-A89F-21789C5390DC}">
      <dgm:prSet/>
      <dgm:spPr/>
      <dgm:t>
        <a:bodyPr/>
        <a:lstStyle/>
        <a:p>
          <a:endParaRPr lang="en-US"/>
        </a:p>
      </dgm:t>
    </dgm:pt>
    <dgm:pt modelId="{A3BF80EA-8E93-5B4A-BB27-B77E718ECD02}" type="sibTrans" cxnId="{B6CDD7D8-A90F-CC44-A89F-21789C5390DC}">
      <dgm:prSet/>
      <dgm:spPr/>
      <dgm:t>
        <a:bodyPr/>
        <a:lstStyle/>
        <a:p>
          <a:endParaRPr lang="en-US"/>
        </a:p>
      </dgm:t>
    </dgm:pt>
    <dgm:pt modelId="{8ED901B2-5DF6-A045-9E99-84F667F4C080}">
      <dgm:prSet phldrT="[Text]"/>
      <dgm:spPr/>
      <dgm:t>
        <a:bodyPr/>
        <a:lstStyle/>
        <a:p>
          <a:r>
            <a:rPr lang="en-US" dirty="0"/>
            <a:t>Developing the school environment</a:t>
          </a:r>
        </a:p>
      </dgm:t>
    </dgm:pt>
    <dgm:pt modelId="{4FA62878-AF9A-9F49-86DA-51FF47070C4E}" type="parTrans" cxnId="{A880483A-E2F3-AD4E-956B-8498EA17730A}">
      <dgm:prSet/>
      <dgm:spPr/>
      <dgm:t>
        <a:bodyPr/>
        <a:lstStyle/>
        <a:p>
          <a:endParaRPr lang="en-US" dirty="0"/>
        </a:p>
      </dgm:t>
    </dgm:pt>
    <dgm:pt modelId="{63F6A2B5-552F-5843-BD65-41AE20914417}" type="sibTrans" cxnId="{A880483A-E2F3-AD4E-956B-8498EA17730A}">
      <dgm:prSet/>
      <dgm:spPr/>
      <dgm:t>
        <a:bodyPr/>
        <a:lstStyle/>
        <a:p>
          <a:endParaRPr lang="en-US"/>
        </a:p>
      </dgm:t>
    </dgm:pt>
    <dgm:pt modelId="{58D679A3-49ED-0449-A90F-5ED04FC864FE}">
      <dgm:prSet phldrT="[Text]"/>
      <dgm:spPr/>
      <dgm:t>
        <a:bodyPr/>
        <a:lstStyle/>
        <a:p>
          <a:r>
            <a:rPr lang="en-US" dirty="0"/>
            <a:t>Flexible provision</a:t>
          </a:r>
        </a:p>
      </dgm:t>
    </dgm:pt>
    <dgm:pt modelId="{BD045485-EE40-0447-B6CD-4788C5C91AC8}" type="parTrans" cxnId="{7A0E7035-CEFC-4743-B7AB-EFAC1726F1E6}">
      <dgm:prSet/>
      <dgm:spPr/>
      <dgm:t>
        <a:bodyPr/>
        <a:lstStyle/>
        <a:p>
          <a:endParaRPr lang="en-US" dirty="0"/>
        </a:p>
      </dgm:t>
    </dgm:pt>
    <dgm:pt modelId="{2F8CD1F5-E10F-B34D-9AD7-2943EF58E7FB}" type="sibTrans" cxnId="{7A0E7035-CEFC-4743-B7AB-EFAC1726F1E6}">
      <dgm:prSet/>
      <dgm:spPr/>
      <dgm:t>
        <a:bodyPr/>
        <a:lstStyle/>
        <a:p>
          <a:endParaRPr lang="en-US"/>
        </a:p>
      </dgm:t>
    </dgm:pt>
    <dgm:pt modelId="{AE9F96FD-798D-3041-B6C7-B15C733232ED}">
      <dgm:prSet phldrT="[Text]"/>
      <dgm:spPr/>
      <dgm:t>
        <a:bodyPr/>
        <a:lstStyle/>
        <a:p>
          <a:r>
            <a:rPr lang="en-US" dirty="0"/>
            <a:t>Direct support and intervention</a:t>
          </a:r>
        </a:p>
      </dgm:t>
    </dgm:pt>
    <dgm:pt modelId="{F6682FB6-C18D-A743-B742-E30907837202}" type="parTrans" cxnId="{490EE691-ACA0-974F-86F1-0632EE2534EC}">
      <dgm:prSet/>
      <dgm:spPr/>
      <dgm:t>
        <a:bodyPr/>
        <a:lstStyle/>
        <a:p>
          <a:endParaRPr lang="en-US" dirty="0"/>
        </a:p>
      </dgm:t>
    </dgm:pt>
    <dgm:pt modelId="{6793436F-5CA3-0741-9E6E-2D77A6505A96}" type="sibTrans" cxnId="{490EE691-ACA0-974F-86F1-0632EE2534EC}">
      <dgm:prSet/>
      <dgm:spPr/>
      <dgm:t>
        <a:bodyPr/>
        <a:lstStyle/>
        <a:p>
          <a:endParaRPr lang="en-US"/>
        </a:p>
      </dgm:t>
    </dgm:pt>
    <dgm:pt modelId="{426A2A31-0FB5-2D4D-9EEE-3182923DA833}">
      <dgm:prSet phldrT="[Text]"/>
      <dgm:spPr/>
      <dgm:t>
        <a:bodyPr/>
        <a:lstStyle/>
        <a:p>
          <a:r>
            <a:rPr lang="en-US" dirty="0"/>
            <a:t>Policy development and embedding practice</a:t>
          </a:r>
        </a:p>
      </dgm:t>
    </dgm:pt>
    <dgm:pt modelId="{E5D106FC-9553-2A4B-8FA9-6AE8CEEC6457}" type="parTrans" cxnId="{C6DA1C1C-4747-0A40-B4E3-F6C5CF8F79EB}">
      <dgm:prSet/>
      <dgm:spPr/>
      <dgm:t>
        <a:bodyPr/>
        <a:lstStyle/>
        <a:p>
          <a:endParaRPr lang="en-US" dirty="0"/>
        </a:p>
      </dgm:t>
    </dgm:pt>
    <dgm:pt modelId="{19E7C25C-906D-C44B-AAAF-9A21305778D4}" type="sibTrans" cxnId="{C6DA1C1C-4747-0A40-B4E3-F6C5CF8F79EB}">
      <dgm:prSet/>
      <dgm:spPr/>
      <dgm:t>
        <a:bodyPr/>
        <a:lstStyle/>
        <a:p>
          <a:endParaRPr lang="en-US"/>
        </a:p>
      </dgm:t>
    </dgm:pt>
    <dgm:pt modelId="{058DA32D-993B-F442-86D6-08886F0FA8BE}">
      <dgm:prSet phldrT="[Text]"/>
      <dgm:spPr/>
      <dgm:t>
        <a:bodyPr/>
        <a:lstStyle/>
        <a:p>
          <a:r>
            <a:rPr lang="en-US" dirty="0"/>
            <a:t>Training and development of staff</a:t>
          </a:r>
        </a:p>
      </dgm:t>
    </dgm:pt>
    <dgm:pt modelId="{FE92AC2F-B10B-4A4D-85C8-4968B53F49BE}" type="parTrans" cxnId="{5A0D3018-411B-4242-8F9F-7FD511A8F859}">
      <dgm:prSet/>
      <dgm:spPr/>
      <dgm:t>
        <a:bodyPr/>
        <a:lstStyle/>
        <a:p>
          <a:endParaRPr lang="en-US" dirty="0"/>
        </a:p>
      </dgm:t>
    </dgm:pt>
    <dgm:pt modelId="{F359CF77-9870-1544-8C74-4F86E8DACB75}" type="sibTrans" cxnId="{5A0D3018-411B-4242-8F9F-7FD511A8F859}">
      <dgm:prSet/>
      <dgm:spPr/>
      <dgm:t>
        <a:bodyPr/>
        <a:lstStyle/>
        <a:p>
          <a:endParaRPr lang="en-US"/>
        </a:p>
      </dgm:t>
    </dgm:pt>
    <dgm:pt modelId="{9168A69A-1B37-0C4A-A8F9-2237DBC0F440}">
      <dgm:prSet phldrT="[Text]"/>
      <dgm:spPr/>
      <dgm:t>
        <a:bodyPr/>
        <a:lstStyle/>
        <a:p>
          <a:r>
            <a:rPr lang="en-US" dirty="0"/>
            <a:t>Peer education and awareness</a:t>
          </a:r>
        </a:p>
      </dgm:t>
    </dgm:pt>
    <dgm:pt modelId="{E30309EE-9946-5541-AEBA-CFF20205E4BE}" type="parTrans" cxnId="{5BD21CBE-A758-1948-973B-1DEFBC641EB2}">
      <dgm:prSet/>
      <dgm:spPr/>
      <dgm:t>
        <a:bodyPr/>
        <a:lstStyle/>
        <a:p>
          <a:endParaRPr lang="en-US" dirty="0"/>
        </a:p>
      </dgm:t>
    </dgm:pt>
    <dgm:pt modelId="{216B67DC-320F-3B41-905F-B353707090E2}" type="sibTrans" cxnId="{5BD21CBE-A758-1948-973B-1DEFBC641EB2}">
      <dgm:prSet/>
      <dgm:spPr/>
      <dgm:t>
        <a:bodyPr/>
        <a:lstStyle/>
        <a:p>
          <a:endParaRPr lang="en-US"/>
        </a:p>
      </dgm:t>
    </dgm:pt>
    <dgm:pt modelId="{5B93AE62-F5F5-E343-AEAD-80950AB8E7A1}">
      <dgm:prSet phldrT="[Text]"/>
      <dgm:spPr/>
      <dgm:t>
        <a:bodyPr/>
        <a:lstStyle/>
        <a:p>
          <a:r>
            <a:rPr lang="en-US" dirty="0"/>
            <a:t>Creating a positive ethos</a:t>
          </a:r>
        </a:p>
      </dgm:t>
    </dgm:pt>
    <dgm:pt modelId="{8ED4EDB8-BEBC-DB4F-91CD-37A2590F8B47}" type="parTrans" cxnId="{244877D5-2B53-B840-9048-F348E2CDF030}">
      <dgm:prSet/>
      <dgm:spPr/>
      <dgm:t>
        <a:bodyPr/>
        <a:lstStyle/>
        <a:p>
          <a:endParaRPr lang="en-US" dirty="0"/>
        </a:p>
      </dgm:t>
    </dgm:pt>
    <dgm:pt modelId="{0267DA71-BDEA-EB43-84EA-2E5CE44D9AF6}" type="sibTrans" cxnId="{244877D5-2B53-B840-9048-F348E2CDF030}">
      <dgm:prSet/>
      <dgm:spPr/>
      <dgm:t>
        <a:bodyPr/>
        <a:lstStyle/>
        <a:p>
          <a:endParaRPr lang="en-US"/>
        </a:p>
      </dgm:t>
    </dgm:pt>
    <dgm:pt modelId="{F771CF57-5F62-BF40-91AC-3F50E6B8DA20}" type="pres">
      <dgm:prSet presAssocID="{51232070-C0AE-9243-B9BB-B2E582B47927}" presName="cycle" presStyleCnt="0">
        <dgm:presLayoutVars>
          <dgm:chMax val="1"/>
          <dgm:dir/>
          <dgm:animLvl val="ctr"/>
          <dgm:resizeHandles val="exact"/>
        </dgm:presLayoutVars>
      </dgm:prSet>
      <dgm:spPr/>
    </dgm:pt>
    <dgm:pt modelId="{86156F94-D18B-5840-90E9-D7561CF57825}" type="pres">
      <dgm:prSet presAssocID="{B56A8071-C2FE-7B44-AF55-32DBD440ACD6}" presName="centerShape" presStyleLbl="node0" presStyleIdx="0" presStyleCnt="1"/>
      <dgm:spPr/>
    </dgm:pt>
    <dgm:pt modelId="{B4E02328-E176-8045-ADC8-11772F8AAAE0}" type="pres">
      <dgm:prSet presAssocID="{4FA62878-AF9A-9F49-86DA-51FF47070C4E}" presName="Name9" presStyleLbl="parChTrans1D2" presStyleIdx="0" presStyleCnt="7"/>
      <dgm:spPr/>
    </dgm:pt>
    <dgm:pt modelId="{B413C1A6-FEF5-964A-9B92-CA9C9321A9FC}" type="pres">
      <dgm:prSet presAssocID="{4FA62878-AF9A-9F49-86DA-51FF47070C4E}" presName="connTx" presStyleLbl="parChTrans1D2" presStyleIdx="0" presStyleCnt="7"/>
      <dgm:spPr/>
    </dgm:pt>
    <dgm:pt modelId="{0E3F7FB0-33B3-C04E-BDA3-D994716CDDDB}" type="pres">
      <dgm:prSet presAssocID="{8ED901B2-5DF6-A045-9E99-84F667F4C080}" presName="node" presStyleLbl="node1" presStyleIdx="0" presStyleCnt="7">
        <dgm:presLayoutVars>
          <dgm:bulletEnabled val="1"/>
        </dgm:presLayoutVars>
      </dgm:prSet>
      <dgm:spPr/>
    </dgm:pt>
    <dgm:pt modelId="{4F61B857-00C6-7D4B-BBBA-E2EAF62AAF83}" type="pres">
      <dgm:prSet presAssocID="{BD045485-EE40-0447-B6CD-4788C5C91AC8}" presName="Name9" presStyleLbl="parChTrans1D2" presStyleIdx="1" presStyleCnt="7"/>
      <dgm:spPr/>
    </dgm:pt>
    <dgm:pt modelId="{B8B5BCE1-DFBC-9545-9053-49097A616A93}" type="pres">
      <dgm:prSet presAssocID="{BD045485-EE40-0447-B6CD-4788C5C91AC8}" presName="connTx" presStyleLbl="parChTrans1D2" presStyleIdx="1" presStyleCnt="7"/>
      <dgm:spPr/>
    </dgm:pt>
    <dgm:pt modelId="{DD9F8129-43B9-2743-9014-0DC9CCCA2B5B}" type="pres">
      <dgm:prSet presAssocID="{58D679A3-49ED-0449-A90F-5ED04FC864FE}" presName="node" presStyleLbl="node1" presStyleIdx="1" presStyleCnt="7">
        <dgm:presLayoutVars>
          <dgm:bulletEnabled val="1"/>
        </dgm:presLayoutVars>
      </dgm:prSet>
      <dgm:spPr/>
    </dgm:pt>
    <dgm:pt modelId="{FDD864A0-13E2-F147-A817-CD750091DDB5}" type="pres">
      <dgm:prSet presAssocID="{F6682FB6-C18D-A743-B742-E30907837202}" presName="Name9" presStyleLbl="parChTrans1D2" presStyleIdx="2" presStyleCnt="7"/>
      <dgm:spPr/>
    </dgm:pt>
    <dgm:pt modelId="{E2E82CCF-0DC2-BB46-A330-0ACC9EDCF2AF}" type="pres">
      <dgm:prSet presAssocID="{F6682FB6-C18D-A743-B742-E30907837202}" presName="connTx" presStyleLbl="parChTrans1D2" presStyleIdx="2" presStyleCnt="7"/>
      <dgm:spPr/>
    </dgm:pt>
    <dgm:pt modelId="{3A12E5BE-80EA-4E44-8801-FA87206DC904}" type="pres">
      <dgm:prSet presAssocID="{AE9F96FD-798D-3041-B6C7-B15C733232ED}" presName="node" presStyleLbl="node1" presStyleIdx="2" presStyleCnt="7">
        <dgm:presLayoutVars>
          <dgm:bulletEnabled val="1"/>
        </dgm:presLayoutVars>
      </dgm:prSet>
      <dgm:spPr/>
    </dgm:pt>
    <dgm:pt modelId="{927C401A-540A-274E-94AF-63F604F8A376}" type="pres">
      <dgm:prSet presAssocID="{E5D106FC-9553-2A4B-8FA9-6AE8CEEC6457}" presName="Name9" presStyleLbl="parChTrans1D2" presStyleIdx="3" presStyleCnt="7"/>
      <dgm:spPr/>
    </dgm:pt>
    <dgm:pt modelId="{D1843247-EAFD-B241-994E-EE2EE530DACE}" type="pres">
      <dgm:prSet presAssocID="{E5D106FC-9553-2A4B-8FA9-6AE8CEEC6457}" presName="connTx" presStyleLbl="parChTrans1D2" presStyleIdx="3" presStyleCnt="7"/>
      <dgm:spPr/>
    </dgm:pt>
    <dgm:pt modelId="{0136FE16-B3A4-4F48-A1BF-26233E5E4969}" type="pres">
      <dgm:prSet presAssocID="{426A2A31-0FB5-2D4D-9EEE-3182923DA833}" presName="node" presStyleLbl="node1" presStyleIdx="3" presStyleCnt="7">
        <dgm:presLayoutVars>
          <dgm:bulletEnabled val="1"/>
        </dgm:presLayoutVars>
      </dgm:prSet>
      <dgm:spPr/>
    </dgm:pt>
    <dgm:pt modelId="{E0885123-E983-464D-A59B-4B57048A2B1D}" type="pres">
      <dgm:prSet presAssocID="{FE92AC2F-B10B-4A4D-85C8-4968B53F49BE}" presName="Name9" presStyleLbl="parChTrans1D2" presStyleIdx="4" presStyleCnt="7"/>
      <dgm:spPr/>
    </dgm:pt>
    <dgm:pt modelId="{33DC4DF1-6754-1C46-92DE-400AA67C7BBD}" type="pres">
      <dgm:prSet presAssocID="{FE92AC2F-B10B-4A4D-85C8-4968B53F49BE}" presName="connTx" presStyleLbl="parChTrans1D2" presStyleIdx="4" presStyleCnt="7"/>
      <dgm:spPr/>
    </dgm:pt>
    <dgm:pt modelId="{B3BDCE89-2C15-E349-ACF5-0A6B4147EB64}" type="pres">
      <dgm:prSet presAssocID="{058DA32D-993B-F442-86D6-08886F0FA8BE}" presName="node" presStyleLbl="node1" presStyleIdx="4" presStyleCnt="7">
        <dgm:presLayoutVars>
          <dgm:bulletEnabled val="1"/>
        </dgm:presLayoutVars>
      </dgm:prSet>
      <dgm:spPr/>
    </dgm:pt>
    <dgm:pt modelId="{3544C395-4783-D549-9495-09BCA7D58214}" type="pres">
      <dgm:prSet presAssocID="{E30309EE-9946-5541-AEBA-CFF20205E4BE}" presName="Name9" presStyleLbl="parChTrans1D2" presStyleIdx="5" presStyleCnt="7"/>
      <dgm:spPr/>
    </dgm:pt>
    <dgm:pt modelId="{B6DC45F3-5D19-104C-A312-4B5E8D1C86D3}" type="pres">
      <dgm:prSet presAssocID="{E30309EE-9946-5541-AEBA-CFF20205E4BE}" presName="connTx" presStyleLbl="parChTrans1D2" presStyleIdx="5" presStyleCnt="7"/>
      <dgm:spPr/>
    </dgm:pt>
    <dgm:pt modelId="{814B4F94-E1CB-4E48-827C-24DFE6CCB971}" type="pres">
      <dgm:prSet presAssocID="{9168A69A-1B37-0C4A-A8F9-2237DBC0F440}" presName="node" presStyleLbl="node1" presStyleIdx="5" presStyleCnt="7">
        <dgm:presLayoutVars>
          <dgm:bulletEnabled val="1"/>
        </dgm:presLayoutVars>
      </dgm:prSet>
      <dgm:spPr/>
    </dgm:pt>
    <dgm:pt modelId="{41AAADF7-111F-CE40-96CE-AE4E2117F3C0}" type="pres">
      <dgm:prSet presAssocID="{8ED4EDB8-BEBC-DB4F-91CD-37A2590F8B47}" presName="Name9" presStyleLbl="parChTrans1D2" presStyleIdx="6" presStyleCnt="7"/>
      <dgm:spPr/>
    </dgm:pt>
    <dgm:pt modelId="{2E4A04C1-FC33-1D42-BF2F-6D24740946AB}" type="pres">
      <dgm:prSet presAssocID="{8ED4EDB8-BEBC-DB4F-91CD-37A2590F8B47}" presName="connTx" presStyleLbl="parChTrans1D2" presStyleIdx="6" presStyleCnt="7"/>
      <dgm:spPr/>
    </dgm:pt>
    <dgm:pt modelId="{3EA24E3C-93B4-3B47-942E-F4EE76564202}" type="pres">
      <dgm:prSet presAssocID="{5B93AE62-F5F5-E343-AEAD-80950AB8E7A1}" presName="node" presStyleLbl="node1" presStyleIdx="6" presStyleCnt="7">
        <dgm:presLayoutVars>
          <dgm:bulletEnabled val="1"/>
        </dgm:presLayoutVars>
      </dgm:prSet>
      <dgm:spPr/>
    </dgm:pt>
  </dgm:ptLst>
  <dgm:cxnLst>
    <dgm:cxn modelId="{DBABF011-5224-4129-B9C0-47F97C7C9B77}" type="presOf" srcId="{51232070-C0AE-9243-B9BB-B2E582B47927}" destId="{F771CF57-5F62-BF40-91AC-3F50E6B8DA20}" srcOrd="0" destOrd="0" presId="urn:microsoft.com/office/officeart/2005/8/layout/radial1"/>
    <dgm:cxn modelId="{03168C17-7978-480D-BC80-C1A09AD783E2}" type="presOf" srcId="{BD045485-EE40-0447-B6CD-4788C5C91AC8}" destId="{B8B5BCE1-DFBC-9545-9053-49097A616A93}" srcOrd="1" destOrd="0" presId="urn:microsoft.com/office/officeart/2005/8/layout/radial1"/>
    <dgm:cxn modelId="{5A0D3018-411B-4242-8F9F-7FD511A8F859}" srcId="{B56A8071-C2FE-7B44-AF55-32DBD440ACD6}" destId="{058DA32D-993B-F442-86D6-08886F0FA8BE}" srcOrd="4" destOrd="0" parTransId="{FE92AC2F-B10B-4A4D-85C8-4968B53F49BE}" sibTransId="{F359CF77-9870-1544-8C74-4F86E8DACB75}"/>
    <dgm:cxn modelId="{C6DA1C1C-4747-0A40-B4E3-F6C5CF8F79EB}" srcId="{B56A8071-C2FE-7B44-AF55-32DBD440ACD6}" destId="{426A2A31-0FB5-2D4D-9EEE-3182923DA833}" srcOrd="3" destOrd="0" parTransId="{E5D106FC-9553-2A4B-8FA9-6AE8CEEC6457}" sibTransId="{19E7C25C-906D-C44B-AAAF-9A21305778D4}"/>
    <dgm:cxn modelId="{5EAAA22F-B03F-4438-A18E-10D565A4FCC6}" type="presOf" srcId="{8ED4EDB8-BEBC-DB4F-91CD-37A2590F8B47}" destId="{41AAADF7-111F-CE40-96CE-AE4E2117F3C0}" srcOrd="0" destOrd="0" presId="urn:microsoft.com/office/officeart/2005/8/layout/radial1"/>
    <dgm:cxn modelId="{7A0E7035-CEFC-4743-B7AB-EFAC1726F1E6}" srcId="{B56A8071-C2FE-7B44-AF55-32DBD440ACD6}" destId="{58D679A3-49ED-0449-A90F-5ED04FC864FE}" srcOrd="1" destOrd="0" parTransId="{BD045485-EE40-0447-B6CD-4788C5C91AC8}" sibTransId="{2F8CD1F5-E10F-B34D-9AD7-2943EF58E7FB}"/>
    <dgm:cxn modelId="{839A7E39-69DD-4127-BB62-4B97BBECF583}" type="presOf" srcId="{F6682FB6-C18D-A743-B742-E30907837202}" destId="{E2E82CCF-0DC2-BB46-A330-0ACC9EDCF2AF}" srcOrd="1" destOrd="0" presId="urn:microsoft.com/office/officeart/2005/8/layout/radial1"/>
    <dgm:cxn modelId="{A880483A-E2F3-AD4E-956B-8498EA17730A}" srcId="{B56A8071-C2FE-7B44-AF55-32DBD440ACD6}" destId="{8ED901B2-5DF6-A045-9E99-84F667F4C080}" srcOrd="0" destOrd="0" parTransId="{4FA62878-AF9A-9F49-86DA-51FF47070C4E}" sibTransId="{63F6A2B5-552F-5843-BD65-41AE20914417}"/>
    <dgm:cxn modelId="{B21F1461-FFCD-4538-8239-E48E70744D49}" type="presOf" srcId="{E5D106FC-9553-2A4B-8FA9-6AE8CEEC6457}" destId="{D1843247-EAFD-B241-994E-EE2EE530DACE}" srcOrd="1" destOrd="0" presId="urn:microsoft.com/office/officeart/2005/8/layout/radial1"/>
    <dgm:cxn modelId="{A2700763-23D9-44B3-9C4F-889EE2D01F70}" type="presOf" srcId="{426A2A31-0FB5-2D4D-9EEE-3182923DA833}" destId="{0136FE16-B3A4-4F48-A1BF-26233E5E4969}" srcOrd="0" destOrd="0" presId="urn:microsoft.com/office/officeart/2005/8/layout/radial1"/>
    <dgm:cxn modelId="{DBEC8147-C722-4B21-B858-6390E83E2761}" type="presOf" srcId="{FE92AC2F-B10B-4A4D-85C8-4968B53F49BE}" destId="{E0885123-E983-464D-A59B-4B57048A2B1D}" srcOrd="0" destOrd="0" presId="urn:microsoft.com/office/officeart/2005/8/layout/radial1"/>
    <dgm:cxn modelId="{5D4D0050-1E16-489F-AAE0-DA585DDD85AD}" type="presOf" srcId="{8ED901B2-5DF6-A045-9E99-84F667F4C080}" destId="{0E3F7FB0-33B3-C04E-BDA3-D994716CDDDB}" srcOrd="0" destOrd="0" presId="urn:microsoft.com/office/officeart/2005/8/layout/radial1"/>
    <dgm:cxn modelId="{F9FF1176-3C14-48E1-81CA-77C8D025E5C9}" type="presOf" srcId="{9168A69A-1B37-0C4A-A8F9-2237DBC0F440}" destId="{814B4F94-E1CB-4E48-827C-24DFE6CCB971}" srcOrd="0" destOrd="0" presId="urn:microsoft.com/office/officeart/2005/8/layout/radial1"/>
    <dgm:cxn modelId="{80D17589-01A6-4E08-88DA-A2008D03F248}" type="presOf" srcId="{FE92AC2F-B10B-4A4D-85C8-4968B53F49BE}" destId="{33DC4DF1-6754-1C46-92DE-400AA67C7BBD}" srcOrd="1" destOrd="0" presId="urn:microsoft.com/office/officeart/2005/8/layout/radial1"/>
    <dgm:cxn modelId="{490EE691-ACA0-974F-86F1-0632EE2534EC}" srcId="{B56A8071-C2FE-7B44-AF55-32DBD440ACD6}" destId="{AE9F96FD-798D-3041-B6C7-B15C733232ED}" srcOrd="2" destOrd="0" parTransId="{F6682FB6-C18D-A743-B742-E30907837202}" sibTransId="{6793436F-5CA3-0741-9E6E-2D77A6505A96}"/>
    <dgm:cxn modelId="{14FF4593-9E05-4A61-9E12-6BB86899A3DE}" type="presOf" srcId="{5B93AE62-F5F5-E343-AEAD-80950AB8E7A1}" destId="{3EA24E3C-93B4-3B47-942E-F4EE76564202}" srcOrd="0" destOrd="0" presId="urn:microsoft.com/office/officeart/2005/8/layout/radial1"/>
    <dgm:cxn modelId="{DF8312A2-C5D5-470B-8443-5C1F77D79095}" type="presOf" srcId="{F6682FB6-C18D-A743-B742-E30907837202}" destId="{FDD864A0-13E2-F147-A817-CD750091DDB5}" srcOrd="0" destOrd="0" presId="urn:microsoft.com/office/officeart/2005/8/layout/radial1"/>
    <dgm:cxn modelId="{C9F77BA5-D2F0-4D74-9A1F-95060E7CE827}" type="presOf" srcId="{4FA62878-AF9A-9F49-86DA-51FF47070C4E}" destId="{B4E02328-E176-8045-ADC8-11772F8AAAE0}" srcOrd="0" destOrd="0" presId="urn:microsoft.com/office/officeart/2005/8/layout/radial1"/>
    <dgm:cxn modelId="{0BC759A8-80D4-4905-B9EE-31D0E2CC39EC}" type="presOf" srcId="{4FA62878-AF9A-9F49-86DA-51FF47070C4E}" destId="{B413C1A6-FEF5-964A-9B92-CA9C9321A9FC}" srcOrd="1" destOrd="0" presId="urn:microsoft.com/office/officeart/2005/8/layout/radial1"/>
    <dgm:cxn modelId="{DC3302AA-0337-412C-895B-F5B1B76E51E0}" type="presOf" srcId="{E5D106FC-9553-2A4B-8FA9-6AE8CEEC6457}" destId="{927C401A-540A-274E-94AF-63F604F8A376}" srcOrd="0" destOrd="0" presId="urn:microsoft.com/office/officeart/2005/8/layout/radial1"/>
    <dgm:cxn modelId="{D37B1ABA-7B17-4034-8E38-65EEA044E602}" type="presOf" srcId="{BD045485-EE40-0447-B6CD-4788C5C91AC8}" destId="{4F61B857-00C6-7D4B-BBBA-E2EAF62AAF83}" srcOrd="0" destOrd="0" presId="urn:microsoft.com/office/officeart/2005/8/layout/radial1"/>
    <dgm:cxn modelId="{4A2C64BD-E0D9-4052-B705-62D8BE75CEB9}" type="presOf" srcId="{B56A8071-C2FE-7B44-AF55-32DBD440ACD6}" destId="{86156F94-D18B-5840-90E9-D7561CF57825}" srcOrd="0" destOrd="0" presId="urn:microsoft.com/office/officeart/2005/8/layout/radial1"/>
    <dgm:cxn modelId="{5BD21CBE-A758-1948-973B-1DEFBC641EB2}" srcId="{B56A8071-C2FE-7B44-AF55-32DBD440ACD6}" destId="{9168A69A-1B37-0C4A-A8F9-2237DBC0F440}" srcOrd="5" destOrd="0" parTransId="{E30309EE-9946-5541-AEBA-CFF20205E4BE}" sibTransId="{216B67DC-320F-3B41-905F-B353707090E2}"/>
    <dgm:cxn modelId="{BF988ACE-833E-4A87-ABD7-641FDF05D802}" type="presOf" srcId="{E30309EE-9946-5541-AEBA-CFF20205E4BE}" destId="{B6DC45F3-5D19-104C-A312-4B5E8D1C86D3}" srcOrd="1" destOrd="0" presId="urn:microsoft.com/office/officeart/2005/8/layout/radial1"/>
    <dgm:cxn modelId="{B62BC8D0-1FD1-47AC-99BD-4D15F8623B4C}" type="presOf" srcId="{E30309EE-9946-5541-AEBA-CFF20205E4BE}" destId="{3544C395-4783-D549-9495-09BCA7D58214}" srcOrd="0" destOrd="0" presId="urn:microsoft.com/office/officeart/2005/8/layout/radial1"/>
    <dgm:cxn modelId="{8A943AD1-4F3B-4C98-BF91-AE06D39FB8C3}" type="presOf" srcId="{8ED4EDB8-BEBC-DB4F-91CD-37A2590F8B47}" destId="{2E4A04C1-FC33-1D42-BF2F-6D24740946AB}" srcOrd="1" destOrd="0" presId="urn:microsoft.com/office/officeart/2005/8/layout/radial1"/>
    <dgm:cxn modelId="{244877D5-2B53-B840-9048-F348E2CDF030}" srcId="{B56A8071-C2FE-7B44-AF55-32DBD440ACD6}" destId="{5B93AE62-F5F5-E343-AEAD-80950AB8E7A1}" srcOrd="6" destOrd="0" parTransId="{8ED4EDB8-BEBC-DB4F-91CD-37A2590F8B47}" sibTransId="{0267DA71-BDEA-EB43-84EA-2E5CE44D9AF6}"/>
    <dgm:cxn modelId="{B6CDD7D8-A90F-CC44-A89F-21789C5390DC}" srcId="{51232070-C0AE-9243-B9BB-B2E582B47927}" destId="{B56A8071-C2FE-7B44-AF55-32DBD440ACD6}" srcOrd="0" destOrd="0" parTransId="{0F9466D8-2370-7A47-B8AA-2823AC650802}" sibTransId="{A3BF80EA-8E93-5B4A-BB27-B77E718ECD02}"/>
    <dgm:cxn modelId="{CC972EDB-AAF5-49E7-995D-C58CB8AB8AE7}" type="presOf" srcId="{58D679A3-49ED-0449-A90F-5ED04FC864FE}" destId="{DD9F8129-43B9-2743-9014-0DC9CCCA2B5B}" srcOrd="0" destOrd="0" presId="urn:microsoft.com/office/officeart/2005/8/layout/radial1"/>
    <dgm:cxn modelId="{711095DE-507F-426E-9713-DFE8F6B9068F}" type="presOf" srcId="{AE9F96FD-798D-3041-B6C7-B15C733232ED}" destId="{3A12E5BE-80EA-4E44-8801-FA87206DC904}" srcOrd="0" destOrd="0" presId="urn:microsoft.com/office/officeart/2005/8/layout/radial1"/>
    <dgm:cxn modelId="{D8D9C4F6-1799-41A3-95E5-25E4768BCED6}" type="presOf" srcId="{058DA32D-993B-F442-86D6-08886F0FA8BE}" destId="{B3BDCE89-2C15-E349-ACF5-0A6B4147EB64}" srcOrd="0" destOrd="0" presId="urn:microsoft.com/office/officeart/2005/8/layout/radial1"/>
    <dgm:cxn modelId="{8F27C167-6E53-4B62-935E-EE93F23738FC}" type="presParOf" srcId="{F771CF57-5F62-BF40-91AC-3F50E6B8DA20}" destId="{86156F94-D18B-5840-90E9-D7561CF57825}" srcOrd="0" destOrd="0" presId="urn:microsoft.com/office/officeart/2005/8/layout/radial1"/>
    <dgm:cxn modelId="{9E01E058-CC01-4D4A-A691-A2281B26173D}" type="presParOf" srcId="{F771CF57-5F62-BF40-91AC-3F50E6B8DA20}" destId="{B4E02328-E176-8045-ADC8-11772F8AAAE0}" srcOrd="1" destOrd="0" presId="urn:microsoft.com/office/officeart/2005/8/layout/radial1"/>
    <dgm:cxn modelId="{BA074B1A-D693-4289-A31B-3CA527A421C4}" type="presParOf" srcId="{B4E02328-E176-8045-ADC8-11772F8AAAE0}" destId="{B413C1A6-FEF5-964A-9B92-CA9C9321A9FC}" srcOrd="0" destOrd="0" presId="urn:microsoft.com/office/officeart/2005/8/layout/radial1"/>
    <dgm:cxn modelId="{2806F70E-6CF5-4663-85EF-0BE559BF7B30}" type="presParOf" srcId="{F771CF57-5F62-BF40-91AC-3F50E6B8DA20}" destId="{0E3F7FB0-33B3-C04E-BDA3-D994716CDDDB}" srcOrd="2" destOrd="0" presId="urn:microsoft.com/office/officeart/2005/8/layout/radial1"/>
    <dgm:cxn modelId="{BCF496F4-7B32-4F71-ACAC-69E48E8B7F8D}" type="presParOf" srcId="{F771CF57-5F62-BF40-91AC-3F50E6B8DA20}" destId="{4F61B857-00C6-7D4B-BBBA-E2EAF62AAF83}" srcOrd="3" destOrd="0" presId="urn:microsoft.com/office/officeart/2005/8/layout/radial1"/>
    <dgm:cxn modelId="{826E6564-F7E6-4E22-8EC2-65D97836053D}" type="presParOf" srcId="{4F61B857-00C6-7D4B-BBBA-E2EAF62AAF83}" destId="{B8B5BCE1-DFBC-9545-9053-49097A616A93}" srcOrd="0" destOrd="0" presId="urn:microsoft.com/office/officeart/2005/8/layout/radial1"/>
    <dgm:cxn modelId="{3F393C9D-24EF-44C1-A4FB-F96B939774A2}" type="presParOf" srcId="{F771CF57-5F62-BF40-91AC-3F50E6B8DA20}" destId="{DD9F8129-43B9-2743-9014-0DC9CCCA2B5B}" srcOrd="4" destOrd="0" presId="urn:microsoft.com/office/officeart/2005/8/layout/radial1"/>
    <dgm:cxn modelId="{FF793E9E-4791-44DF-AD54-7F5C7A738C02}" type="presParOf" srcId="{F771CF57-5F62-BF40-91AC-3F50E6B8DA20}" destId="{FDD864A0-13E2-F147-A817-CD750091DDB5}" srcOrd="5" destOrd="0" presId="urn:microsoft.com/office/officeart/2005/8/layout/radial1"/>
    <dgm:cxn modelId="{C093D893-B0B9-454C-89A8-A85F9971ED2E}" type="presParOf" srcId="{FDD864A0-13E2-F147-A817-CD750091DDB5}" destId="{E2E82CCF-0DC2-BB46-A330-0ACC9EDCF2AF}" srcOrd="0" destOrd="0" presId="urn:microsoft.com/office/officeart/2005/8/layout/radial1"/>
    <dgm:cxn modelId="{4DCA5BE1-D2AA-4477-834A-8021621030B2}" type="presParOf" srcId="{F771CF57-5F62-BF40-91AC-3F50E6B8DA20}" destId="{3A12E5BE-80EA-4E44-8801-FA87206DC904}" srcOrd="6" destOrd="0" presId="urn:microsoft.com/office/officeart/2005/8/layout/radial1"/>
    <dgm:cxn modelId="{6F6733C3-A70A-463C-BED6-BF908356451E}" type="presParOf" srcId="{F771CF57-5F62-BF40-91AC-3F50E6B8DA20}" destId="{927C401A-540A-274E-94AF-63F604F8A376}" srcOrd="7" destOrd="0" presId="urn:microsoft.com/office/officeart/2005/8/layout/radial1"/>
    <dgm:cxn modelId="{24F7A2EB-8E47-40C3-97E5-847908270753}" type="presParOf" srcId="{927C401A-540A-274E-94AF-63F604F8A376}" destId="{D1843247-EAFD-B241-994E-EE2EE530DACE}" srcOrd="0" destOrd="0" presId="urn:microsoft.com/office/officeart/2005/8/layout/radial1"/>
    <dgm:cxn modelId="{D1C28939-B620-40A4-B86A-5F706A4D1D90}" type="presParOf" srcId="{F771CF57-5F62-BF40-91AC-3F50E6B8DA20}" destId="{0136FE16-B3A4-4F48-A1BF-26233E5E4969}" srcOrd="8" destOrd="0" presId="urn:microsoft.com/office/officeart/2005/8/layout/radial1"/>
    <dgm:cxn modelId="{76A02CF3-410F-4CC7-8C95-579CF8E9B8D4}" type="presParOf" srcId="{F771CF57-5F62-BF40-91AC-3F50E6B8DA20}" destId="{E0885123-E983-464D-A59B-4B57048A2B1D}" srcOrd="9" destOrd="0" presId="urn:microsoft.com/office/officeart/2005/8/layout/radial1"/>
    <dgm:cxn modelId="{2CEA6206-426B-4A1B-811B-3B253A843622}" type="presParOf" srcId="{E0885123-E983-464D-A59B-4B57048A2B1D}" destId="{33DC4DF1-6754-1C46-92DE-400AA67C7BBD}" srcOrd="0" destOrd="0" presId="urn:microsoft.com/office/officeart/2005/8/layout/radial1"/>
    <dgm:cxn modelId="{E495324E-2D3E-47DF-ACD6-8F3270CDCB7C}" type="presParOf" srcId="{F771CF57-5F62-BF40-91AC-3F50E6B8DA20}" destId="{B3BDCE89-2C15-E349-ACF5-0A6B4147EB64}" srcOrd="10" destOrd="0" presId="urn:microsoft.com/office/officeart/2005/8/layout/radial1"/>
    <dgm:cxn modelId="{5C3AE4AF-CB1B-428A-A4D6-759808A7CA1F}" type="presParOf" srcId="{F771CF57-5F62-BF40-91AC-3F50E6B8DA20}" destId="{3544C395-4783-D549-9495-09BCA7D58214}" srcOrd="11" destOrd="0" presId="urn:microsoft.com/office/officeart/2005/8/layout/radial1"/>
    <dgm:cxn modelId="{DDABCB9F-753D-441F-AB07-C2789885E595}" type="presParOf" srcId="{3544C395-4783-D549-9495-09BCA7D58214}" destId="{B6DC45F3-5D19-104C-A312-4B5E8D1C86D3}" srcOrd="0" destOrd="0" presId="urn:microsoft.com/office/officeart/2005/8/layout/radial1"/>
    <dgm:cxn modelId="{179EAA9C-0C82-4F79-912D-09FFF31039E7}" type="presParOf" srcId="{F771CF57-5F62-BF40-91AC-3F50E6B8DA20}" destId="{814B4F94-E1CB-4E48-827C-24DFE6CCB971}" srcOrd="12" destOrd="0" presId="urn:microsoft.com/office/officeart/2005/8/layout/radial1"/>
    <dgm:cxn modelId="{DFFC1EFC-5E72-41C7-9787-57E9FD5D1167}" type="presParOf" srcId="{F771CF57-5F62-BF40-91AC-3F50E6B8DA20}" destId="{41AAADF7-111F-CE40-96CE-AE4E2117F3C0}" srcOrd="13" destOrd="0" presId="urn:microsoft.com/office/officeart/2005/8/layout/radial1"/>
    <dgm:cxn modelId="{15C4221F-853C-48FA-A4E8-3447A757AC23}" type="presParOf" srcId="{41AAADF7-111F-CE40-96CE-AE4E2117F3C0}" destId="{2E4A04C1-FC33-1D42-BF2F-6D24740946AB}" srcOrd="0" destOrd="0" presId="urn:microsoft.com/office/officeart/2005/8/layout/radial1"/>
    <dgm:cxn modelId="{B673313C-2F19-4BBD-BA62-41624A843252}" type="presParOf" srcId="{F771CF57-5F62-BF40-91AC-3F50E6B8DA20}" destId="{3EA24E3C-93B4-3B47-942E-F4EE76564202}"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EC6D07-F4E8-49AB-8E8B-DAEA0FEFC4B6}" type="doc">
      <dgm:prSet loTypeId="urn:microsoft.com/office/officeart/2005/8/layout/cycle2" loCatId="cycle" qsTypeId="urn:microsoft.com/office/officeart/2005/8/quickstyle/simple1" qsCatId="simple" csTypeId="urn:microsoft.com/office/officeart/2005/8/colors/accent0_1" csCatId="mainScheme" phldr="1"/>
      <dgm:spPr/>
      <dgm:t>
        <a:bodyPr/>
        <a:lstStyle/>
        <a:p>
          <a:endParaRPr lang="en-GB"/>
        </a:p>
      </dgm:t>
    </dgm:pt>
    <dgm:pt modelId="{716818F7-97F1-415C-AC01-ADAB06C71F2D}">
      <dgm:prSet phldrT="[Text]" custT="1"/>
      <dgm:spPr/>
      <dgm:t>
        <a:bodyPr/>
        <a:lstStyle/>
        <a:p>
          <a:r>
            <a:rPr lang="en-GB" sz="1400" b="1" dirty="0"/>
            <a:t>Description </a:t>
          </a:r>
          <a:r>
            <a:rPr lang="en-GB" sz="1400" b="0" dirty="0"/>
            <a:t>- what happened?</a:t>
          </a:r>
        </a:p>
      </dgm:t>
    </dgm:pt>
    <dgm:pt modelId="{710092F2-7FF4-41C5-AA11-99DE84CE90BD}" type="parTrans" cxnId="{B8C32CF0-6E0A-48D4-A46B-E53A91872F11}">
      <dgm:prSet/>
      <dgm:spPr/>
      <dgm:t>
        <a:bodyPr/>
        <a:lstStyle/>
        <a:p>
          <a:endParaRPr lang="en-GB" b="1"/>
        </a:p>
      </dgm:t>
    </dgm:pt>
    <dgm:pt modelId="{53C7F5D3-1F5F-436B-ABD5-BDAE391AF8E1}" type="sibTrans" cxnId="{B8C32CF0-6E0A-48D4-A46B-E53A91872F11}">
      <dgm:prSet/>
      <dgm:spPr>
        <a:solidFill>
          <a:schemeClr val="tx1"/>
        </a:solidFill>
      </dgm:spPr>
      <dgm:t>
        <a:bodyPr/>
        <a:lstStyle/>
        <a:p>
          <a:endParaRPr lang="en-GB" b="1" dirty="0"/>
        </a:p>
      </dgm:t>
    </dgm:pt>
    <dgm:pt modelId="{81E468D2-D514-4590-A51C-1C1D8B9851A1}">
      <dgm:prSet phldrT="[Text]" custT="1"/>
      <dgm:spPr/>
      <dgm:t>
        <a:bodyPr/>
        <a:lstStyle/>
        <a:p>
          <a:r>
            <a:rPr lang="en-GB" sz="1400" b="1" dirty="0"/>
            <a:t>Evaluation </a:t>
          </a:r>
          <a:r>
            <a:rPr lang="en-GB" sz="1400" b="0" dirty="0"/>
            <a:t>- what was good and bad about?</a:t>
          </a:r>
        </a:p>
      </dgm:t>
    </dgm:pt>
    <dgm:pt modelId="{D2143E07-11A3-48CE-8AE1-3EBB67D4DFAE}" type="parTrans" cxnId="{049DFFEC-03B5-4269-B7EF-266E53DAB19E}">
      <dgm:prSet/>
      <dgm:spPr/>
      <dgm:t>
        <a:bodyPr/>
        <a:lstStyle/>
        <a:p>
          <a:endParaRPr lang="en-GB" b="1"/>
        </a:p>
      </dgm:t>
    </dgm:pt>
    <dgm:pt modelId="{D2E63EF2-3400-4ED2-A084-33ACDA2A5661}" type="sibTrans" cxnId="{049DFFEC-03B5-4269-B7EF-266E53DAB19E}">
      <dgm:prSet/>
      <dgm:spPr>
        <a:solidFill>
          <a:schemeClr val="tx1"/>
        </a:solidFill>
      </dgm:spPr>
      <dgm:t>
        <a:bodyPr/>
        <a:lstStyle/>
        <a:p>
          <a:endParaRPr lang="en-GB" b="1" dirty="0"/>
        </a:p>
      </dgm:t>
    </dgm:pt>
    <dgm:pt modelId="{737B08A4-EA17-4962-BBFE-7EF9272C31C0}">
      <dgm:prSet phldrT="[Text]" custT="1"/>
      <dgm:spPr/>
      <dgm:t>
        <a:bodyPr/>
        <a:lstStyle/>
        <a:p>
          <a:r>
            <a:rPr lang="en-GB" sz="1400" b="1" dirty="0"/>
            <a:t>Analysis </a:t>
          </a:r>
          <a:r>
            <a:rPr lang="en-GB" sz="1400" b="0" dirty="0"/>
            <a:t>- what sense can you make of the situation?</a:t>
          </a:r>
        </a:p>
      </dgm:t>
    </dgm:pt>
    <dgm:pt modelId="{A5B26986-C7C8-4DBD-B803-5A62CC6D3DDD}" type="parTrans" cxnId="{E5E2E329-B0C9-45E4-9DC0-D2A0A65BA600}">
      <dgm:prSet/>
      <dgm:spPr/>
      <dgm:t>
        <a:bodyPr/>
        <a:lstStyle/>
        <a:p>
          <a:endParaRPr lang="en-GB" b="1"/>
        </a:p>
      </dgm:t>
    </dgm:pt>
    <dgm:pt modelId="{3563B37A-9743-45DE-8132-7779CD50BE5F}" type="sibTrans" cxnId="{E5E2E329-B0C9-45E4-9DC0-D2A0A65BA600}">
      <dgm:prSet/>
      <dgm:spPr>
        <a:solidFill>
          <a:schemeClr val="tx1"/>
        </a:solidFill>
      </dgm:spPr>
      <dgm:t>
        <a:bodyPr/>
        <a:lstStyle/>
        <a:p>
          <a:endParaRPr lang="en-GB" b="1" dirty="0"/>
        </a:p>
      </dgm:t>
    </dgm:pt>
    <dgm:pt modelId="{4ECEE9AC-EF72-4696-AA35-5E92473C062C}">
      <dgm:prSet phldrT="[Text]" custT="1"/>
      <dgm:spPr/>
      <dgm:t>
        <a:bodyPr/>
        <a:lstStyle/>
        <a:p>
          <a:r>
            <a:rPr lang="en-GB" sz="1400" b="1" dirty="0"/>
            <a:t>Conclusion</a:t>
          </a:r>
          <a:r>
            <a:rPr lang="en-GB" sz="1400" b="0" dirty="0"/>
            <a:t> - what else could have been done?</a:t>
          </a:r>
          <a:endParaRPr lang="en-GB" sz="1400" b="1" dirty="0"/>
        </a:p>
      </dgm:t>
    </dgm:pt>
    <dgm:pt modelId="{97C5094A-DE5C-4ABB-937D-BB6FC7CAE24D}" type="parTrans" cxnId="{3DA74FF8-D64F-4DED-8AE5-4ADFDF6EBE04}">
      <dgm:prSet/>
      <dgm:spPr/>
      <dgm:t>
        <a:bodyPr/>
        <a:lstStyle/>
        <a:p>
          <a:endParaRPr lang="en-GB" b="1"/>
        </a:p>
      </dgm:t>
    </dgm:pt>
    <dgm:pt modelId="{F8FFADA0-18F5-4632-BF5C-6ADAEFAE2F96}" type="sibTrans" cxnId="{3DA74FF8-D64F-4DED-8AE5-4ADFDF6EBE04}">
      <dgm:prSet/>
      <dgm:spPr>
        <a:solidFill>
          <a:schemeClr val="tx1"/>
        </a:solidFill>
      </dgm:spPr>
      <dgm:t>
        <a:bodyPr/>
        <a:lstStyle/>
        <a:p>
          <a:endParaRPr lang="en-GB" b="1" dirty="0"/>
        </a:p>
      </dgm:t>
    </dgm:pt>
    <dgm:pt modelId="{D11A4F83-B82E-4C1A-9D6C-146858A34F81}">
      <dgm:prSet phldrT="[Text]" custT="1"/>
      <dgm:spPr/>
      <dgm:t>
        <a:bodyPr/>
        <a:lstStyle/>
        <a:p>
          <a:r>
            <a:rPr lang="en-GB" sz="1400" b="1" dirty="0"/>
            <a:t>Action </a:t>
          </a:r>
          <a:r>
            <a:rPr lang="en-GB" sz="1400" b="0" dirty="0"/>
            <a:t>- 	          it is arose again what would you do?</a:t>
          </a:r>
        </a:p>
      </dgm:t>
    </dgm:pt>
    <dgm:pt modelId="{8C4CCFBA-6C64-47FF-ABFD-AB6436D109EF}" type="parTrans" cxnId="{DD8EF1AC-23E8-498E-A997-88CC61FE0FEC}">
      <dgm:prSet/>
      <dgm:spPr/>
      <dgm:t>
        <a:bodyPr/>
        <a:lstStyle/>
        <a:p>
          <a:endParaRPr lang="en-GB" b="1"/>
        </a:p>
      </dgm:t>
    </dgm:pt>
    <dgm:pt modelId="{1548C41C-7AC4-409B-BAF4-61A5D04F9F6C}" type="sibTrans" cxnId="{DD8EF1AC-23E8-498E-A997-88CC61FE0FEC}">
      <dgm:prSet/>
      <dgm:spPr>
        <a:solidFill>
          <a:schemeClr val="tx1"/>
        </a:solidFill>
      </dgm:spPr>
      <dgm:t>
        <a:bodyPr/>
        <a:lstStyle/>
        <a:p>
          <a:endParaRPr lang="en-GB" b="1" dirty="0"/>
        </a:p>
      </dgm:t>
    </dgm:pt>
    <dgm:pt modelId="{E5BB2684-E49F-41FC-8895-E66C916E71BB}">
      <dgm:prSet custT="1"/>
      <dgm:spPr/>
      <dgm:t>
        <a:bodyPr/>
        <a:lstStyle/>
        <a:p>
          <a:r>
            <a:rPr lang="en-GB" sz="1400" b="1" dirty="0"/>
            <a:t>Feelings </a:t>
          </a:r>
          <a:r>
            <a:rPr lang="en-GB" sz="1400" b="0" dirty="0"/>
            <a:t>- what were you thinking and feeling?</a:t>
          </a:r>
        </a:p>
      </dgm:t>
    </dgm:pt>
    <dgm:pt modelId="{2CBA3348-B068-4699-BF16-E4FFC10E5AD1}" type="parTrans" cxnId="{8C84DDFD-C553-4A9C-993A-1E849D098618}">
      <dgm:prSet/>
      <dgm:spPr/>
      <dgm:t>
        <a:bodyPr/>
        <a:lstStyle/>
        <a:p>
          <a:endParaRPr lang="en-GB" b="1"/>
        </a:p>
      </dgm:t>
    </dgm:pt>
    <dgm:pt modelId="{C0A5E679-7F07-4EDF-8AC5-E7FC52406127}" type="sibTrans" cxnId="{8C84DDFD-C553-4A9C-993A-1E849D098618}">
      <dgm:prSet/>
      <dgm:spPr>
        <a:solidFill>
          <a:schemeClr val="tx1"/>
        </a:solidFill>
      </dgm:spPr>
      <dgm:t>
        <a:bodyPr/>
        <a:lstStyle/>
        <a:p>
          <a:endParaRPr lang="en-GB" b="1" dirty="0"/>
        </a:p>
      </dgm:t>
    </dgm:pt>
    <dgm:pt modelId="{ADCC01E8-F9AE-4AB7-B0F9-48932759CF8E}" type="pres">
      <dgm:prSet presAssocID="{74EC6D07-F4E8-49AB-8E8B-DAEA0FEFC4B6}" presName="cycle" presStyleCnt="0">
        <dgm:presLayoutVars>
          <dgm:dir/>
          <dgm:resizeHandles val="exact"/>
        </dgm:presLayoutVars>
      </dgm:prSet>
      <dgm:spPr/>
    </dgm:pt>
    <dgm:pt modelId="{C4DB4D7C-1A79-4225-AE00-F1718E44CB26}" type="pres">
      <dgm:prSet presAssocID="{716818F7-97F1-415C-AC01-ADAB06C71F2D}" presName="node" presStyleLbl="node1" presStyleIdx="0" presStyleCnt="6" custScaleX="112883" custRadScaleRad="93910">
        <dgm:presLayoutVars>
          <dgm:bulletEnabled val="1"/>
        </dgm:presLayoutVars>
      </dgm:prSet>
      <dgm:spPr/>
    </dgm:pt>
    <dgm:pt modelId="{AE8938BA-948B-46EB-8565-A1666115D8A4}" type="pres">
      <dgm:prSet presAssocID="{53C7F5D3-1F5F-436B-ABD5-BDAE391AF8E1}" presName="sibTrans" presStyleLbl="sibTrans2D1" presStyleIdx="0" presStyleCnt="6"/>
      <dgm:spPr/>
    </dgm:pt>
    <dgm:pt modelId="{405CC327-F295-47DD-B7CE-FF78B6777DB0}" type="pres">
      <dgm:prSet presAssocID="{53C7F5D3-1F5F-436B-ABD5-BDAE391AF8E1}" presName="connectorText" presStyleLbl="sibTrans2D1" presStyleIdx="0" presStyleCnt="6"/>
      <dgm:spPr/>
    </dgm:pt>
    <dgm:pt modelId="{91239158-2E9B-4CF5-AF47-C10D20E40B27}" type="pres">
      <dgm:prSet presAssocID="{E5BB2684-E49F-41FC-8895-E66C916E71BB}" presName="node" presStyleLbl="node1" presStyleIdx="1" presStyleCnt="6" custScaleX="117410" custRadScaleRad="135412" custRadScaleInc="26910">
        <dgm:presLayoutVars>
          <dgm:bulletEnabled val="1"/>
        </dgm:presLayoutVars>
      </dgm:prSet>
      <dgm:spPr/>
    </dgm:pt>
    <dgm:pt modelId="{E84E5322-FEAA-4FFA-8241-5526BBB37EFC}" type="pres">
      <dgm:prSet presAssocID="{C0A5E679-7F07-4EDF-8AC5-E7FC52406127}" presName="sibTrans" presStyleLbl="sibTrans2D1" presStyleIdx="1" presStyleCnt="6"/>
      <dgm:spPr/>
    </dgm:pt>
    <dgm:pt modelId="{1FC57230-A619-4292-AEE3-E117F230FB42}" type="pres">
      <dgm:prSet presAssocID="{C0A5E679-7F07-4EDF-8AC5-E7FC52406127}" presName="connectorText" presStyleLbl="sibTrans2D1" presStyleIdx="1" presStyleCnt="6"/>
      <dgm:spPr/>
    </dgm:pt>
    <dgm:pt modelId="{561ECEEB-EA0C-467C-B83F-EECC82ED0542}" type="pres">
      <dgm:prSet presAssocID="{81E468D2-D514-4590-A51C-1C1D8B9851A1}" presName="node" presStyleLbl="node1" presStyleIdx="2" presStyleCnt="6" custScaleX="115308" custRadScaleRad="138644" custRadScaleInc="-15907">
        <dgm:presLayoutVars>
          <dgm:bulletEnabled val="1"/>
        </dgm:presLayoutVars>
      </dgm:prSet>
      <dgm:spPr/>
    </dgm:pt>
    <dgm:pt modelId="{7935EA58-F88F-41BD-8D72-450778B5A66F}" type="pres">
      <dgm:prSet presAssocID="{D2E63EF2-3400-4ED2-A084-33ACDA2A5661}" presName="sibTrans" presStyleLbl="sibTrans2D1" presStyleIdx="2" presStyleCnt="6"/>
      <dgm:spPr/>
    </dgm:pt>
    <dgm:pt modelId="{F7D28C62-212F-45AF-8EAE-41850D91CCEF}" type="pres">
      <dgm:prSet presAssocID="{D2E63EF2-3400-4ED2-A084-33ACDA2A5661}" presName="connectorText" presStyleLbl="sibTrans2D1" presStyleIdx="2" presStyleCnt="6"/>
      <dgm:spPr/>
    </dgm:pt>
    <dgm:pt modelId="{18629A6F-6D84-4B8F-AE06-AB4E19E26565}" type="pres">
      <dgm:prSet presAssocID="{737B08A4-EA17-4962-BBFE-7EF9272C31C0}" presName="node" presStyleLbl="node1" presStyleIdx="3" presStyleCnt="6" custScaleX="125341" custRadScaleRad="95650">
        <dgm:presLayoutVars>
          <dgm:bulletEnabled val="1"/>
        </dgm:presLayoutVars>
      </dgm:prSet>
      <dgm:spPr/>
    </dgm:pt>
    <dgm:pt modelId="{A5BD6EC9-83CF-44C1-86B9-BDA200E27A99}" type="pres">
      <dgm:prSet presAssocID="{3563B37A-9743-45DE-8132-7779CD50BE5F}" presName="sibTrans" presStyleLbl="sibTrans2D1" presStyleIdx="3" presStyleCnt="6"/>
      <dgm:spPr/>
    </dgm:pt>
    <dgm:pt modelId="{5F09F86D-5CFA-45D2-A7CF-F294C5A3ED6A}" type="pres">
      <dgm:prSet presAssocID="{3563B37A-9743-45DE-8132-7779CD50BE5F}" presName="connectorText" presStyleLbl="sibTrans2D1" presStyleIdx="3" presStyleCnt="6"/>
      <dgm:spPr/>
    </dgm:pt>
    <dgm:pt modelId="{AC2DAB9F-548F-454B-BD53-1EFDDF353845}" type="pres">
      <dgm:prSet presAssocID="{4ECEE9AC-EF72-4696-AA35-5E92473C062C}" presName="node" presStyleLbl="node1" presStyleIdx="4" presStyleCnt="6" custScaleX="120867" custRadScaleRad="140330" custRadScaleInc="24819">
        <dgm:presLayoutVars>
          <dgm:bulletEnabled val="1"/>
        </dgm:presLayoutVars>
      </dgm:prSet>
      <dgm:spPr/>
    </dgm:pt>
    <dgm:pt modelId="{BED3586B-4FA5-4A1E-B89B-6839AA87E11D}" type="pres">
      <dgm:prSet presAssocID="{F8FFADA0-18F5-4632-BF5C-6ADAEFAE2F96}" presName="sibTrans" presStyleLbl="sibTrans2D1" presStyleIdx="4" presStyleCnt="6"/>
      <dgm:spPr/>
    </dgm:pt>
    <dgm:pt modelId="{85B46DBA-C2A9-44D1-AA2D-FEEEB5EFEB8B}" type="pres">
      <dgm:prSet presAssocID="{F8FFADA0-18F5-4632-BF5C-6ADAEFAE2F96}" presName="connectorText" presStyleLbl="sibTrans2D1" presStyleIdx="4" presStyleCnt="6"/>
      <dgm:spPr/>
    </dgm:pt>
    <dgm:pt modelId="{734F991F-6EFA-4228-8967-4130AF94831E}" type="pres">
      <dgm:prSet presAssocID="{D11A4F83-B82E-4C1A-9D6C-146858A34F81}" presName="node" presStyleLbl="node1" presStyleIdx="5" presStyleCnt="6" custScaleX="119369" custRadScaleRad="138902" custRadScaleInc="-29128">
        <dgm:presLayoutVars>
          <dgm:bulletEnabled val="1"/>
        </dgm:presLayoutVars>
      </dgm:prSet>
      <dgm:spPr/>
    </dgm:pt>
    <dgm:pt modelId="{0782E402-42BC-4D7C-89A2-FB35C22E14FE}" type="pres">
      <dgm:prSet presAssocID="{1548C41C-7AC4-409B-BAF4-61A5D04F9F6C}" presName="sibTrans" presStyleLbl="sibTrans2D1" presStyleIdx="5" presStyleCnt="6"/>
      <dgm:spPr/>
    </dgm:pt>
    <dgm:pt modelId="{E0FEEECD-1A00-45E2-AFAB-1921F54C4907}" type="pres">
      <dgm:prSet presAssocID="{1548C41C-7AC4-409B-BAF4-61A5D04F9F6C}" presName="connectorText" presStyleLbl="sibTrans2D1" presStyleIdx="5" presStyleCnt="6"/>
      <dgm:spPr/>
    </dgm:pt>
  </dgm:ptLst>
  <dgm:cxnLst>
    <dgm:cxn modelId="{5374980A-C0BB-4363-A1E8-78C0D224EE44}" type="presOf" srcId="{53C7F5D3-1F5F-436B-ABD5-BDAE391AF8E1}" destId="{AE8938BA-948B-46EB-8565-A1666115D8A4}" srcOrd="0" destOrd="0" presId="urn:microsoft.com/office/officeart/2005/8/layout/cycle2"/>
    <dgm:cxn modelId="{D0BFF90C-16E5-47B7-B612-DFD10BD727AC}" type="presOf" srcId="{D2E63EF2-3400-4ED2-A084-33ACDA2A5661}" destId="{F7D28C62-212F-45AF-8EAE-41850D91CCEF}" srcOrd="1" destOrd="0" presId="urn:microsoft.com/office/officeart/2005/8/layout/cycle2"/>
    <dgm:cxn modelId="{FDCF261D-C669-4410-BCAE-23DDA89EB5CE}" type="presOf" srcId="{E5BB2684-E49F-41FC-8895-E66C916E71BB}" destId="{91239158-2E9B-4CF5-AF47-C10D20E40B27}" srcOrd="0" destOrd="0" presId="urn:microsoft.com/office/officeart/2005/8/layout/cycle2"/>
    <dgm:cxn modelId="{9C50E31D-A45B-4EDE-9E16-76A1703715E7}" type="presOf" srcId="{1548C41C-7AC4-409B-BAF4-61A5D04F9F6C}" destId="{0782E402-42BC-4D7C-89A2-FB35C22E14FE}" srcOrd="0" destOrd="0" presId="urn:microsoft.com/office/officeart/2005/8/layout/cycle2"/>
    <dgm:cxn modelId="{E5E2E329-B0C9-45E4-9DC0-D2A0A65BA600}" srcId="{74EC6D07-F4E8-49AB-8E8B-DAEA0FEFC4B6}" destId="{737B08A4-EA17-4962-BBFE-7EF9272C31C0}" srcOrd="3" destOrd="0" parTransId="{A5B26986-C7C8-4DBD-B803-5A62CC6D3DDD}" sibTransId="{3563B37A-9743-45DE-8132-7779CD50BE5F}"/>
    <dgm:cxn modelId="{C41A4B2B-037D-4451-97F1-D07F13C4C386}" type="presOf" srcId="{74EC6D07-F4E8-49AB-8E8B-DAEA0FEFC4B6}" destId="{ADCC01E8-F9AE-4AB7-B0F9-48932759CF8E}" srcOrd="0" destOrd="0" presId="urn:microsoft.com/office/officeart/2005/8/layout/cycle2"/>
    <dgm:cxn modelId="{5388B52F-D57E-4898-9BB2-0AA69C338F5E}" type="presOf" srcId="{F8FFADA0-18F5-4632-BF5C-6ADAEFAE2F96}" destId="{BED3586B-4FA5-4A1E-B89B-6839AA87E11D}" srcOrd="0" destOrd="0" presId="urn:microsoft.com/office/officeart/2005/8/layout/cycle2"/>
    <dgm:cxn modelId="{664F0F36-3664-4EE6-AF48-9DA0C2D09280}" type="presOf" srcId="{81E468D2-D514-4590-A51C-1C1D8B9851A1}" destId="{561ECEEB-EA0C-467C-B83F-EECC82ED0542}" srcOrd="0" destOrd="0" presId="urn:microsoft.com/office/officeart/2005/8/layout/cycle2"/>
    <dgm:cxn modelId="{6807C538-3963-476D-AC21-1B88128DCE7E}" type="presOf" srcId="{D2E63EF2-3400-4ED2-A084-33ACDA2A5661}" destId="{7935EA58-F88F-41BD-8D72-450778B5A66F}" srcOrd="0" destOrd="0" presId="urn:microsoft.com/office/officeart/2005/8/layout/cycle2"/>
    <dgm:cxn modelId="{3234606D-F89D-4ECA-A39C-03B3930A4E47}" type="presOf" srcId="{D11A4F83-B82E-4C1A-9D6C-146858A34F81}" destId="{734F991F-6EFA-4228-8967-4130AF94831E}" srcOrd="0" destOrd="0" presId="urn:microsoft.com/office/officeart/2005/8/layout/cycle2"/>
    <dgm:cxn modelId="{C2F67E58-CB01-4FAC-AF86-64550DE0D80F}" type="presOf" srcId="{C0A5E679-7F07-4EDF-8AC5-E7FC52406127}" destId="{1FC57230-A619-4292-AEE3-E117F230FB42}" srcOrd="1" destOrd="0" presId="urn:microsoft.com/office/officeart/2005/8/layout/cycle2"/>
    <dgm:cxn modelId="{67DDFB78-E54A-4DAF-9B21-D4FBA1A62623}" type="presOf" srcId="{53C7F5D3-1F5F-436B-ABD5-BDAE391AF8E1}" destId="{405CC327-F295-47DD-B7CE-FF78B6777DB0}" srcOrd="1" destOrd="0" presId="urn:microsoft.com/office/officeart/2005/8/layout/cycle2"/>
    <dgm:cxn modelId="{146AAF88-67FD-476B-91B9-12D559E53BC3}" type="presOf" srcId="{1548C41C-7AC4-409B-BAF4-61A5D04F9F6C}" destId="{E0FEEECD-1A00-45E2-AFAB-1921F54C4907}" srcOrd="1" destOrd="0" presId="urn:microsoft.com/office/officeart/2005/8/layout/cycle2"/>
    <dgm:cxn modelId="{318E1D8C-B538-4F6C-BEC5-F409ED7C6ED1}" type="presOf" srcId="{716818F7-97F1-415C-AC01-ADAB06C71F2D}" destId="{C4DB4D7C-1A79-4225-AE00-F1718E44CB26}" srcOrd="0" destOrd="0" presId="urn:microsoft.com/office/officeart/2005/8/layout/cycle2"/>
    <dgm:cxn modelId="{484A1F90-F336-432F-BAF3-BB6464A6CB40}" type="presOf" srcId="{737B08A4-EA17-4962-BBFE-7EF9272C31C0}" destId="{18629A6F-6D84-4B8F-AE06-AB4E19E26565}" srcOrd="0" destOrd="0" presId="urn:microsoft.com/office/officeart/2005/8/layout/cycle2"/>
    <dgm:cxn modelId="{EDEC359A-1523-4FA4-BF72-397982FAA2BB}" type="presOf" srcId="{F8FFADA0-18F5-4632-BF5C-6ADAEFAE2F96}" destId="{85B46DBA-C2A9-44D1-AA2D-FEEEB5EFEB8B}" srcOrd="1" destOrd="0" presId="urn:microsoft.com/office/officeart/2005/8/layout/cycle2"/>
    <dgm:cxn modelId="{DD8EF1AC-23E8-498E-A997-88CC61FE0FEC}" srcId="{74EC6D07-F4E8-49AB-8E8B-DAEA0FEFC4B6}" destId="{D11A4F83-B82E-4C1A-9D6C-146858A34F81}" srcOrd="5" destOrd="0" parTransId="{8C4CCFBA-6C64-47FF-ABFD-AB6436D109EF}" sibTransId="{1548C41C-7AC4-409B-BAF4-61A5D04F9F6C}"/>
    <dgm:cxn modelId="{8D53B6C6-430D-4C23-A667-459AF5C13293}" type="presOf" srcId="{3563B37A-9743-45DE-8132-7779CD50BE5F}" destId="{5F09F86D-5CFA-45D2-A7CF-F294C5A3ED6A}" srcOrd="1" destOrd="0" presId="urn:microsoft.com/office/officeart/2005/8/layout/cycle2"/>
    <dgm:cxn modelId="{67E11DCF-DD18-4781-ABD7-280A77C5F7A7}" type="presOf" srcId="{3563B37A-9743-45DE-8132-7779CD50BE5F}" destId="{A5BD6EC9-83CF-44C1-86B9-BDA200E27A99}" srcOrd="0" destOrd="0" presId="urn:microsoft.com/office/officeart/2005/8/layout/cycle2"/>
    <dgm:cxn modelId="{169346E8-B724-4F5A-9043-417C6FB032BB}" type="presOf" srcId="{4ECEE9AC-EF72-4696-AA35-5E92473C062C}" destId="{AC2DAB9F-548F-454B-BD53-1EFDDF353845}" srcOrd="0" destOrd="0" presId="urn:microsoft.com/office/officeart/2005/8/layout/cycle2"/>
    <dgm:cxn modelId="{049DFFEC-03B5-4269-B7EF-266E53DAB19E}" srcId="{74EC6D07-F4E8-49AB-8E8B-DAEA0FEFC4B6}" destId="{81E468D2-D514-4590-A51C-1C1D8B9851A1}" srcOrd="2" destOrd="0" parTransId="{D2143E07-11A3-48CE-8AE1-3EBB67D4DFAE}" sibTransId="{D2E63EF2-3400-4ED2-A084-33ACDA2A5661}"/>
    <dgm:cxn modelId="{555DD9ED-7442-4905-AAAB-EEC2123EFDB2}" type="presOf" srcId="{C0A5E679-7F07-4EDF-8AC5-E7FC52406127}" destId="{E84E5322-FEAA-4FFA-8241-5526BBB37EFC}" srcOrd="0" destOrd="0" presId="urn:microsoft.com/office/officeart/2005/8/layout/cycle2"/>
    <dgm:cxn modelId="{B8C32CF0-6E0A-48D4-A46B-E53A91872F11}" srcId="{74EC6D07-F4E8-49AB-8E8B-DAEA0FEFC4B6}" destId="{716818F7-97F1-415C-AC01-ADAB06C71F2D}" srcOrd="0" destOrd="0" parTransId="{710092F2-7FF4-41C5-AA11-99DE84CE90BD}" sibTransId="{53C7F5D3-1F5F-436B-ABD5-BDAE391AF8E1}"/>
    <dgm:cxn modelId="{3DA74FF8-D64F-4DED-8AE5-4ADFDF6EBE04}" srcId="{74EC6D07-F4E8-49AB-8E8B-DAEA0FEFC4B6}" destId="{4ECEE9AC-EF72-4696-AA35-5E92473C062C}" srcOrd="4" destOrd="0" parTransId="{97C5094A-DE5C-4ABB-937D-BB6FC7CAE24D}" sibTransId="{F8FFADA0-18F5-4632-BF5C-6ADAEFAE2F96}"/>
    <dgm:cxn modelId="{8C84DDFD-C553-4A9C-993A-1E849D098618}" srcId="{74EC6D07-F4E8-49AB-8E8B-DAEA0FEFC4B6}" destId="{E5BB2684-E49F-41FC-8895-E66C916E71BB}" srcOrd="1" destOrd="0" parTransId="{2CBA3348-B068-4699-BF16-E4FFC10E5AD1}" sibTransId="{C0A5E679-7F07-4EDF-8AC5-E7FC52406127}"/>
    <dgm:cxn modelId="{83875953-B191-42BD-9225-1B71AD0D9CCB}" type="presParOf" srcId="{ADCC01E8-F9AE-4AB7-B0F9-48932759CF8E}" destId="{C4DB4D7C-1A79-4225-AE00-F1718E44CB26}" srcOrd="0" destOrd="0" presId="urn:microsoft.com/office/officeart/2005/8/layout/cycle2"/>
    <dgm:cxn modelId="{AE54900A-58B4-4DA2-89D6-3CB7FBAAC80E}" type="presParOf" srcId="{ADCC01E8-F9AE-4AB7-B0F9-48932759CF8E}" destId="{AE8938BA-948B-46EB-8565-A1666115D8A4}" srcOrd="1" destOrd="0" presId="urn:microsoft.com/office/officeart/2005/8/layout/cycle2"/>
    <dgm:cxn modelId="{908F9F3B-D9FC-4C22-95BF-A3CBC28923F8}" type="presParOf" srcId="{AE8938BA-948B-46EB-8565-A1666115D8A4}" destId="{405CC327-F295-47DD-B7CE-FF78B6777DB0}" srcOrd="0" destOrd="0" presId="urn:microsoft.com/office/officeart/2005/8/layout/cycle2"/>
    <dgm:cxn modelId="{3361DA75-C91F-4293-8E54-53E8686BE23A}" type="presParOf" srcId="{ADCC01E8-F9AE-4AB7-B0F9-48932759CF8E}" destId="{91239158-2E9B-4CF5-AF47-C10D20E40B27}" srcOrd="2" destOrd="0" presId="urn:microsoft.com/office/officeart/2005/8/layout/cycle2"/>
    <dgm:cxn modelId="{C754888B-62A7-47E9-A1FA-6D7049248349}" type="presParOf" srcId="{ADCC01E8-F9AE-4AB7-B0F9-48932759CF8E}" destId="{E84E5322-FEAA-4FFA-8241-5526BBB37EFC}" srcOrd="3" destOrd="0" presId="urn:microsoft.com/office/officeart/2005/8/layout/cycle2"/>
    <dgm:cxn modelId="{89E0C652-3270-4E2B-B1F9-2890DD05A543}" type="presParOf" srcId="{E84E5322-FEAA-4FFA-8241-5526BBB37EFC}" destId="{1FC57230-A619-4292-AEE3-E117F230FB42}" srcOrd="0" destOrd="0" presId="urn:microsoft.com/office/officeart/2005/8/layout/cycle2"/>
    <dgm:cxn modelId="{C994F0E4-5E6E-4AA2-9951-637D1C9D03E1}" type="presParOf" srcId="{ADCC01E8-F9AE-4AB7-B0F9-48932759CF8E}" destId="{561ECEEB-EA0C-467C-B83F-EECC82ED0542}" srcOrd="4" destOrd="0" presId="urn:microsoft.com/office/officeart/2005/8/layout/cycle2"/>
    <dgm:cxn modelId="{B64BC557-D577-468B-BC14-3B96306D3239}" type="presParOf" srcId="{ADCC01E8-F9AE-4AB7-B0F9-48932759CF8E}" destId="{7935EA58-F88F-41BD-8D72-450778B5A66F}" srcOrd="5" destOrd="0" presId="urn:microsoft.com/office/officeart/2005/8/layout/cycle2"/>
    <dgm:cxn modelId="{1DF07651-EC58-4E1F-93B2-203F55393A65}" type="presParOf" srcId="{7935EA58-F88F-41BD-8D72-450778B5A66F}" destId="{F7D28C62-212F-45AF-8EAE-41850D91CCEF}" srcOrd="0" destOrd="0" presId="urn:microsoft.com/office/officeart/2005/8/layout/cycle2"/>
    <dgm:cxn modelId="{9165C256-3B1A-423B-B48A-D8CC57B6B344}" type="presParOf" srcId="{ADCC01E8-F9AE-4AB7-B0F9-48932759CF8E}" destId="{18629A6F-6D84-4B8F-AE06-AB4E19E26565}" srcOrd="6" destOrd="0" presId="urn:microsoft.com/office/officeart/2005/8/layout/cycle2"/>
    <dgm:cxn modelId="{F927767B-3319-4705-8369-D683EE504D78}" type="presParOf" srcId="{ADCC01E8-F9AE-4AB7-B0F9-48932759CF8E}" destId="{A5BD6EC9-83CF-44C1-86B9-BDA200E27A99}" srcOrd="7" destOrd="0" presId="urn:microsoft.com/office/officeart/2005/8/layout/cycle2"/>
    <dgm:cxn modelId="{5E560D8C-F374-4173-B437-A3182A165AF0}" type="presParOf" srcId="{A5BD6EC9-83CF-44C1-86B9-BDA200E27A99}" destId="{5F09F86D-5CFA-45D2-A7CF-F294C5A3ED6A}" srcOrd="0" destOrd="0" presId="urn:microsoft.com/office/officeart/2005/8/layout/cycle2"/>
    <dgm:cxn modelId="{ECD0CA61-6C17-407D-BF1B-54938097A08A}" type="presParOf" srcId="{ADCC01E8-F9AE-4AB7-B0F9-48932759CF8E}" destId="{AC2DAB9F-548F-454B-BD53-1EFDDF353845}" srcOrd="8" destOrd="0" presId="urn:microsoft.com/office/officeart/2005/8/layout/cycle2"/>
    <dgm:cxn modelId="{7476461A-25F2-4DC0-8C73-D20847364CA6}" type="presParOf" srcId="{ADCC01E8-F9AE-4AB7-B0F9-48932759CF8E}" destId="{BED3586B-4FA5-4A1E-B89B-6839AA87E11D}" srcOrd="9" destOrd="0" presId="urn:microsoft.com/office/officeart/2005/8/layout/cycle2"/>
    <dgm:cxn modelId="{D7E3653F-D23C-4EB9-A771-811538BE8D01}" type="presParOf" srcId="{BED3586B-4FA5-4A1E-B89B-6839AA87E11D}" destId="{85B46DBA-C2A9-44D1-AA2D-FEEEB5EFEB8B}" srcOrd="0" destOrd="0" presId="urn:microsoft.com/office/officeart/2005/8/layout/cycle2"/>
    <dgm:cxn modelId="{F9374792-AB39-44FA-8EF4-5A401E28623A}" type="presParOf" srcId="{ADCC01E8-F9AE-4AB7-B0F9-48932759CF8E}" destId="{734F991F-6EFA-4228-8967-4130AF94831E}" srcOrd="10" destOrd="0" presId="urn:microsoft.com/office/officeart/2005/8/layout/cycle2"/>
    <dgm:cxn modelId="{B49704C6-0C6A-4025-902C-A712C65389FE}" type="presParOf" srcId="{ADCC01E8-F9AE-4AB7-B0F9-48932759CF8E}" destId="{0782E402-42BC-4D7C-89A2-FB35C22E14FE}" srcOrd="11" destOrd="0" presId="urn:microsoft.com/office/officeart/2005/8/layout/cycle2"/>
    <dgm:cxn modelId="{9DB1B6C1-C315-4D7B-9EA8-3C8C4D00E956}" type="presParOf" srcId="{0782E402-42BC-4D7C-89A2-FB35C22E14FE}" destId="{E0FEEECD-1A00-45E2-AFAB-1921F54C490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156F94-D18B-5840-90E9-D7561CF57825}">
      <dsp:nvSpPr>
        <dsp:cNvPr id="0" name=""/>
        <dsp:cNvSpPr/>
      </dsp:nvSpPr>
      <dsp:spPr>
        <a:xfrm>
          <a:off x="3727483" y="2016078"/>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kern="1200" dirty="0">
              <a:latin typeface="Arial"/>
              <a:cs typeface="Arial"/>
            </a:rPr>
            <a:t>Agent of change</a:t>
          </a:r>
        </a:p>
      </dsp:txBody>
      <dsp:txXfrm>
        <a:off x="3922258" y="2210853"/>
        <a:ext cx="940458" cy="940458"/>
      </dsp:txXfrm>
    </dsp:sp>
    <dsp:sp modelId="{B4E02328-E176-8045-ADC8-11772F8AAAE0}">
      <dsp:nvSpPr>
        <dsp:cNvPr id="0" name=""/>
        <dsp:cNvSpPr/>
      </dsp:nvSpPr>
      <dsp:spPr>
        <a:xfrm rot="16200000">
          <a:off x="4059714" y="1669679"/>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75849" y="1666666"/>
        <a:ext cx="33277" cy="33277"/>
      </dsp:txXfrm>
    </dsp:sp>
    <dsp:sp modelId="{0E3F7FB0-33B3-C04E-BDA3-D994716CDDDB}">
      <dsp:nvSpPr>
        <dsp:cNvPr id="0" name=""/>
        <dsp:cNvSpPr/>
      </dsp:nvSpPr>
      <dsp:spPr>
        <a:xfrm>
          <a:off x="3727483" y="20523"/>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Developing the school environment</a:t>
          </a:r>
        </a:p>
      </dsp:txBody>
      <dsp:txXfrm>
        <a:off x="3922258" y="215298"/>
        <a:ext cx="940458" cy="940458"/>
      </dsp:txXfrm>
    </dsp:sp>
    <dsp:sp modelId="{4F61B857-00C6-7D4B-BBBA-E2EAF62AAF83}">
      <dsp:nvSpPr>
        <dsp:cNvPr id="0" name=""/>
        <dsp:cNvSpPr/>
      </dsp:nvSpPr>
      <dsp:spPr>
        <a:xfrm rot="19285714">
          <a:off x="4839808" y="204535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155943" y="2042340"/>
        <a:ext cx="33277" cy="33277"/>
      </dsp:txXfrm>
    </dsp:sp>
    <dsp:sp modelId="{DD9F8129-43B9-2743-9014-0DC9CCCA2B5B}">
      <dsp:nvSpPr>
        <dsp:cNvPr id="0" name=""/>
        <dsp:cNvSpPr/>
      </dsp:nvSpPr>
      <dsp:spPr>
        <a:xfrm>
          <a:off x="5287671" y="771870"/>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Flexible provision</a:t>
          </a:r>
        </a:p>
      </dsp:txBody>
      <dsp:txXfrm>
        <a:off x="5482446" y="966645"/>
        <a:ext cx="940458" cy="940458"/>
      </dsp:txXfrm>
    </dsp:sp>
    <dsp:sp modelId="{FDD864A0-13E2-F147-A817-CD750091DDB5}">
      <dsp:nvSpPr>
        <dsp:cNvPr id="0" name=""/>
        <dsp:cNvSpPr/>
      </dsp:nvSpPr>
      <dsp:spPr>
        <a:xfrm rot="771429">
          <a:off x="5032475" y="288948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348610" y="2886470"/>
        <a:ext cx="33277" cy="33277"/>
      </dsp:txXfrm>
    </dsp:sp>
    <dsp:sp modelId="{3A12E5BE-80EA-4E44-8801-FA87206DC904}">
      <dsp:nvSpPr>
        <dsp:cNvPr id="0" name=""/>
        <dsp:cNvSpPr/>
      </dsp:nvSpPr>
      <dsp:spPr>
        <a:xfrm>
          <a:off x="5673006" y="246013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Direct support and intervention</a:t>
          </a:r>
        </a:p>
      </dsp:txBody>
      <dsp:txXfrm>
        <a:off x="5867781" y="2654906"/>
        <a:ext cx="940458" cy="940458"/>
      </dsp:txXfrm>
    </dsp:sp>
    <dsp:sp modelId="{927C401A-540A-274E-94AF-63F604F8A376}">
      <dsp:nvSpPr>
        <dsp:cNvPr id="0" name=""/>
        <dsp:cNvSpPr/>
      </dsp:nvSpPr>
      <dsp:spPr>
        <a:xfrm rot="3857143">
          <a:off x="4492634" y="356642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808768" y="3563410"/>
        <a:ext cx="33277" cy="33277"/>
      </dsp:txXfrm>
    </dsp:sp>
    <dsp:sp modelId="{0136FE16-B3A4-4F48-A1BF-26233E5E4969}">
      <dsp:nvSpPr>
        <dsp:cNvPr id="0" name=""/>
        <dsp:cNvSpPr/>
      </dsp:nvSpPr>
      <dsp:spPr>
        <a:xfrm>
          <a:off x="4593322" y="381401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Policy development and embedding practice</a:t>
          </a:r>
        </a:p>
      </dsp:txBody>
      <dsp:txXfrm>
        <a:off x="4788097" y="4008786"/>
        <a:ext cx="940458" cy="940458"/>
      </dsp:txXfrm>
    </dsp:sp>
    <dsp:sp modelId="{E0885123-E983-464D-A59B-4B57048A2B1D}">
      <dsp:nvSpPr>
        <dsp:cNvPr id="0" name=""/>
        <dsp:cNvSpPr/>
      </dsp:nvSpPr>
      <dsp:spPr>
        <a:xfrm rot="6942857">
          <a:off x="3626795" y="356642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942929" y="3563410"/>
        <a:ext cx="33277" cy="33277"/>
      </dsp:txXfrm>
    </dsp:sp>
    <dsp:sp modelId="{B3BDCE89-2C15-E349-ACF5-0A6B4147EB64}">
      <dsp:nvSpPr>
        <dsp:cNvPr id="0" name=""/>
        <dsp:cNvSpPr/>
      </dsp:nvSpPr>
      <dsp:spPr>
        <a:xfrm>
          <a:off x="2861644" y="381401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Training and development of staff</a:t>
          </a:r>
        </a:p>
      </dsp:txBody>
      <dsp:txXfrm>
        <a:off x="3056419" y="4008786"/>
        <a:ext cx="940458" cy="940458"/>
      </dsp:txXfrm>
    </dsp:sp>
    <dsp:sp modelId="{3544C395-4783-D549-9495-09BCA7D58214}">
      <dsp:nvSpPr>
        <dsp:cNvPr id="0" name=""/>
        <dsp:cNvSpPr/>
      </dsp:nvSpPr>
      <dsp:spPr>
        <a:xfrm rot="10028571">
          <a:off x="3086953" y="288948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403088" y="2886470"/>
        <a:ext cx="33277" cy="33277"/>
      </dsp:txXfrm>
    </dsp:sp>
    <dsp:sp modelId="{814B4F94-E1CB-4E48-827C-24DFE6CCB971}">
      <dsp:nvSpPr>
        <dsp:cNvPr id="0" name=""/>
        <dsp:cNvSpPr/>
      </dsp:nvSpPr>
      <dsp:spPr>
        <a:xfrm>
          <a:off x="1781961" y="246013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Peer education and awareness</a:t>
          </a:r>
        </a:p>
      </dsp:txBody>
      <dsp:txXfrm>
        <a:off x="1976736" y="2654906"/>
        <a:ext cx="940458" cy="940458"/>
      </dsp:txXfrm>
    </dsp:sp>
    <dsp:sp modelId="{41AAADF7-111F-CE40-96CE-AE4E2117F3C0}">
      <dsp:nvSpPr>
        <dsp:cNvPr id="0" name=""/>
        <dsp:cNvSpPr/>
      </dsp:nvSpPr>
      <dsp:spPr>
        <a:xfrm rot="13114286">
          <a:off x="3279620" y="204535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595755" y="2042340"/>
        <a:ext cx="33277" cy="33277"/>
      </dsp:txXfrm>
    </dsp:sp>
    <dsp:sp modelId="{3EA24E3C-93B4-3B47-942E-F4EE76564202}">
      <dsp:nvSpPr>
        <dsp:cNvPr id="0" name=""/>
        <dsp:cNvSpPr/>
      </dsp:nvSpPr>
      <dsp:spPr>
        <a:xfrm>
          <a:off x="2167295" y="771870"/>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Creating a positive ethos</a:t>
          </a:r>
        </a:p>
      </dsp:txBody>
      <dsp:txXfrm>
        <a:off x="2362070" y="966645"/>
        <a:ext cx="940458" cy="9404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B4D7C-1A79-4225-AE00-F1718E44CB26}">
      <dsp:nvSpPr>
        <dsp:cNvPr id="0" name=""/>
        <dsp:cNvSpPr/>
      </dsp:nvSpPr>
      <dsp:spPr>
        <a:xfrm>
          <a:off x="2512230" y="121810"/>
          <a:ext cx="1476523" cy="130801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Description </a:t>
          </a:r>
          <a:r>
            <a:rPr lang="en-GB" sz="1400" b="0" kern="1200" dirty="0"/>
            <a:t>- what happened?</a:t>
          </a:r>
        </a:p>
      </dsp:txBody>
      <dsp:txXfrm>
        <a:off x="2728462" y="313364"/>
        <a:ext cx="1044059" cy="924903"/>
      </dsp:txXfrm>
    </dsp:sp>
    <dsp:sp modelId="{AE8938BA-948B-46EB-8565-A1666115D8A4}">
      <dsp:nvSpPr>
        <dsp:cNvPr id="0" name=""/>
        <dsp:cNvSpPr/>
      </dsp:nvSpPr>
      <dsp:spPr>
        <a:xfrm rot="1144524">
          <a:off x="4155264" y="970818"/>
          <a:ext cx="594904" cy="44145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b="1" kern="1200" dirty="0"/>
        </a:p>
      </dsp:txBody>
      <dsp:txXfrm>
        <a:off x="4158900" y="1037468"/>
        <a:ext cx="462468" cy="264872"/>
      </dsp:txXfrm>
    </dsp:sp>
    <dsp:sp modelId="{91239158-2E9B-4CF5-AF47-C10D20E40B27}">
      <dsp:nvSpPr>
        <dsp:cNvPr id="0" name=""/>
        <dsp:cNvSpPr/>
      </dsp:nvSpPr>
      <dsp:spPr>
        <a:xfrm>
          <a:off x="4942639" y="972483"/>
          <a:ext cx="1535736" cy="130801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Feelings </a:t>
          </a:r>
          <a:r>
            <a:rPr lang="en-GB" sz="1400" b="0" kern="1200" dirty="0"/>
            <a:t>- what were you thinking and feeling?</a:t>
          </a:r>
        </a:p>
      </dsp:txBody>
      <dsp:txXfrm>
        <a:off x="5167542" y="1164037"/>
        <a:ext cx="1085930" cy="924903"/>
      </dsp:txXfrm>
    </dsp:sp>
    <dsp:sp modelId="{E84E5322-FEAA-4FFA-8241-5526BBB37EFC}">
      <dsp:nvSpPr>
        <dsp:cNvPr id="0" name=""/>
        <dsp:cNvSpPr/>
      </dsp:nvSpPr>
      <dsp:spPr>
        <a:xfrm rot="5397597">
          <a:off x="5487543" y="2469195"/>
          <a:ext cx="447414" cy="44145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b="1" kern="1200" dirty="0"/>
        </a:p>
      </dsp:txBody>
      <dsp:txXfrm>
        <a:off x="5553715" y="2491268"/>
        <a:ext cx="314978" cy="264872"/>
      </dsp:txXfrm>
    </dsp:sp>
    <dsp:sp modelId="{561ECEEB-EA0C-467C-B83F-EECC82ED0542}">
      <dsp:nvSpPr>
        <dsp:cNvPr id="0" name=""/>
        <dsp:cNvSpPr/>
      </dsp:nvSpPr>
      <dsp:spPr>
        <a:xfrm>
          <a:off x="4957890" y="3124674"/>
          <a:ext cx="1508242" cy="130801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Evaluation </a:t>
          </a:r>
          <a:r>
            <a:rPr lang="en-GB" sz="1400" b="0" kern="1200" dirty="0"/>
            <a:t>- what was good and bad about?</a:t>
          </a:r>
        </a:p>
      </dsp:txBody>
      <dsp:txXfrm>
        <a:off x="5178767" y="3316228"/>
        <a:ext cx="1066488" cy="924903"/>
      </dsp:txXfrm>
    </dsp:sp>
    <dsp:sp modelId="{7935EA58-F88F-41BD-8D72-450778B5A66F}">
      <dsp:nvSpPr>
        <dsp:cNvPr id="0" name=""/>
        <dsp:cNvSpPr/>
      </dsp:nvSpPr>
      <dsp:spPr>
        <a:xfrm rot="9824986">
          <a:off x="4253865" y="3904386"/>
          <a:ext cx="539209" cy="44145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b="1" kern="1200" dirty="0"/>
        </a:p>
      </dsp:txBody>
      <dsp:txXfrm rot="10800000">
        <a:off x="4383656" y="3974147"/>
        <a:ext cx="406773" cy="264872"/>
      </dsp:txXfrm>
    </dsp:sp>
    <dsp:sp modelId="{18629A6F-6D84-4B8F-AE06-AB4E19E26565}">
      <dsp:nvSpPr>
        <dsp:cNvPr id="0" name=""/>
        <dsp:cNvSpPr/>
      </dsp:nvSpPr>
      <dsp:spPr>
        <a:xfrm>
          <a:off x="2430754" y="3842152"/>
          <a:ext cx="1639475" cy="130801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Analysis </a:t>
          </a:r>
          <a:r>
            <a:rPr lang="en-GB" sz="1400" b="0" kern="1200" dirty="0"/>
            <a:t>- what sense can you make of the situation?</a:t>
          </a:r>
        </a:p>
      </dsp:txBody>
      <dsp:txXfrm>
        <a:off x="2670850" y="4033706"/>
        <a:ext cx="1159283" cy="924903"/>
      </dsp:txXfrm>
    </dsp:sp>
    <dsp:sp modelId="{A5BD6EC9-83CF-44C1-86B9-BDA200E27A99}">
      <dsp:nvSpPr>
        <dsp:cNvPr id="0" name=""/>
        <dsp:cNvSpPr/>
      </dsp:nvSpPr>
      <dsp:spPr>
        <a:xfrm rot="11907184">
          <a:off x="1752298" y="3865991"/>
          <a:ext cx="542334" cy="44145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b="1" kern="1200" dirty="0"/>
        </a:p>
      </dsp:txBody>
      <dsp:txXfrm rot="10800000">
        <a:off x="1881329" y="3975242"/>
        <a:ext cx="409898" cy="264872"/>
      </dsp:txXfrm>
    </dsp:sp>
    <dsp:sp modelId="{AC2DAB9F-548F-454B-BD53-1EFDDF353845}">
      <dsp:nvSpPr>
        <dsp:cNvPr id="0" name=""/>
        <dsp:cNvSpPr/>
      </dsp:nvSpPr>
      <dsp:spPr>
        <a:xfrm>
          <a:off x="0" y="3021282"/>
          <a:ext cx="1580954" cy="130801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Conclusion</a:t>
          </a:r>
          <a:r>
            <a:rPr lang="en-GB" sz="1400" b="0" kern="1200" dirty="0"/>
            <a:t> - what else could have been done?</a:t>
          </a:r>
          <a:endParaRPr lang="en-GB" sz="1400" b="1" kern="1200" dirty="0"/>
        </a:p>
      </dsp:txBody>
      <dsp:txXfrm>
        <a:off x="231525" y="3212836"/>
        <a:ext cx="1117904" cy="924903"/>
      </dsp:txXfrm>
    </dsp:sp>
    <dsp:sp modelId="{BED3586B-4FA5-4A1E-B89B-6839AA87E11D}">
      <dsp:nvSpPr>
        <dsp:cNvPr id="0" name=""/>
        <dsp:cNvSpPr/>
      </dsp:nvSpPr>
      <dsp:spPr>
        <a:xfrm rot="16183530">
          <a:off x="590340" y="2443146"/>
          <a:ext cx="390581" cy="44145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b="1" kern="1200" dirty="0"/>
        </a:p>
      </dsp:txBody>
      <dsp:txXfrm rot="10800000">
        <a:off x="649208" y="2590023"/>
        <a:ext cx="273407" cy="264872"/>
      </dsp:txXfrm>
    </dsp:sp>
    <dsp:sp modelId="{734F991F-6EFA-4228-8967-4130AF94831E}">
      <dsp:nvSpPr>
        <dsp:cNvPr id="0" name=""/>
        <dsp:cNvSpPr/>
      </dsp:nvSpPr>
      <dsp:spPr>
        <a:xfrm>
          <a:off x="0" y="976343"/>
          <a:ext cx="1561360" cy="130801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Action </a:t>
          </a:r>
          <a:r>
            <a:rPr lang="en-GB" sz="1400" b="0" kern="1200" dirty="0"/>
            <a:t>- 	          it is arose again what would you do?</a:t>
          </a:r>
        </a:p>
      </dsp:txBody>
      <dsp:txXfrm>
        <a:off x="228656" y="1167897"/>
        <a:ext cx="1104048" cy="924903"/>
      </dsp:txXfrm>
    </dsp:sp>
    <dsp:sp modelId="{0782E402-42BC-4D7C-89A2-FB35C22E14FE}">
      <dsp:nvSpPr>
        <dsp:cNvPr id="0" name=""/>
        <dsp:cNvSpPr/>
      </dsp:nvSpPr>
      <dsp:spPr>
        <a:xfrm rot="20454890">
          <a:off x="1719222" y="981997"/>
          <a:ext cx="594799" cy="44145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b="1" kern="1200" dirty="0"/>
        </a:p>
      </dsp:txBody>
      <dsp:txXfrm>
        <a:off x="1722862" y="1091940"/>
        <a:ext cx="462363" cy="26487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7AE77-7396-404C-A003-C08669C58433}" type="datetimeFigureOut">
              <a:rPr lang="en-GB" smtClean="0"/>
              <a:t>10/04/2025</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0410E-2A7A-49BF-B31A-B0F07C2312CF}" type="slidenum">
              <a:rPr lang="en-GB" smtClean="0"/>
              <a:t>‹#›</a:t>
            </a:fld>
            <a:endParaRPr lang="en-GB" dirty="0"/>
          </a:p>
        </p:txBody>
      </p:sp>
    </p:spTree>
    <p:extLst>
      <p:ext uri="{BB962C8B-B14F-4D97-AF65-F5344CB8AC3E}">
        <p14:creationId xmlns:p14="http://schemas.microsoft.com/office/powerpoint/2010/main" val="2665964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309404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80201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86710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3096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6035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175585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
        <p:nvSpPr>
          <p:cNvPr id="11" name="Slide Number Placeholder 5">
            <a:extLst>
              <a:ext uri="{FF2B5EF4-FFF2-40B4-BE49-F238E27FC236}">
                <a16:creationId xmlns:a16="http://schemas.microsoft.com/office/drawing/2014/main" id="{B991BC1B-E4B9-41FF-ACC2-A2692FCA364E}"/>
              </a:ext>
            </a:extLst>
          </p:cNvPr>
          <p:cNvSpPr txBox="1">
            <a:spLocks/>
          </p:cNvSpPr>
          <p:nvPr userDrawn="1"/>
        </p:nvSpPr>
        <p:spPr>
          <a:xfrm>
            <a:off x="5228948" y="6126163"/>
            <a:ext cx="3191522" cy="595313"/>
          </a:xfrm>
          <a:prstGeom prst="rect">
            <a:avLst/>
          </a:prstGeom>
          <a:ln>
            <a:solidFill>
              <a:schemeClr val="tx1"/>
            </a:solidFill>
          </a:ln>
        </p:spPr>
        <p:txBody>
          <a:bodyPr/>
          <a:lstStyle>
            <a:defPPr>
              <a:defRPr lang="en-US"/>
            </a:defPPr>
            <a:lvl1pPr marL="0" algn="ctr" defTabSz="457200" rtl="0" eaLnBrk="1" latinLnBrk="0" hangingPunct="1">
              <a:defRPr sz="2000" kern="1200">
                <a:ln>
                  <a:noFill/>
                </a:ln>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200" dirty="0"/>
              <a:t>#S3Web2</a:t>
            </a:r>
          </a:p>
          <a:p>
            <a:r>
              <a:rPr lang="en-US" dirty="0"/>
              <a:t>@gdmorewood   @StudioIII</a:t>
            </a:r>
          </a:p>
        </p:txBody>
      </p:sp>
    </p:spTree>
    <p:extLst>
      <p:ext uri="{BB962C8B-B14F-4D97-AF65-F5344CB8AC3E}">
        <p14:creationId xmlns:p14="http://schemas.microsoft.com/office/powerpoint/2010/main" val="415498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0652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97037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36852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1567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6C61F513-806C-44D6-A953-C8BFA6366E89}"/>
              </a:ext>
            </a:extLst>
          </p:cNvPr>
          <p:cNvPicPr>
            <a:picLocks noChangeAspect="1"/>
          </p:cNvPicPr>
          <p:nvPr userDrawn="1"/>
        </p:nvPicPr>
        <p:blipFill>
          <a:blip r:embed="rId14"/>
          <a:stretch>
            <a:fillRect/>
          </a:stretch>
        </p:blipFill>
        <p:spPr>
          <a:xfrm>
            <a:off x="5218402" y="6125195"/>
            <a:ext cx="3206774" cy="847417"/>
          </a:xfrm>
          <a:prstGeom prst="rect">
            <a:avLst/>
          </a:prstGeom>
        </p:spPr>
      </p:pic>
    </p:spTree>
    <p:extLst>
      <p:ext uri="{BB962C8B-B14F-4D97-AF65-F5344CB8AC3E}">
        <p14:creationId xmlns:p14="http://schemas.microsoft.com/office/powerpoint/2010/main" val="270175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kids.frontiersin.org/articles/10.3389/frym.2021.554875" TargetMode="External"/><Relationship Id="rId2" Type="http://schemas.openxmlformats.org/officeDocument/2006/relationships/hyperlink" Target="http://www.liebertpub.com/doi/10.1089/aut.2020.008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ow.ly/QcST30qe7YG" TargetMode="External"/><Relationship Id="rId7" Type="http://schemas.openxmlformats.org/officeDocument/2006/relationships/hyperlink" Target="https://rb.gy/b2tfbt" TargetMode="External"/><Relationship Id="rId2" Type="http://schemas.openxmlformats.org/officeDocument/2006/relationships/hyperlink" Target="http://ow.ly/WJEc30qe80H" TargetMode="External"/><Relationship Id="rId1" Type="http://schemas.openxmlformats.org/officeDocument/2006/relationships/slideLayout" Target="../slideLayouts/slideLayout2.xml"/><Relationship Id="rId6" Type="http://schemas.openxmlformats.org/officeDocument/2006/relationships/hyperlink" Target="https://tinyurl.com/yc3j6yxv" TargetMode="External"/><Relationship Id="rId5" Type="http://schemas.openxmlformats.org/officeDocument/2006/relationships/hyperlink" Target="http://ow.ly/VFfP30qe7Xl" TargetMode="External"/><Relationship Id="rId4" Type="http://schemas.openxmlformats.org/officeDocument/2006/relationships/hyperlink" Target="http://ow.ly/CRUF30qe7Xm"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ow.ly/ojdf30qe7H2" TargetMode="External"/><Relationship Id="rId2" Type="http://schemas.openxmlformats.org/officeDocument/2006/relationships/hyperlink" Target="http://ow.ly/h4h030qe7H1" TargetMode="External"/><Relationship Id="rId1" Type="http://schemas.openxmlformats.org/officeDocument/2006/relationships/slideLayout" Target="../slideLayouts/slideLayout2.xml"/><Relationship Id="rId4" Type="http://schemas.openxmlformats.org/officeDocument/2006/relationships/hyperlink" Target="http://ow.ly/zAZ330qe7H0"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xml"/><Relationship Id="rId1" Type="http://schemas.openxmlformats.org/officeDocument/2006/relationships/video" Target="https://www.youtube.com/embed/videoseries?list=PLZas530bJJ4BqbRk2mMgQpnOfA5gAOM4N"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blog.optimus-education.com/applying-low-arousal-approaches-education-settings" TargetMode="External"/><Relationship Id="rId2" Type="http://schemas.openxmlformats.org/officeDocument/2006/relationships/hyperlink" Target="https://blog.optimus-education.com/why-constant-consistency-matters-emotional-regulation-foundation-learning"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cid:0C841F37-48F6-436C-B366-0AA44A961D4D"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studio3.org/so/d5OUpnBWt?languageTag=en" TargetMode="External"/><Relationship Id="rId7" Type="http://schemas.openxmlformats.org/officeDocument/2006/relationships/hyperlink" Target="https://blog.optimus-education.com/categories/sencology" TargetMode="External"/><Relationship Id="rId2" Type="http://schemas.openxmlformats.org/officeDocument/2006/relationships/hyperlink" Target="http://www.studio3.org/free-webinars" TargetMode="External"/><Relationship Id="rId1" Type="http://schemas.openxmlformats.org/officeDocument/2006/relationships/slideLayout" Target="../slideLayouts/slideLayout2.xml"/><Relationship Id="rId6" Type="http://schemas.openxmlformats.org/officeDocument/2006/relationships/hyperlink" Target="http://www.gdmorewood.com/category/books-videos/videos/" TargetMode="External"/><Relationship Id="rId5" Type="http://schemas.openxmlformats.org/officeDocument/2006/relationships/hyperlink" Target="http://www.studio3.org/low-arousal-online" TargetMode="External"/><Relationship Id="rId4" Type="http://schemas.openxmlformats.org/officeDocument/2006/relationships/hyperlink" Target="http://www.studio3.org/laser-online" TargetMode="External"/></Relationships>
</file>

<file path=ppt/slides/_rels/slide8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005" y="4718753"/>
            <a:ext cx="8176335" cy="966336"/>
          </a:xfrm>
        </p:spPr>
        <p:txBody>
          <a:bodyPr>
            <a:noAutofit/>
          </a:bodyPr>
          <a:lstStyle/>
          <a:p>
            <a:r>
              <a:rPr lang="en-GB" sz="3800" dirty="0">
                <a:solidFill>
                  <a:schemeClr val="bg1"/>
                </a:solidFill>
              </a:rPr>
              <a:t>Are We Asking The Right Questions About Behaviour?</a:t>
            </a:r>
            <a:endParaRPr lang="en-US" sz="3800" dirty="0">
              <a:solidFill>
                <a:schemeClr val="bg1"/>
              </a:solidFill>
            </a:endParaRPr>
          </a:p>
        </p:txBody>
      </p:sp>
      <p:sp>
        <p:nvSpPr>
          <p:cNvPr id="5" name="Rectangle 4">
            <a:extLst>
              <a:ext uri="{FF2B5EF4-FFF2-40B4-BE49-F238E27FC236}">
                <a16:creationId xmlns:a16="http://schemas.microsoft.com/office/drawing/2014/main" id="{C03CD8AC-B160-4C07-A2FA-829CAC80F277}"/>
              </a:ext>
            </a:extLst>
          </p:cNvPr>
          <p:cNvSpPr/>
          <p:nvPr/>
        </p:nvSpPr>
        <p:spPr>
          <a:xfrm>
            <a:off x="5131293" y="6125592"/>
            <a:ext cx="3817398" cy="732408"/>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F5283F42-0309-417B-A66D-CF4241770052}"/>
              </a:ext>
            </a:extLst>
          </p:cNvPr>
          <p:cNvSpPr txBox="1">
            <a:spLocks/>
          </p:cNvSpPr>
          <p:nvPr/>
        </p:nvSpPr>
        <p:spPr>
          <a:xfrm>
            <a:off x="756821" y="5739579"/>
            <a:ext cx="7772400" cy="1069853"/>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500" dirty="0">
                <a:solidFill>
                  <a:srgbClr val="F2F2F2"/>
                </a:solidFill>
              </a:rPr>
              <a:t>Gareth D Morewood</a:t>
            </a:r>
          </a:p>
        </p:txBody>
      </p:sp>
      <p:sp>
        <p:nvSpPr>
          <p:cNvPr id="6" name="Title 1">
            <a:extLst>
              <a:ext uri="{FF2B5EF4-FFF2-40B4-BE49-F238E27FC236}">
                <a16:creationId xmlns:a16="http://schemas.microsoft.com/office/drawing/2014/main" id="{E1E5F831-7B35-ED9E-2E75-C542F9E4391D}"/>
              </a:ext>
            </a:extLst>
          </p:cNvPr>
          <p:cNvSpPr txBox="1">
            <a:spLocks/>
          </p:cNvSpPr>
          <p:nvPr/>
        </p:nvSpPr>
        <p:spPr>
          <a:xfrm>
            <a:off x="-147484" y="-177354"/>
            <a:ext cx="9144000"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000" b="0" i="0" u="none" strike="noStrike" kern="1200" cap="none" spc="0" normalizeH="0" baseline="0" noProof="0" dirty="0">
                <a:ln>
                  <a:noFill/>
                </a:ln>
                <a:solidFill>
                  <a:prstClr val="white">
                    <a:lumMod val="95000"/>
                  </a:prstClr>
                </a:solidFill>
                <a:effectLst/>
                <a:uLnTx/>
                <a:uFillTx/>
                <a:latin typeface="Calibri"/>
                <a:ea typeface="+mj-ea"/>
                <a:cs typeface="+mj-cs"/>
              </a:rPr>
              <a:t> Gibraltar DoE Education Conference 2025</a:t>
            </a:r>
            <a:endParaRPr lang="en-US" sz="4000" dirty="0">
              <a:solidFill>
                <a:prstClr val="white">
                  <a:lumMod val="95000"/>
                </a:prstClr>
              </a:solidFill>
            </a:endParaRPr>
          </a:p>
        </p:txBody>
      </p:sp>
    </p:spTree>
    <p:extLst>
      <p:ext uri="{BB962C8B-B14F-4D97-AF65-F5344CB8AC3E}">
        <p14:creationId xmlns:p14="http://schemas.microsoft.com/office/powerpoint/2010/main" val="2295458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36000"/>
                    </a14:imgEffect>
                    <a14:imgEffect>
                      <a14:brightnessContrast bright="2000" contrast="-44000"/>
                    </a14:imgEffect>
                  </a14:imgLayer>
                </a14:imgProps>
              </a:ext>
              <a:ext uri="{28A0092B-C50C-407E-A947-70E740481C1C}">
                <a14:useLocalDpi xmlns:a14="http://schemas.microsoft.com/office/drawing/2010/main" val="0"/>
              </a:ext>
            </a:extLst>
          </a:blip>
          <a:srcRect/>
          <a:stretch>
            <a:fillRect/>
          </a:stretch>
        </p:blipFill>
        <p:spPr>
          <a:xfrm>
            <a:off x="626739" y="816453"/>
            <a:ext cx="7958459" cy="4885234"/>
          </a:xfrm>
          <a:prstGeom prst="rect">
            <a:avLst/>
          </a:prstGeom>
          <a:noFill/>
          <a:ln>
            <a:noFill/>
          </a:ln>
        </p:spPr>
      </p:pic>
      <p:sp>
        <p:nvSpPr>
          <p:cNvPr id="7" name="TextBox 6"/>
          <p:cNvSpPr txBox="1"/>
          <p:nvPr/>
        </p:nvSpPr>
        <p:spPr>
          <a:xfrm>
            <a:off x="4864844" y="5701687"/>
            <a:ext cx="410004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Taken from Humphrey &amp; Lewis (2008)</a:t>
            </a:r>
          </a:p>
        </p:txBody>
      </p:sp>
      <p:sp>
        <p:nvSpPr>
          <p:cNvPr id="8" name="Title 1">
            <a:extLst>
              <a:ext uri="{FF2B5EF4-FFF2-40B4-BE49-F238E27FC236}">
                <a16:creationId xmlns:a16="http://schemas.microsoft.com/office/drawing/2014/main" id="{AAEE6EF8-E8DE-4838-945F-2B8C8E78E021}"/>
              </a:ext>
            </a:extLst>
          </p:cNvPr>
          <p:cNvSpPr>
            <a:spLocks noGrp="1"/>
          </p:cNvSpPr>
          <p:nvPr>
            <p:ph type="title"/>
          </p:nvPr>
        </p:nvSpPr>
        <p:spPr>
          <a:xfrm>
            <a:off x="251519" y="9427"/>
            <a:ext cx="8713371" cy="749178"/>
          </a:xfrm>
        </p:spPr>
        <p:txBody>
          <a:bodyPr>
            <a:normAutofit/>
          </a:bodyPr>
          <a:lstStyle/>
          <a:p>
            <a:r>
              <a:rPr lang="en-US" sz="3000" b="1" dirty="0">
                <a:solidFill>
                  <a:prstClr val="white"/>
                </a:solidFill>
                <a:cs typeface="Arial"/>
              </a:rPr>
              <a:t>Why Can School Be Such a Challenging Place?</a:t>
            </a:r>
            <a:endParaRPr lang="en-US" sz="3000" b="0" dirty="0">
              <a:solidFill>
                <a:schemeClr val="bg1"/>
              </a:solidFill>
              <a:effectLst/>
              <a:latin typeface="Arial"/>
              <a:cs typeface="Arial"/>
            </a:endParaRPr>
          </a:p>
        </p:txBody>
      </p:sp>
    </p:spTree>
    <p:extLst>
      <p:ext uri="{BB962C8B-B14F-4D97-AF65-F5344CB8AC3E}">
        <p14:creationId xmlns:p14="http://schemas.microsoft.com/office/powerpoint/2010/main" val="252269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A11549-FC71-4B01-992E-1F1AB3BBA63A}"/>
              </a:ext>
            </a:extLst>
          </p:cNvPr>
          <p:cNvPicPr>
            <a:picLocks noChangeAspect="1"/>
          </p:cNvPicPr>
          <p:nvPr/>
        </p:nvPicPr>
        <p:blipFill>
          <a:blip r:embed="rId2"/>
          <a:stretch>
            <a:fillRect/>
          </a:stretch>
        </p:blipFill>
        <p:spPr>
          <a:xfrm>
            <a:off x="754173" y="980042"/>
            <a:ext cx="7383425" cy="4897916"/>
          </a:xfrm>
          <a:prstGeom prst="rect">
            <a:avLst/>
          </a:prstGeom>
        </p:spPr>
      </p:pic>
    </p:spTree>
    <p:extLst>
      <p:ext uri="{BB962C8B-B14F-4D97-AF65-F5344CB8AC3E}">
        <p14:creationId xmlns:p14="http://schemas.microsoft.com/office/powerpoint/2010/main" val="1689783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5BC485-020D-40AC-8232-08D51C726CB5}"/>
              </a:ext>
            </a:extLst>
          </p:cNvPr>
          <p:cNvPicPr>
            <a:picLocks noChangeAspect="1"/>
          </p:cNvPicPr>
          <p:nvPr/>
        </p:nvPicPr>
        <p:blipFill>
          <a:blip r:embed="rId2"/>
          <a:stretch>
            <a:fillRect/>
          </a:stretch>
        </p:blipFill>
        <p:spPr>
          <a:xfrm>
            <a:off x="736084" y="922868"/>
            <a:ext cx="7671832" cy="5012263"/>
          </a:xfrm>
          <a:prstGeom prst="rect">
            <a:avLst/>
          </a:prstGeom>
        </p:spPr>
      </p:pic>
    </p:spTree>
    <p:extLst>
      <p:ext uri="{BB962C8B-B14F-4D97-AF65-F5344CB8AC3E}">
        <p14:creationId xmlns:p14="http://schemas.microsoft.com/office/powerpoint/2010/main" val="987101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D27D19-9F7A-4DE3-9012-B376F03098D8}"/>
              </a:ext>
            </a:extLst>
          </p:cNvPr>
          <p:cNvPicPr>
            <a:picLocks noChangeAspect="1"/>
          </p:cNvPicPr>
          <p:nvPr/>
        </p:nvPicPr>
        <p:blipFill>
          <a:blip r:embed="rId2"/>
          <a:stretch>
            <a:fillRect/>
          </a:stretch>
        </p:blipFill>
        <p:spPr>
          <a:xfrm>
            <a:off x="618110" y="843379"/>
            <a:ext cx="7602475" cy="5068317"/>
          </a:xfrm>
          <a:prstGeom prst="rect">
            <a:avLst/>
          </a:prstGeom>
        </p:spPr>
      </p:pic>
    </p:spTree>
    <p:extLst>
      <p:ext uri="{BB962C8B-B14F-4D97-AF65-F5344CB8AC3E}">
        <p14:creationId xmlns:p14="http://schemas.microsoft.com/office/powerpoint/2010/main" val="911356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2CF404-6C25-4F5B-AF71-2D583C6B9089}"/>
              </a:ext>
            </a:extLst>
          </p:cNvPr>
          <p:cNvPicPr>
            <a:picLocks noChangeAspect="1"/>
          </p:cNvPicPr>
          <p:nvPr/>
        </p:nvPicPr>
        <p:blipFill>
          <a:blip r:embed="rId2"/>
          <a:stretch>
            <a:fillRect/>
          </a:stretch>
        </p:blipFill>
        <p:spPr>
          <a:xfrm>
            <a:off x="618783" y="843379"/>
            <a:ext cx="7856663" cy="5118347"/>
          </a:xfrm>
          <a:prstGeom prst="rect">
            <a:avLst/>
          </a:prstGeom>
        </p:spPr>
      </p:pic>
    </p:spTree>
    <p:extLst>
      <p:ext uri="{BB962C8B-B14F-4D97-AF65-F5344CB8AC3E}">
        <p14:creationId xmlns:p14="http://schemas.microsoft.com/office/powerpoint/2010/main" val="2508848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ADE35A-F39F-4564-9D00-2D164CCB5500}"/>
              </a:ext>
            </a:extLst>
          </p:cNvPr>
          <p:cNvPicPr>
            <a:picLocks noChangeAspect="1"/>
          </p:cNvPicPr>
          <p:nvPr/>
        </p:nvPicPr>
        <p:blipFill>
          <a:blip r:embed="rId2"/>
          <a:stretch>
            <a:fillRect/>
          </a:stretch>
        </p:blipFill>
        <p:spPr>
          <a:xfrm>
            <a:off x="1312415" y="872263"/>
            <a:ext cx="6519169" cy="5113473"/>
          </a:xfrm>
          <a:prstGeom prst="rect">
            <a:avLst/>
          </a:prstGeom>
        </p:spPr>
      </p:pic>
    </p:spTree>
    <p:extLst>
      <p:ext uri="{BB962C8B-B14F-4D97-AF65-F5344CB8AC3E}">
        <p14:creationId xmlns:p14="http://schemas.microsoft.com/office/powerpoint/2010/main" val="3562108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2960E-F391-4D71-A608-E6A3190EF4DA}"/>
              </a:ext>
            </a:extLst>
          </p:cNvPr>
          <p:cNvSpPr>
            <a:spLocks noGrp="1"/>
          </p:cNvSpPr>
          <p:nvPr>
            <p:ph idx="1"/>
          </p:nvPr>
        </p:nvSpPr>
        <p:spPr>
          <a:xfrm>
            <a:off x="68580" y="812800"/>
            <a:ext cx="9006840" cy="5186680"/>
          </a:xfrm>
        </p:spPr>
        <p:txBody>
          <a:bodyPr>
            <a:normAutofit/>
          </a:bodyPr>
          <a:lstStyle/>
          <a:p>
            <a:pPr marL="0" indent="0">
              <a:buNone/>
            </a:pPr>
            <a:r>
              <a:rPr lang="en-GB" b="1" i="0" dirty="0">
                <a:solidFill>
                  <a:srgbClr val="0F1419"/>
                </a:solidFill>
                <a:effectLst/>
                <a:latin typeface="-apple-system"/>
              </a:rPr>
              <a:t>“Masking Is Life”: Experiences of Masking in Autistic and </a:t>
            </a:r>
            <a:r>
              <a:rPr lang="en-GB" b="1" i="0" dirty="0" err="1">
                <a:solidFill>
                  <a:srgbClr val="0F1419"/>
                </a:solidFill>
                <a:effectLst/>
                <a:latin typeface="-apple-system"/>
              </a:rPr>
              <a:t>Nonautistic</a:t>
            </a:r>
            <a:r>
              <a:rPr lang="en-GB" b="1" i="0" dirty="0">
                <a:solidFill>
                  <a:srgbClr val="0F1419"/>
                </a:solidFill>
                <a:effectLst/>
                <a:latin typeface="-apple-system"/>
              </a:rPr>
              <a:t> Adults. Autism in Adulthood</a:t>
            </a:r>
          </a:p>
          <a:p>
            <a:pPr marL="0" indent="0">
              <a:buNone/>
            </a:pPr>
            <a:r>
              <a:rPr lang="en-GB" dirty="0">
                <a:hlinkClick r:id="rId2"/>
              </a:rPr>
              <a:t>www.liebertpub.com/doi/10.1089/aut.2020.0083</a:t>
            </a:r>
            <a:endParaRPr lang="en-GB" dirty="0"/>
          </a:p>
          <a:p>
            <a:pPr marL="0" indent="0">
              <a:buNone/>
            </a:pPr>
            <a:endParaRPr lang="en-GB" dirty="0"/>
          </a:p>
          <a:p>
            <a:pPr marL="0" indent="0">
              <a:buNone/>
            </a:pPr>
            <a:r>
              <a:rPr lang="en-GB" b="1" i="0" dirty="0">
                <a:effectLst/>
                <a:latin typeface="MuseoSans"/>
              </a:rPr>
              <a:t>Double Empathy: Why Autistic People Are Often Misunderstood</a:t>
            </a:r>
          </a:p>
          <a:p>
            <a:pPr marL="0" indent="0">
              <a:buNone/>
            </a:pPr>
            <a:r>
              <a:rPr lang="en-GB" dirty="0">
                <a:hlinkClick r:id="rId3"/>
              </a:rPr>
              <a:t>Double Empathy: Why Autistic People Are Often Misunderstood · Frontiers for Young Minds (frontiersin.org)</a:t>
            </a:r>
            <a:r>
              <a:rPr lang="en-GB" dirty="0"/>
              <a:t> </a:t>
            </a:r>
          </a:p>
          <a:p>
            <a:pPr marL="0" indent="0">
              <a:buNone/>
            </a:pPr>
            <a:endParaRPr lang="en-GB" dirty="0"/>
          </a:p>
        </p:txBody>
      </p:sp>
    </p:spTree>
    <p:extLst>
      <p:ext uri="{BB962C8B-B14F-4D97-AF65-F5344CB8AC3E}">
        <p14:creationId xmlns:p14="http://schemas.microsoft.com/office/powerpoint/2010/main" val="4141781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 Autistic and non-autistic people can find it difficult to understand each other.">
            <a:extLst>
              <a:ext uri="{FF2B5EF4-FFF2-40B4-BE49-F238E27FC236}">
                <a16:creationId xmlns:a16="http://schemas.microsoft.com/office/drawing/2014/main" id="{878435C3-2353-4733-9F0F-9AA462639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6" y="690880"/>
            <a:ext cx="9064808" cy="536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458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B56C47-06D4-4702-B679-A52BA1843288}"/>
              </a:ext>
            </a:extLst>
          </p:cNvPr>
          <p:cNvSpPr>
            <a:spLocks noGrp="1"/>
          </p:cNvSpPr>
          <p:nvPr>
            <p:ph idx="1"/>
          </p:nvPr>
        </p:nvSpPr>
        <p:spPr>
          <a:xfrm>
            <a:off x="286795" y="1150070"/>
            <a:ext cx="8564973" cy="4403825"/>
          </a:xfrm>
        </p:spPr>
        <p:txBody>
          <a:bodyPr vert="horz">
            <a:noAutofit/>
          </a:bodyPr>
          <a:lstStyle/>
          <a:p>
            <a:pPr marL="285750" indent="-285750"/>
            <a:r>
              <a:rPr lang="en-US" sz="2500" dirty="0"/>
              <a:t>It is our coping responses that determine how we adapt to stress.</a:t>
            </a:r>
          </a:p>
          <a:p>
            <a:pPr>
              <a:buNone/>
            </a:pPr>
            <a:endParaRPr lang="en-US" sz="2000" dirty="0"/>
          </a:p>
          <a:p>
            <a:pPr marL="285750" indent="-285750"/>
            <a:r>
              <a:rPr lang="en-US" sz="2500" dirty="0"/>
              <a:t>Many young people have very few 'coping tools’. </a:t>
            </a:r>
          </a:p>
          <a:p>
            <a:pPr marL="285750" indent="-285750"/>
            <a:endParaRPr lang="en-US" sz="2000" dirty="0"/>
          </a:p>
          <a:p>
            <a:pPr marL="285750" indent="-285750"/>
            <a:r>
              <a:rPr lang="en-US" sz="2500" dirty="0"/>
              <a:t>Some restricted or repetitive behaviours may have very real and vital coping functions. </a:t>
            </a:r>
          </a:p>
          <a:p>
            <a:pPr marL="0" indent="0">
              <a:buNone/>
            </a:pPr>
            <a:endParaRPr lang="en-US" sz="2000" dirty="0"/>
          </a:p>
          <a:p>
            <a:pPr marL="285750" indent="-285750"/>
            <a:r>
              <a:rPr lang="en-US" sz="2500" dirty="0"/>
              <a:t>For example, a person may engage in stereotyped movements which help them to regulate their arousal (McDonnell and Gayson, 2014). </a:t>
            </a:r>
            <a:endParaRPr lang="en-GB" sz="2500" dirty="0"/>
          </a:p>
          <a:p>
            <a:endParaRPr lang="en-GB" sz="2500" dirty="0"/>
          </a:p>
        </p:txBody>
      </p:sp>
      <p:sp>
        <p:nvSpPr>
          <p:cNvPr id="8" name="Title 2">
            <a:extLst>
              <a:ext uri="{FF2B5EF4-FFF2-40B4-BE49-F238E27FC236}">
                <a16:creationId xmlns:a16="http://schemas.microsoft.com/office/drawing/2014/main" id="{CE89EE96-CA13-4C48-A19D-D8207BB228FE}"/>
              </a:ext>
            </a:extLst>
          </p:cNvPr>
          <p:cNvSpPr txBox="1">
            <a:spLocks/>
          </p:cNvSpPr>
          <p:nvPr/>
        </p:nvSpPr>
        <p:spPr>
          <a:xfrm>
            <a:off x="1359823" y="90233"/>
            <a:ext cx="6191968" cy="55779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000" b="1" dirty="0">
                <a:solidFill>
                  <a:schemeClr val="bg1"/>
                </a:solidFill>
              </a:rPr>
              <a:t>Understanding Stress</a:t>
            </a:r>
          </a:p>
        </p:txBody>
      </p:sp>
    </p:spTree>
    <p:extLst>
      <p:ext uri="{BB962C8B-B14F-4D97-AF65-F5344CB8AC3E}">
        <p14:creationId xmlns:p14="http://schemas.microsoft.com/office/powerpoint/2010/main" val="602879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18BBEC-3C7D-4F74-B211-B4643D6D733B}"/>
              </a:ext>
            </a:extLst>
          </p:cNvPr>
          <p:cNvSpPr>
            <a:spLocks noGrp="1"/>
          </p:cNvSpPr>
          <p:nvPr>
            <p:ph type="title"/>
          </p:nvPr>
        </p:nvSpPr>
        <p:spPr>
          <a:xfrm>
            <a:off x="697584" y="24417"/>
            <a:ext cx="7989216" cy="683607"/>
          </a:xfrm>
        </p:spPr>
        <p:txBody>
          <a:bodyPr vert="horz">
            <a:normAutofit/>
          </a:bodyPr>
          <a:lstStyle/>
          <a:p>
            <a:r>
              <a:rPr lang="en-GB" sz="3000" b="1" dirty="0">
                <a:solidFill>
                  <a:schemeClr val="bg1"/>
                </a:solidFill>
              </a:rPr>
              <a:t>What is the Low Arousal approach</a:t>
            </a:r>
          </a:p>
        </p:txBody>
      </p:sp>
      <p:sp>
        <p:nvSpPr>
          <p:cNvPr id="4" name="Content Placeholder 3">
            <a:extLst>
              <a:ext uri="{FF2B5EF4-FFF2-40B4-BE49-F238E27FC236}">
                <a16:creationId xmlns:a16="http://schemas.microsoft.com/office/drawing/2014/main" id="{9E81BDC2-3F64-4C90-B619-B9C6A07A57A5}"/>
              </a:ext>
            </a:extLst>
          </p:cNvPr>
          <p:cNvSpPr>
            <a:spLocks noGrp="1"/>
          </p:cNvSpPr>
          <p:nvPr>
            <p:ph idx="1"/>
          </p:nvPr>
        </p:nvSpPr>
        <p:spPr>
          <a:xfrm>
            <a:off x="254529" y="1185420"/>
            <a:ext cx="8634941" cy="4216138"/>
          </a:xfrm>
        </p:spPr>
        <p:txBody>
          <a:bodyPr vert="horz">
            <a:noAutofit/>
          </a:bodyPr>
          <a:lstStyle/>
          <a:p>
            <a:pPr>
              <a:buSzTx/>
              <a:buNone/>
            </a:pPr>
            <a:r>
              <a:rPr lang="en-GB" sz="2500" dirty="0"/>
              <a:t>A recent framework (McDonnell, 2012) suggests four key areas </a:t>
            </a:r>
          </a:p>
          <a:p>
            <a:pPr>
              <a:buSzTx/>
              <a:buNone/>
            </a:pPr>
            <a:r>
              <a:rPr lang="en-GB" sz="2500" dirty="0"/>
              <a:t>of Low Arousal:</a:t>
            </a:r>
          </a:p>
          <a:p>
            <a:pPr marL="285750" indent="-285750">
              <a:buSzTx/>
            </a:pPr>
            <a:endParaRPr lang="en-GB" sz="2500" dirty="0"/>
          </a:p>
          <a:p>
            <a:pPr lvl="1" indent="-342900">
              <a:buFont typeface="Arial" panose="020B0604020202020204" pitchFamily="34" charset="0"/>
              <a:buChar char="•"/>
            </a:pPr>
            <a:r>
              <a:rPr lang="en-GB" sz="2500" dirty="0"/>
              <a:t>The reduction of staff demands and requests in a crisis</a:t>
            </a:r>
          </a:p>
          <a:p>
            <a:pPr lvl="1" indent="-342900">
              <a:buFont typeface="Arial" panose="020B0604020202020204" pitchFamily="34" charset="0"/>
              <a:buChar char="•"/>
            </a:pPr>
            <a:r>
              <a:rPr lang="en-GB" sz="2500" dirty="0"/>
              <a:t>The adoption of verbal and non verbal strategies that avoids potentially arousing triggers (e.g. direct eye contact)</a:t>
            </a:r>
          </a:p>
          <a:p>
            <a:pPr lvl="1" indent="-342900">
              <a:buFont typeface="Arial" panose="020B0604020202020204" pitchFamily="34" charset="0"/>
              <a:buChar char="•"/>
            </a:pPr>
            <a:r>
              <a:rPr lang="en-GB" sz="2500" dirty="0"/>
              <a:t>The exploration of staff beliefs about the short-term management of challenging behaviours</a:t>
            </a:r>
          </a:p>
          <a:p>
            <a:pPr lvl="1" indent="-342900">
              <a:buFont typeface="Arial" panose="020B0604020202020204" pitchFamily="34" charset="0"/>
              <a:buChar char="•"/>
            </a:pPr>
            <a:r>
              <a:rPr lang="en-GB" sz="2500" dirty="0"/>
              <a:t>The provision of emotional support to staff</a:t>
            </a:r>
          </a:p>
          <a:p>
            <a:pPr>
              <a:buNone/>
            </a:pPr>
            <a:endParaRPr lang="en-GB" sz="2500" dirty="0"/>
          </a:p>
        </p:txBody>
      </p:sp>
    </p:spTree>
    <p:extLst>
      <p:ext uri="{BB962C8B-B14F-4D97-AF65-F5344CB8AC3E}">
        <p14:creationId xmlns:p14="http://schemas.microsoft.com/office/powerpoint/2010/main" val="4263959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61C37-C3DB-45E4-B519-BD99FCBE7D79}"/>
              </a:ext>
            </a:extLst>
          </p:cNvPr>
          <p:cNvSpPr>
            <a:spLocks noGrp="1"/>
          </p:cNvSpPr>
          <p:nvPr>
            <p:ph type="title"/>
          </p:nvPr>
        </p:nvSpPr>
        <p:spPr>
          <a:xfrm>
            <a:off x="457200" y="-44388"/>
            <a:ext cx="8229600" cy="755172"/>
          </a:xfrm>
        </p:spPr>
        <p:txBody>
          <a:bodyPr>
            <a:normAutofit/>
          </a:bodyPr>
          <a:lstStyle/>
          <a:p>
            <a:r>
              <a:rPr lang="en-GB" sz="3600" dirty="0">
                <a:solidFill>
                  <a:schemeClr val="bg1"/>
                </a:solidFill>
              </a:rPr>
              <a:t>What is ‘behaviour’?</a:t>
            </a:r>
          </a:p>
        </p:txBody>
      </p:sp>
      <p:sp>
        <p:nvSpPr>
          <p:cNvPr id="3" name="Content Placeholder 2">
            <a:extLst>
              <a:ext uri="{FF2B5EF4-FFF2-40B4-BE49-F238E27FC236}">
                <a16:creationId xmlns:a16="http://schemas.microsoft.com/office/drawing/2014/main" id="{B8E3129D-69B7-471A-ADA8-9BFA550D5507}"/>
              </a:ext>
            </a:extLst>
          </p:cNvPr>
          <p:cNvSpPr>
            <a:spLocks noGrp="1"/>
          </p:cNvSpPr>
          <p:nvPr>
            <p:ph idx="1"/>
          </p:nvPr>
        </p:nvSpPr>
        <p:spPr>
          <a:xfrm>
            <a:off x="173113" y="907742"/>
            <a:ext cx="8908743" cy="5022541"/>
          </a:xfrm>
        </p:spPr>
        <p:txBody>
          <a:bodyPr>
            <a:normAutofit/>
          </a:bodyPr>
          <a:lstStyle/>
          <a:p>
            <a:pPr marL="0" indent="0">
              <a:buNone/>
            </a:pPr>
            <a:r>
              <a:rPr lang="en-GB" sz="2800" dirty="0">
                <a:latin typeface="arial" panose="020B0604020202020204" pitchFamily="34" charset="0"/>
              </a:rPr>
              <a:t>‘</a:t>
            </a:r>
            <a:r>
              <a:rPr lang="en-GB" sz="2800" b="0" i="0" dirty="0" err="1">
                <a:effectLst/>
                <a:latin typeface="arial" panose="020B0604020202020204" pitchFamily="34" charset="0"/>
              </a:rPr>
              <a:t>Behavior</a:t>
            </a:r>
            <a:r>
              <a:rPr lang="en-GB" sz="2800" b="0" i="0" dirty="0">
                <a:effectLst/>
                <a:latin typeface="arial" panose="020B0604020202020204" pitchFamily="34" charset="0"/>
              </a:rPr>
              <a:t> or behaviour is the actions and mannerisms made by individuals, organisms, systems or artificial entities in conjunction with themselves or their environment, which includes the other systems or organisms around as well as the physical environment.’</a:t>
            </a:r>
          </a:p>
          <a:p>
            <a:pPr marL="0" indent="0">
              <a:buNone/>
            </a:pPr>
            <a:endParaRPr lang="en-GB" sz="1200" dirty="0">
              <a:latin typeface="arial" panose="020B0604020202020204" pitchFamily="34" charset="0"/>
            </a:endParaRPr>
          </a:p>
          <a:p>
            <a:pPr marL="0" indent="0">
              <a:buNone/>
            </a:pPr>
            <a:r>
              <a:rPr lang="en-GB" sz="2800" dirty="0">
                <a:latin typeface="arial" panose="020B0604020202020204" pitchFamily="34" charset="0"/>
              </a:rPr>
              <a:t>‘Manner of behaving or acting.’</a:t>
            </a:r>
          </a:p>
          <a:p>
            <a:pPr marL="0" indent="0">
              <a:buNone/>
            </a:pPr>
            <a:endParaRPr lang="en-GB" sz="1200" dirty="0">
              <a:latin typeface="arial" panose="020B0604020202020204" pitchFamily="34" charset="0"/>
            </a:endParaRPr>
          </a:p>
          <a:p>
            <a:pPr marL="0" indent="0">
              <a:buNone/>
            </a:pPr>
            <a:r>
              <a:rPr lang="en-GB" sz="2800" dirty="0">
                <a:latin typeface="arial" panose="020B0604020202020204" pitchFamily="34" charset="0"/>
              </a:rPr>
              <a:t>‘Responses to external stimuli.’</a:t>
            </a:r>
          </a:p>
          <a:p>
            <a:pPr marL="0" indent="0">
              <a:buNone/>
            </a:pPr>
            <a:endParaRPr lang="en-GB" sz="1300" dirty="0">
              <a:latin typeface="arial" panose="020B0604020202020204" pitchFamily="34" charset="0"/>
            </a:endParaRPr>
          </a:p>
          <a:p>
            <a:pPr marL="0" indent="0">
              <a:buNone/>
            </a:pPr>
            <a:r>
              <a:rPr lang="en-GB" sz="2800" dirty="0">
                <a:latin typeface="arial" panose="020B0604020202020204" pitchFamily="34" charset="0"/>
              </a:rPr>
              <a:t>‘The action or reaction under any given circumstances.’</a:t>
            </a:r>
            <a:endParaRPr lang="en-GB" sz="2800" dirty="0"/>
          </a:p>
        </p:txBody>
      </p:sp>
    </p:spTree>
    <p:extLst>
      <p:ext uri="{BB962C8B-B14F-4D97-AF65-F5344CB8AC3E}">
        <p14:creationId xmlns:p14="http://schemas.microsoft.com/office/powerpoint/2010/main" val="4067222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5096" y="1113838"/>
            <a:ext cx="8663234" cy="4783262"/>
          </a:xfrm>
        </p:spPr>
        <p:txBody>
          <a:bodyPr>
            <a:normAutofit/>
          </a:bodyPr>
          <a:lstStyle/>
          <a:p>
            <a:pPr marL="342900" indent="-342900">
              <a:buClrTx/>
              <a:buSzPct val="75000"/>
            </a:pPr>
            <a:r>
              <a:rPr lang="en-GB" sz="2500" dirty="0"/>
              <a:t>We also know that challenging behaviour often occurs when someone experiences a high intensity of affect. </a:t>
            </a:r>
          </a:p>
          <a:p>
            <a:pPr marL="0" indent="0">
              <a:buClrTx/>
              <a:buSzPct val="75000"/>
              <a:buNone/>
            </a:pPr>
            <a:endParaRPr lang="en-GB" sz="1000" dirty="0"/>
          </a:p>
          <a:p>
            <a:pPr marL="342900" indent="-342900">
              <a:buClrTx/>
              <a:buSzPct val="75000"/>
            </a:pPr>
            <a:r>
              <a:rPr lang="en-GB" sz="2500" b="1" dirty="0"/>
              <a:t>Nobody fights when they are relaxed and easy-going. </a:t>
            </a:r>
          </a:p>
          <a:p>
            <a:pPr marL="0" indent="0">
              <a:buClrTx/>
              <a:buSzPct val="75000"/>
              <a:buNone/>
            </a:pPr>
            <a:endParaRPr lang="en-GB" sz="1000" b="1" dirty="0"/>
          </a:p>
          <a:p>
            <a:pPr marL="342900" indent="-342900">
              <a:buClrTx/>
              <a:buSzPct val="75000"/>
            </a:pPr>
            <a:r>
              <a:rPr lang="en-GB" sz="2500" dirty="0"/>
              <a:t>Calm and self-control is connected, and we want the service-user or child to be in control of him- or herself, so that they can cooperate and work *with* - in partnership. </a:t>
            </a:r>
          </a:p>
          <a:p>
            <a:pPr marL="342900" indent="-342900">
              <a:buClrTx/>
              <a:buSzPct val="75000"/>
              <a:defRPr sz="2500"/>
            </a:pPr>
            <a:r>
              <a:rPr lang="en-GB" sz="2500" dirty="0"/>
              <a:t>Physiological arousal can be strongly linked to the construct of stress (McDonnell et al, 2014).</a:t>
            </a:r>
          </a:p>
          <a:p>
            <a:pPr marL="342900" indent="-342900">
              <a:buClrTx/>
              <a:buSzPct val="75000"/>
              <a:defRPr sz="2500"/>
            </a:pPr>
            <a:r>
              <a:rPr lang="en-GB" sz="2500" dirty="0"/>
              <a:t>Arousal and stress are considered to be important in the regulation of emotion (Reich &amp; Zautra, 2002).</a:t>
            </a:r>
          </a:p>
          <a:p>
            <a:pPr marL="109728" indent="0">
              <a:buNone/>
            </a:pPr>
            <a:endParaRPr lang="en-GB" sz="2500" dirty="0"/>
          </a:p>
        </p:txBody>
      </p:sp>
      <p:sp>
        <p:nvSpPr>
          <p:cNvPr id="4" name="Title 2">
            <a:extLst>
              <a:ext uri="{FF2B5EF4-FFF2-40B4-BE49-F238E27FC236}">
                <a16:creationId xmlns:a16="http://schemas.microsoft.com/office/drawing/2014/main" id="{2C5510C3-A090-4C52-AA90-E755D6ED940B}"/>
              </a:ext>
            </a:extLst>
          </p:cNvPr>
          <p:cNvSpPr>
            <a:spLocks noGrp="1"/>
          </p:cNvSpPr>
          <p:nvPr>
            <p:ph type="title"/>
          </p:nvPr>
        </p:nvSpPr>
        <p:spPr>
          <a:xfrm>
            <a:off x="348792" y="28384"/>
            <a:ext cx="8229600" cy="640919"/>
          </a:xfrm>
        </p:spPr>
        <p:txBody>
          <a:bodyPr>
            <a:normAutofit/>
          </a:bodyPr>
          <a:lstStyle/>
          <a:p>
            <a:r>
              <a:rPr lang="en-GB" sz="3000" b="1" dirty="0">
                <a:solidFill>
                  <a:schemeClr val="bg1"/>
                </a:solidFill>
                <a:effectLst/>
              </a:rPr>
              <a:t>The Notion of Low Arousal</a:t>
            </a:r>
          </a:p>
        </p:txBody>
      </p:sp>
    </p:spTree>
    <p:extLst>
      <p:ext uri="{BB962C8B-B14F-4D97-AF65-F5344CB8AC3E}">
        <p14:creationId xmlns:p14="http://schemas.microsoft.com/office/powerpoint/2010/main" val="1907077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6817" y="1059756"/>
            <a:ext cx="8663232" cy="5760640"/>
          </a:xfrm>
        </p:spPr>
        <p:txBody>
          <a:bodyPr>
            <a:normAutofit/>
          </a:bodyPr>
          <a:lstStyle/>
          <a:p>
            <a:pPr>
              <a:buClrTx/>
              <a:buSzPct val="75000"/>
              <a:buNone/>
            </a:pPr>
            <a:r>
              <a:rPr lang="en-GB" sz="2500" dirty="0"/>
              <a:t>Some of the key messages for consideration in developing an </a:t>
            </a:r>
          </a:p>
          <a:p>
            <a:pPr>
              <a:buClrTx/>
              <a:buSzPct val="75000"/>
              <a:buNone/>
            </a:pPr>
            <a:r>
              <a:rPr lang="en-GB" sz="2500" dirty="0"/>
              <a:t>approach schools and communities are:</a:t>
            </a:r>
          </a:p>
          <a:p>
            <a:pPr>
              <a:buClrTx/>
              <a:buSzPct val="75000"/>
              <a:buNone/>
            </a:pPr>
            <a:endParaRPr lang="en-GB" sz="1500" dirty="0"/>
          </a:p>
          <a:p>
            <a:pPr marL="742950" lvl="2" indent="-342900">
              <a:buSzPct val="75000"/>
            </a:pPr>
            <a:r>
              <a:rPr lang="en-GB" sz="2500" dirty="0"/>
              <a:t>an evidence base isn’t always vital; something that works with only 5% of the population can still be incredibly useful – </a:t>
            </a:r>
            <a:r>
              <a:rPr lang="en-GB" sz="2500" b="1" dirty="0"/>
              <a:t>personalisation</a:t>
            </a:r>
            <a:endParaRPr lang="en-GB" sz="2500" dirty="0"/>
          </a:p>
          <a:p>
            <a:pPr marL="742950" lvl="2" indent="-342900">
              <a:buSzPct val="75000"/>
            </a:pPr>
            <a:r>
              <a:rPr lang="en-GB" sz="2500" dirty="0"/>
              <a:t>organisational changes cannot be affected in a zero tolerance policy – a need for </a:t>
            </a:r>
            <a:r>
              <a:rPr lang="en-GB" sz="2500" b="1" dirty="0"/>
              <a:t>flexibility and reasonable adjustments</a:t>
            </a:r>
            <a:endParaRPr lang="en-GB" sz="2500" dirty="0"/>
          </a:p>
          <a:p>
            <a:pPr marL="742950" lvl="2" indent="-342900">
              <a:buSzPct val="75000"/>
            </a:pPr>
            <a:r>
              <a:rPr lang="en-GB" sz="2500" dirty="0"/>
              <a:t>you need the appropriate tools to do the job – </a:t>
            </a:r>
            <a:r>
              <a:rPr lang="en-GB" sz="2500" b="1" dirty="0"/>
              <a:t>training and development is essential</a:t>
            </a:r>
            <a:endParaRPr lang="en-GB" sz="2500" dirty="0"/>
          </a:p>
          <a:p>
            <a:endParaRPr lang="en-GB" sz="2500" dirty="0"/>
          </a:p>
        </p:txBody>
      </p:sp>
      <p:sp>
        <p:nvSpPr>
          <p:cNvPr id="3" name="Title 2">
            <a:extLst>
              <a:ext uri="{FF2B5EF4-FFF2-40B4-BE49-F238E27FC236}">
                <a16:creationId xmlns:a16="http://schemas.microsoft.com/office/drawing/2014/main" id="{98FEDC2F-ED4B-4C7E-B42E-E4FD792F92B8}"/>
              </a:ext>
            </a:extLst>
          </p:cNvPr>
          <p:cNvSpPr>
            <a:spLocks noGrp="1"/>
          </p:cNvSpPr>
          <p:nvPr>
            <p:ph type="title"/>
          </p:nvPr>
        </p:nvSpPr>
        <p:spPr>
          <a:xfrm>
            <a:off x="348792" y="18854"/>
            <a:ext cx="8229600" cy="688157"/>
          </a:xfrm>
        </p:spPr>
        <p:txBody>
          <a:bodyPr>
            <a:normAutofit/>
          </a:bodyPr>
          <a:lstStyle/>
          <a:p>
            <a:r>
              <a:rPr lang="en-GB" sz="3000" b="1" dirty="0">
                <a:solidFill>
                  <a:schemeClr val="bg1"/>
                </a:solidFill>
                <a:effectLst/>
              </a:rPr>
              <a:t>Key messages</a:t>
            </a:r>
          </a:p>
        </p:txBody>
      </p:sp>
    </p:spTree>
    <p:extLst>
      <p:ext uri="{BB962C8B-B14F-4D97-AF65-F5344CB8AC3E}">
        <p14:creationId xmlns:p14="http://schemas.microsoft.com/office/powerpoint/2010/main" val="1335871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64721-D651-4D5A-9001-AA69415C85F4}"/>
              </a:ext>
            </a:extLst>
          </p:cNvPr>
          <p:cNvSpPr>
            <a:spLocks noGrp="1"/>
          </p:cNvSpPr>
          <p:nvPr>
            <p:ph type="title"/>
          </p:nvPr>
        </p:nvSpPr>
        <p:spPr>
          <a:xfrm>
            <a:off x="457200" y="-222512"/>
            <a:ext cx="8229600" cy="1143000"/>
          </a:xfrm>
        </p:spPr>
        <p:txBody>
          <a:bodyPr/>
          <a:lstStyle/>
          <a:p>
            <a:r>
              <a:rPr lang="en-GB" dirty="0">
                <a:solidFill>
                  <a:schemeClr val="bg1"/>
                </a:solidFill>
              </a:rPr>
              <a:t>Constant Consistency</a:t>
            </a:r>
          </a:p>
        </p:txBody>
      </p:sp>
      <p:sp>
        <p:nvSpPr>
          <p:cNvPr id="3" name="Content Placeholder 2">
            <a:extLst>
              <a:ext uri="{FF2B5EF4-FFF2-40B4-BE49-F238E27FC236}">
                <a16:creationId xmlns:a16="http://schemas.microsoft.com/office/drawing/2014/main" id="{C0456357-1ADF-4616-BFCC-F14512160264}"/>
              </a:ext>
            </a:extLst>
          </p:cNvPr>
          <p:cNvSpPr>
            <a:spLocks noGrp="1"/>
          </p:cNvSpPr>
          <p:nvPr>
            <p:ph idx="1"/>
          </p:nvPr>
        </p:nvSpPr>
        <p:spPr>
          <a:xfrm>
            <a:off x="217503" y="1029240"/>
            <a:ext cx="8677922" cy="5016453"/>
          </a:xfrm>
        </p:spPr>
        <p:txBody>
          <a:bodyPr>
            <a:normAutofit lnSpcReduction="10000"/>
          </a:bodyPr>
          <a:lstStyle/>
          <a:p>
            <a:r>
              <a:rPr lang="en-GB" dirty="0">
                <a:solidFill>
                  <a:srgbClr val="000000"/>
                </a:solidFill>
                <a:latin typeface="Source Sans Pro" panose="020B0503030403020204" pitchFamily="34" charset="0"/>
              </a:rPr>
              <a:t>P</a:t>
            </a:r>
            <a:r>
              <a:rPr lang="en-GB" b="0" i="0" dirty="0">
                <a:solidFill>
                  <a:srgbClr val="000000"/>
                </a:solidFill>
                <a:effectLst/>
                <a:latin typeface="Source Sans Pro" panose="020B0503030403020204" pitchFamily="34" charset="0"/>
              </a:rPr>
              <a:t>roblems can arise for schools and other settings when there isn’t a joined up ‘whole-school approach’ that is supportive of plans and individuals. </a:t>
            </a:r>
          </a:p>
          <a:p>
            <a:r>
              <a:rPr lang="en-GB" b="0" i="0" dirty="0">
                <a:solidFill>
                  <a:srgbClr val="000000"/>
                </a:solidFill>
                <a:effectLst/>
                <a:latin typeface="Source Sans Pro" panose="020B0503030403020204" pitchFamily="34" charset="0"/>
              </a:rPr>
              <a:t>Fragmented practice and provision can fuel dysregulation and increase stress; consistent, calm approaches are hugely effective.</a:t>
            </a:r>
          </a:p>
          <a:p>
            <a:r>
              <a:rPr lang="en-GB" dirty="0">
                <a:solidFill>
                  <a:srgbClr val="000000"/>
                </a:solidFill>
                <a:latin typeface="Source Sans Pro" panose="020B0503030403020204" pitchFamily="34" charset="0"/>
              </a:rPr>
              <a:t>We need to </a:t>
            </a:r>
            <a:r>
              <a:rPr lang="en-GB" b="0" i="0" dirty="0">
                <a:solidFill>
                  <a:srgbClr val="000000"/>
                </a:solidFill>
                <a:effectLst/>
                <a:latin typeface="Source Sans Pro" panose="020B0503030403020204" pitchFamily="34" charset="0"/>
              </a:rPr>
              <a:t>ensure that pockets of ‘good practice’ are not undone by inconsistent whole-school provision and/or wider systems.</a:t>
            </a:r>
            <a:endParaRPr lang="en-GB" dirty="0"/>
          </a:p>
        </p:txBody>
      </p:sp>
    </p:spTree>
    <p:extLst>
      <p:ext uri="{BB962C8B-B14F-4D97-AF65-F5344CB8AC3E}">
        <p14:creationId xmlns:p14="http://schemas.microsoft.com/office/powerpoint/2010/main" val="1880739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47B928-CD49-4CEC-969E-98E66A097A4C}"/>
              </a:ext>
            </a:extLst>
          </p:cNvPr>
          <p:cNvSpPr>
            <a:spLocks noGrp="1"/>
          </p:cNvSpPr>
          <p:nvPr>
            <p:ph idx="1"/>
          </p:nvPr>
        </p:nvSpPr>
        <p:spPr>
          <a:xfrm>
            <a:off x="270769" y="920488"/>
            <a:ext cx="8642412" cy="4929896"/>
          </a:xfrm>
        </p:spPr>
        <p:txBody>
          <a:bodyPr>
            <a:normAutofit fontScale="92500" lnSpcReduction="10000"/>
          </a:bodyPr>
          <a:lstStyle/>
          <a:p>
            <a:r>
              <a:rPr lang="en-GB" b="0" i="0" dirty="0">
                <a:solidFill>
                  <a:srgbClr val="000000"/>
                </a:solidFill>
                <a:effectLst/>
                <a:latin typeface="Source Sans Pro" panose="020B0503030403020204" pitchFamily="34" charset="0"/>
              </a:rPr>
              <a:t>It isn’t good having a really calm, consistent, purposeful learning environment in one classroom, if when the bell goes for break or lunch there’s a stampede down the corridor.</a:t>
            </a:r>
          </a:p>
          <a:p>
            <a:r>
              <a:rPr lang="en-GB" b="0" i="0" dirty="0">
                <a:solidFill>
                  <a:srgbClr val="000000"/>
                </a:solidFill>
                <a:effectLst/>
                <a:latin typeface="Source Sans Pro" panose="020B0503030403020204" pitchFamily="34" charset="0"/>
              </a:rPr>
              <a:t>This just creates a very dysregulated experience and environment and adds significant stress for students who find these less structured times extremely challenging. </a:t>
            </a:r>
          </a:p>
          <a:p>
            <a:r>
              <a:rPr lang="en-GB" b="0" i="0" dirty="0">
                <a:solidFill>
                  <a:srgbClr val="000000"/>
                </a:solidFill>
                <a:effectLst/>
                <a:latin typeface="Source Sans Pro" panose="020B0503030403020204" pitchFamily="34" charset="0"/>
              </a:rPr>
              <a:t>It’s also stressful for the staff who end up in reactive mode, trying to calm students and get them to stop running or shouting etc.</a:t>
            </a:r>
            <a:endParaRPr lang="en-GB" dirty="0"/>
          </a:p>
        </p:txBody>
      </p:sp>
      <p:sp>
        <p:nvSpPr>
          <p:cNvPr id="4" name="Title 1">
            <a:extLst>
              <a:ext uri="{FF2B5EF4-FFF2-40B4-BE49-F238E27FC236}">
                <a16:creationId xmlns:a16="http://schemas.microsoft.com/office/drawing/2014/main" id="{65D417C2-1910-4789-A0FB-B019A76DAB0A}"/>
              </a:ext>
            </a:extLst>
          </p:cNvPr>
          <p:cNvSpPr>
            <a:spLocks noGrp="1"/>
          </p:cNvSpPr>
          <p:nvPr>
            <p:ph type="title"/>
          </p:nvPr>
        </p:nvSpPr>
        <p:spPr>
          <a:xfrm>
            <a:off x="457200" y="-222512"/>
            <a:ext cx="8229600" cy="1143000"/>
          </a:xfrm>
        </p:spPr>
        <p:txBody>
          <a:bodyPr/>
          <a:lstStyle/>
          <a:p>
            <a:r>
              <a:rPr lang="en-GB" dirty="0">
                <a:solidFill>
                  <a:schemeClr val="bg1"/>
                </a:solidFill>
              </a:rPr>
              <a:t>Constant Consistency</a:t>
            </a:r>
          </a:p>
        </p:txBody>
      </p:sp>
    </p:spTree>
    <p:extLst>
      <p:ext uri="{BB962C8B-B14F-4D97-AF65-F5344CB8AC3E}">
        <p14:creationId xmlns:p14="http://schemas.microsoft.com/office/powerpoint/2010/main" val="2781661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AE5C0D-15C7-42A8-901D-1964A0FF1609}"/>
              </a:ext>
            </a:extLst>
          </p:cNvPr>
          <p:cNvSpPr>
            <a:spLocks noGrp="1"/>
          </p:cNvSpPr>
          <p:nvPr>
            <p:ph idx="1"/>
          </p:nvPr>
        </p:nvSpPr>
        <p:spPr>
          <a:xfrm>
            <a:off x="197528" y="1044774"/>
            <a:ext cx="8748944" cy="5125205"/>
          </a:xfrm>
        </p:spPr>
        <p:txBody>
          <a:bodyPr>
            <a:normAutofit fontScale="92500" lnSpcReduction="10000"/>
          </a:bodyPr>
          <a:lstStyle/>
          <a:p>
            <a:pPr algn="l"/>
            <a:r>
              <a:rPr lang="en-GB" b="0" i="0" dirty="0">
                <a:solidFill>
                  <a:srgbClr val="000000"/>
                </a:solidFill>
                <a:effectLst/>
                <a:latin typeface="Source Sans Pro" panose="020B0503030403020204" pitchFamily="34" charset="0"/>
              </a:rPr>
              <a:t>Consistency has to be constant for learning to take place. </a:t>
            </a:r>
          </a:p>
          <a:p>
            <a:pPr algn="l"/>
            <a:r>
              <a:rPr lang="en-GB" b="0" i="0" dirty="0">
                <a:solidFill>
                  <a:srgbClr val="000000"/>
                </a:solidFill>
                <a:effectLst/>
                <a:latin typeface="Source Sans Pro" panose="020B0503030403020204" pitchFamily="34" charset="0"/>
              </a:rPr>
              <a:t>This is one of my biggest learning experiences from my work with many schools in both the UK and internationally.</a:t>
            </a:r>
          </a:p>
          <a:p>
            <a:pPr algn="l"/>
            <a:r>
              <a:rPr lang="en-GB" b="0" i="0" dirty="0">
                <a:solidFill>
                  <a:srgbClr val="000000"/>
                </a:solidFill>
                <a:effectLst/>
                <a:latin typeface="Source Sans Pro" panose="020B0503030403020204" pitchFamily="34" charset="0"/>
              </a:rPr>
              <a:t>One of the key elements of the </a:t>
            </a:r>
            <a:r>
              <a:rPr lang="en-GB" b="1" i="1" u="none" strike="noStrike" dirty="0">
                <a:effectLst/>
                <a:latin typeface="Source Sans Pro" panose="020B0503030403020204" pitchFamily="34" charset="0"/>
              </a:rPr>
              <a:t>Saturation Model</a:t>
            </a:r>
            <a:r>
              <a:rPr lang="en-GB" b="1" i="1" dirty="0">
                <a:effectLst/>
                <a:latin typeface="Source Sans Pro" panose="020B0503030403020204" pitchFamily="34" charset="0"/>
              </a:rPr>
              <a:t> </a:t>
            </a:r>
            <a:r>
              <a:rPr lang="en-GB" b="0" i="0" dirty="0">
                <a:solidFill>
                  <a:srgbClr val="000000"/>
                </a:solidFill>
                <a:effectLst/>
                <a:latin typeface="Source Sans Pro" panose="020B0503030403020204" pitchFamily="34" charset="0"/>
              </a:rPr>
              <a:t>is ensuring a clear link between policy and practice; a disconnect creates opportunities for fragmentation with regard to provision and structure.</a:t>
            </a:r>
          </a:p>
          <a:p>
            <a:pPr algn="l"/>
            <a:r>
              <a:rPr lang="en-GB" b="0" dirty="0">
                <a:solidFill>
                  <a:srgbClr val="000000"/>
                </a:solidFill>
                <a:effectLst/>
                <a:latin typeface="Source Sans Pro" panose="020B0503030403020204" pitchFamily="34" charset="0"/>
              </a:rPr>
              <a:t>No-one is harmed by calm, consistent, positive approaches</a:t>
            </a:r>
          </a:p>
          <a:p>
            <a:endParaRPr lang="en-GB" dirty="0"/>
          </a:p>
        </p:txBody>
      </p:sp>
      <p:sp>
        <p:nvSpPr>
          <p:cNvPr id="4" name="Title 1">
            <a:extLst>
              <a:ext uri="{FF2B5EF4-FFF2-40B4-BE49-F238E27FC236}">
                <a16:creationId xmlns:a16="http://schemas.microsoft.com/office/drawing/2014/main" id="{062DCFC1-1D1C-439B-AB79-4A97F773E9A8}"/>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a:solidFill>
                  <a:schemeClr val="bg1"/>
                </a:solidFill>
              </a:rPr>
              <a:t>Constant Consistency</a:t>
            </a:r>
            <a:endParaRPr lang="en-GB" dirty="0">
              <a:solidFill>
                <a:schemeClr val="bg1"/>
              </a:solidFill>
            </a:endParaRPr>
          </a:p>
        </p:txBody>
      </p:sp>
    </p:spTree>
    <p:extLst>
      <p:ext uri="{BB962C8B-B14F-4D97-AF65-F5344CB8AC3E}">
        <p14:creationId xmlns:p14="http://schemas.microsoft.com/office/powerpoint/2010/main" val="3298583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AEE9F-85DC-47A8-B29C-9C31E2CF8193}"/>
              </a:ext>
            </a:extLst>
          </p:cNvPr>
          <p:cNvSpPr>
            <a:spLocks noGrp="1"/>
          </p:cNvSpPr>
          <p:nvPr>
            <p:ph idx="1"/>
          </p:nvPr>
        </p:nvSpPr>
        <p:spPr>
          <a:xfrm>
            <a:off x="71020" y="959327"/>
            <a:ext cx="8975325" cy="5004787"/>
          </a:xfrm>
        </p:spPr>
        <p:txBody>
          <a:bodyPr>
            <a:normAutofit fontScale="85000" lnSpcReduction="20000"/>
          </a:bodyPr>
          <a:lstStyle/>
          <a:p>
            <a:r>
              <a:rPr lang="en-GB" b="0" i="0" dirty="0">
                <a:solidFill>
                  <a:srgbClr val="000000"/>
                </a:solidFill>
                <a:effectLst/>
                <a:latin typeface="Source Sans Pro" panose="020B0503030403020204" pitchFamily="34" charset="0"/>
              </a:rPr>
              <a:t>Key to this is talking to students &amp; families about their experience of the whole day – not school and home separately, or lessons and break/lunch as different times, but considering the whole day or week and how they engage with it.</a:t>
            </a:r>
          </a:p>
          <a:p>
            <a:r>
              <a:rPr lang="en-GB" b="0" i="0" dirty="0">
                <a:solidFill>
                  <a:srgbClr val="000000"/>
                </a:solidFill>
                <a:effectLst/>
                <a:latin typeface="Source Sans Pro" panose="020B0503030403020204" pitchFamily="34" charset="0"/>
              </a:rPr>
              <a:t>Having pockets of calm and consistency (certain lessons, before school, in the taxi home etc.) can simply give a moment of relief from other, more chaotic times of the day. </a:t>
            </a:r>
          </a:p>
          <a:p>
            <a:r>
              <a:rPr lang="en-GB" b="0" i="0" dirty="0">
                <a:solidFill>
                  <a:srgbClr val="000000"/>
                </a:solidFill>
                <a:effectLst/>
                <a:latin typeface="Source Sans Pro" panose="020B0503030403020204" pitchFamily="34" charset="0"/>
              </a:rPr>
              <a:t>Creating a continuous, positive experience is the key to unlocking success for all: no-one is harmed by calm, consistent, positive approaches, whereas many can experience significant distress from noisy, hectic and dysregulated ones.</a:t>
            </a:r>
            <a:endParaRPr lang="en-GB" dirty="0"/>
          </a:p>
        </p:txBody>
      </p:sp>
      <p:sp>
        <p:nvSpPr>
          <p:cNvPr id="4" name="Title 1">
            <a:extLst>
              <a:ext uri="{FF2B5EF4-FFF2-40B4-BE49-F238E27FC236}">
                <a16:creationId xmlns:a16="http://schemas.microsoft.com/office/drawing/2014/main" id="{21B8C8F1-8181-495C-840B-F097F2363BE4}"/>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a:solidFill>
                  <a:schemeClr val="bg1"/>
                </a:solidFill>
              </a:rPr>
              <a:t>Constant Consistency</a:t>
            </a:r>
            <a:endParaRPr lang="en-GB" dirty="0">
              <a:solidFill>
                <a:schemeClr val="bg1"/>
              </a:solidFill>
            </a:endParaRPr>
          </a:p>
        </p:txBody>
      </p:sp>
    </p:spTree>
    <p:extLst>
      <p:ext uri="{BB962C8B-B14F-4D97-AF65-F5344CB8AC3E}">
        <p14:creationId xmlns:p14="http://schemas.microsoft.com/office/powerpoint/2010/main" val="2675090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D73A1E-40B4-44FB-844A-DD4EC8ED7572}"/>
              </a:ext>
            </a:extLst>
          </p:cNvPr>
          <p:cNvSpPr>
            <a:spLocks noGrp="1"/>
          </p:cNvSpPr>
          <p:nvPr>
            <p:ph idx="1"/>
          </p:nvPr>
        </p:nvSpPr>
        <p:spPr>
          <a:xfrm>
            <a:off x="261892" y="920488"/>
            <a:ext cx="8713432" cy="5173462"/>
          </a:xfrm>
        </p:spPr>
        <p:txBody>
          <a:bodyPr>
            <a:normAutofit fontScale="85000" lnSpcReduction="10000"/>
          </a:bodyPr>
          <a:lstStyle/>
          <a:p>
            <a:r>
              <a:rPr lang="en-GB" b="0" i="0" dirty="0">
                <a:solidFill>
                  <a:srgbClr val="000000"/>
                </a:solidFill>
                <a:effectLst/>
                <a:latin typeface="Source Sans Pro" panose="020B0503030403020204" pitchFamily="34" charset="0"/>
              </a:rPr>
              <a:t>If I am in a peaceful lesson before lunch, but I’m worried about the stampede afterwards and the noise in the canteen, for example; I will be less well placed to do my best in that lesson, even if it is a really well established and accordant environment.</a:t>
            </a:r>
          </a:p>
          <a:p>
            <a:r>
              <a:rPr lang="en-GB" b="0" i="0" dirty="0">
                <a:solidFill>
                  <a:srgbClr val="000000"/>
                </a:solidFill>
                <a:effectLst/>
                <a:latin typeface="Source Sans Pro" panose="020B0503030403020204" pitchFamily="34" charset="0"/>
              </a:rPr>
              <a:t>Furthermore, the effort required to address these concerns personally can be exhausting. This might mean fewer coping mechanisms at my disposal later in the day, or when I arrive home. </a:t>
            </a:r>
          </a:p>
          <a:p>
            <a:r>
              <a:rPr lang="en-GB" b="0" i="0" dirty="0">
                <a:solidFill>
                  <a:srgbClr val="000000"/>
                </a:solidFill>
                <a:effectLst/>
                <a:latin typeface="Source Sans Pro" panose="020B0503030403020204" pitchFamily="34" charset="0"/>
              </a:rPr>
              <a:t>This often fuels the ‘they’re all right in school, no idea why they’re so difficult at home’ narrative or negative language and a fundamental failure to understand the core issues of emotional regulation and stress.</a:t>
            </a:r>
            <a:endParaRPr lang="en-GB" dirty="0"/>
          </a:p>
        </p:txBody>
      </p:sp>
      <p:sp>
        <p:nvSpPr>
          <p:cNvPr id="4" name="Title 1">
            <a:extLst>
              <a:ext uri="{FF2B5EF4-FFF2-40B4-BE49-F238E27FC236}">
                <a16:creationId xmlns:a16="http://schemas.microsoft.com/office/drawing/2014/main" id="{54BBE0C8-926D-4DA7-9199-389954D11478}"/>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40276250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4C7898-D8B2-4A25-9234-F6BC11765720}"/>
              </a:ext>
            </a:extLst>
          </p:cNvPr>
          <p:cNvSpPr>
            <a:spLocks noGrp="1"/>
          </p:cNvSpPr>
          <p:nvPr>
            <p:ph idx="1"/>
          </p:nvPr>
        </p:nvSpPr>
        <p:spPr>
          <a:xfrm>
            <a:off x="181992" y="908820"/>
            <a:ext cx="8793332" cy="5074729"/>
          </a:xfrm>
        </p:spPr>
        <p:txBody>
          <a:bodyPr>
            <a:normAutofit fontScale="92500" lnSpcReduction="10000"/>
          </a:bodyPr>
          <a:lstStyle/>
          <a:p>
            <a:pPr marL="0" indent="0">
              <a:buNone/>
            </a:pPr>
            <a:r>
              <a:rPr lang="en-GB" dirty="0"/>
              <a:t>Three things we can do…(that are within our gift):</a:t>
            </a:r>
          </a:p>
          <a:p>
            <a:pPr marL="0" indent="0">
              <a:buNone/>
            </a:pPr>
            <a:endParaRPr lang="en-GB" sz="1600" dirty="0"/>
          </a:p>
          <a:p>
            <a:r>
              <a:rPr lang="en-GB" b="0" i="0" dirty="0">
                <a:solidFill>
                  <a:srgbClr val="000000"/>
                </a:solidFill>
                <a:effectLst/>
                <a:latin typeface="Source Sans Pro" panose="020B0503030403020204" pitchFamily="34" charset="0"/>
              </a:rPr>
              <a:t>Firstly, the key to successfully improving the experiences of young people throughout their day is effective co-production (see </a:t>
            </a:r>
            <a:r>
              <a:rPr lang="en-GB" b="0" i="0" dirty="0" err="1">
                <a:solidFill>
                  <a:srgbClr val="000000"/>
                </a:solidFill>
                <a:effectLst/>
                <a:latin typeface="Source Sans Pro" panose="020B0503030403020204" pitchFamily="34" charset="0"/>
              </a:rPr>
              <a:t>SENCology</a:t>
            </a:r>
            <a:r>
              <a:rPr lang="en-GB" b="0" i="0" dirty="0">
                <a:solidFill>
                  <a:srgbClr val="000000"/>
                </a:solidFill>
                <a:effectLst/>
                <a:latin typeface="Source Sans Pro" panose="020B0503030403020204" pitchFamily="34" charset="0"/>
              </a:rPr>
              <a:t> blogs). </a:t>
            </a:r>
          </a:p>
          <a:p>
            <a:r>
              <a:rPr lang="en-GB" b="0" i="0" dirty="0">
                <a:solidFill>
                  <a:srgbClr val="000000"/>
                </a:solidFill>
                <a:effectLst/>
                <a:latin typeface="Source Sans Pro" panose="020B0503030403020204" pitchFamily="34" charset="0"/>
              </a:rPr>
              <a:t>This has to involve the young people and families in jointly identifying areas of challenge and finding solutions together. </a:t>
            </a:r>
          </a:p>
          <a:p>
            <a:r>
              <a:rPr lang="en-GB" b="0" i="0" dirty="0">
                <a:solidFill>
                  <a:srgbClr val="000000"/>
                </a:solidFill>
                <a:effectLst/>
                <a:latin typeface="Source Sans Pro" panose="020B0503030403020204" pitchFamily="34" charset="0"/>
              </a:rPr>
              <a:t>Working collaboratively to understand a young person’s route through their whole day is a vital foundation for this approach.</a:t>
            </a:r>
            <a:endParaRPr lang="en-GB" dirty="0"/>
          </a:p>
        </p:txBody>
      </p:sp>
      <p:sp>
        <p:nvSpPr>
          <p:cNvPr id="5" name="Title 1">
            <a:extLst>
              <a:ext uri="{FF2B5EF4-FFF2-40B4-BE49-F238E27FC236}">
                <a16:creationId xmlns:a16="http://schemas.microsoft.com/office/drawing/2014/main" id="{CBDA9516-282E-4A30-81D6-1DE9D7610F9C}"/>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2296885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640BF4-C828-4470-B07D-DAAF3FE6D127}"/>
              </a:ext>
            </a:extLst>
          </p:cNvPr>
          <p:cNvSpPr>
            <a:spLocks noGrp="1"/>
          </p:cNvSpPr>
          <p:nvPr>
            <p:ph idx="1"/>
          </p:nvPr>
        </p:nvSpPr>
        <p:spPr>
          <a:xfrm>
            <a:off x="208626" y="1035897"/>
            <a:ext cx="8766698" cy="4921019"/>
          </a:xfrm>
        </p:spPr>
        <p:txBody>
          <a:bodyPr>
            <a:normAutofit fontScale="92500" lnSpcReduction="20000"/>
          </a:bodyPr>
          <a:lstStyle/>
          <a:p>
            <a:pPr algn="l"/>
            <a:r>
              <a:rPr lang="en-GB" b="0" i="0" dirty="0">
                <a:solidFill>
                  <a:srgbClr val="000000"/>
                </a:solidFill>
                <a:effectLst/>
                <a:latin typeface="Source Sans Pro" panose="020B0503030403020204" pitchFamily="34" charset="0"/>
              </a:rPr>
              <a:t>Rather than adults or professionals assuming what is needed, we need to gather robust information and use this to inform our plans and provision. </a:t>
            </a:r>
          </a:p>
          <a:p>
            <a:pPr algn="l"/>
            <a:r>
              <a:rPr lang="en-GB" b="0" i="0" dirty="0">
                <a:solidFill>
                  <a:srgbClr val="000000"/>
                </a:solidFill>
                <a:effectLst/>
                <a:latin typeface="Source Sans Pro" panose="020B0503030403020204" pitchFamily="34" charset="0"/>
              </a:rPr>
              <a:t>We can then then build school systems and approaches that are based on an analysis and understanding of the community rather than assumptions and our perceptions of others.</a:t>
            </a:r>
          </a:p>
          <a:p>
            <a:pPr algn="l"/>
            <a:r>
              <a:rPr lang="en-GB" b="0" i="0" dirty="0">
                <a:solidFill>
                  <a:srgbClr val="000000"/>
                </a:solidFill>
                <a:effectLst/>
                <a:latin typeface="Source Sans Pro" panose="020B0503030403020204" pitchFamily="34" charset="0"/>
              </a:rPr>
              <a:t>Sometimes a small change in a school system can make a big difference to an individual and enable them to thrive. </a:t>
            </a:r>
          </a:p>
          <a:p>
            <a:pPr algn="l"/>
            <a:r>
              <a:rPr lang="en-GB" b="0" i="0" dirty="0">
                <a:solidFill>
                  <a:srgbClr val="000000"/>
                </a:solidFill>
                <a:effectLst/>
                <a:latin typeface="Source Sans Pro" panose="020B0503030403020204" pitchFamily="34" charset="0"/>
              </a:rPr>
              <a:t>But you won’t necessarily know that if you don’t gather information collaboratively.</a:t>
            </a:r>
          </a:p>
          <a:p>
            <a:endParaRPr lang="en-GB" dirty="0"/>
          </a:p>
        </p:txBody>
      </p:sp>
      <p:sp>
        <p:nvSpPr>
          <p:cNvPr id="5" name="Title 1">
            <a:extLst>
              <a:ext uri="{FF2B5EF4-FFF2-40B4-BE49-F238E27FC236}">
                <a16:creationId xmlns:a16="http://schemas.microsoft.com/office/drawing/2014/main" id="{A22237E1-C840-4C56-B599-824159761B13}"/>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982990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69B89-65F7-4F4E-94A1-006BF33F617B}"/>
              </a:ext>
            </a:extLst>
          </p:cNvPr>
          <p:cNvSpPr>
            <a:spLocks noGrp="1"/>
          </p:cNvSpPr>
          <p:nvPr>
            <p:ph idx="1"/>
          </p:nvPr>
        </p:nvSpPr>
        <p:spPr>
          <a:xfrm>
            <a:off x="186431" y="1074198"/>
            <a:ext cx="8762260" cy="4724315"/>
          </a:xfrm>
        </p:spPr>
        <p:txBody>
          <a:bodyPr>
            <a:normAutofit/>
          </a:bodyPr>
          <a:lstStyle/>
          <a:p>
            <a:r>
              <a:rPr lang="en-GB" b="0" i="0" dirty="0">
                <a:solidFill>
                  <a:srgbClr val="000000"/>
                </a:solidFill>
                <a:effectLst/>
                <a:latin typeface="Source Sans Pro" panose="020B0503030403020204" pitchFamily="34" charset="0"/>
              </a:rPr>
              <a:t>Secondly, ensuring high quality teaching and learning for all – providing calm, consistent and robust learning environments is important. </a:t>
            </a:r>
          </a:p>
          <a:p>
            <a:r>
              <a:rPr lang="en-GB" b="0" i="0" dirty="0">
                <a:solidFill>
                  <a:srgbClr val="000000"/>
                </a:solidFill>
                <a:effectLst/>
                <a:latin typeface="Source Sans Pro" panose="020B0503030403020204" pitchFamily="34" charset="0"/>
              </a:rPr>
              <a:t>I think there is now a growing body of evidence now as to what is considered a good investment in learning</a:t>
            </a:r>
            <a:r>
              <a:rPr lang="en-GB" dirty="0">
                <a:solidFill>
                  <a:srgbClr val="000000"/>
                </a:solidFill>
                <a:latin typeface="Source Sans Pro" panose="020B0503030403020204" pitchFamily="34" charset="0"/>
              </a:rPr>
              <a:t> (</a:t>
            </a:r>
            <a:r>
              <a:rPr lang="en-GB" b="0" i="0" dirty="0">
                <a:solidFill>
                  <a:srgbClr val="000000"/>
                </a:solidFill>
                <a:effectLst/>
                <a:latin typeface="Source Sans Pro" panose="020B0503030403020204" pitchFamily="34" charset="0"/>
              </a:rPr>
              <a:t>which is something I’ll address in more detail shortly). </a:t>
            </a:r>
          </a:p>
          <a:p>
            <a:r>
              <a:rPr lang="en-GB" b="0" i="0" dirty="0">
                <a:solidFill>
                  <a:srgbClr val="000000"/>
                </a:solidFill>
                <a:effectLst/>
                <a:latin typeface="Source Sans Pro" panose="020B0503030403020204" pitchFamily="34" charset="0"/>
              </a:rPr>
              <a:t>Great teaching for *all* has to be a core element of education.</a:t>
            </a:r>
            <a:endParaRPr lang="en-GB" dirty="0"/>
          </a:p>
        </p:txBody>
      </p:sp>
      <p:sp>
        <p:nvSpPr>
          <p:cNvPr id="5" name="Title 1">
            <a:extLst>
              <a:ext uri="{FF2B5EF4-FFF2-40B4-BE49-F238E27FC236}">
                <a16:creationId xmlns:a16="http://schemas.microsoft.com/office/drawing/2014/main" id="{4610E87C-845A-4205-9A3D-CBF2A716C8C0}"/>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830521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0AC5-6849-4CA8-8DFF-B4F76E950513}"/>
              </a:ext>
            </a:extLst>
          </p:cNvPr>
          <p:cNvSpPr>
            <a:spLocks noGrp="1"/>
          </p:cNvSpPr>
          <p:nvPr>
            <p:ph type="title"/>
          </p:nvPr>
        </p:nvSpPr>
        <p:spPr>
          <a:xfrm>
            <a:off x="0" y="-38183"/>
            <a:ext cx="9143999" cy="770020"/>
          </a:xfrm>
        </p:spPr>
        <p:txBody>
          <a:bodyPr>
            <a:normAutofit/>
          </a:bodyPr>
          <a:lstStyle/>
          <a:p>
            <a:r>
              <a:rPr lang="en-GB" dirty="0">
                <a:solidFill>
                  <a:schemeClr val="bg1"/>
                </a:solidFill>
              </a:rPr>
              <a:t>Assumptions about Behaviour</a:t>
            </a:r>
          </a:p>
        </p:txBody>
      </p:sp>
      <p:sp>
        <p:nvSpPr>
          <p:cNvPr id="5" name="Content Placeholder 4">
            <a:extLst>
              <a:ext uri="{FF2B5EF4-FFF2-40B4-BE49-F238E27FC236}">
                <a16:creationId xmlns:a16="http://schemas.microsoft.com/office/drawing/2014/main" id="{0882DCAE-D8DB-4893-84CC-D7478D0CEB9B}"/>
              </a:ext>
            </a:extLst>
          </p:cNvPr>
          <p:cNvSpPr>
            <a:spLocks noGrp="1"/>
          </p:cNvSpPr>
          <p:nvPr>
            <p:ph idx="1"/>
          </p:nvPr>
        </p:nvSpPr>
        <p:spPr>
          <a:xfrm>
            <a:off x="350666" y="1166018"/>
            <a:ext cx="8686801" cy="4525963"/>
          </a:xfrm>
        </p:spPr>
        <p:txBody>
          <a:bodyPr/>
          <a:lstStyle/>
          <a:p>
            <a:r>
              <a:rPr lang="en-GB" dirty="0"/>
              <a:t>Viewing a person as always a) in control &amp; b) aware of their behaviour is a dangerous combination.</a:t>
            </a:r>
          </a:p>
          <a:p>
            <a:endParaRPr lang="en-GB" dirty="0"/>
          </a:p>
          <a:p>
            <a:r>
              <a:rPr lang="en-GB" dirty="0"/>
              <a:t>Seeing people as distressed and traumatised can </a:t>
            </a:r>
            <a:r>
              <a:rPr lang="en-GB" dirty="0">
                <a:solidFill>
                  <a:schemeClr val="accent1"/>
                </a:solidFill>
              </a:rPr>
              <a:t>#flipthenarrative </a:t>
            </a:r>
            <a:r>
              <a:rPr lang="en-GB" dirty="0"/>
              <a:t>on how we interact with these individuals in crisis situations – but also how we ‘set up’ learning – being pro-active is key!</a:t>
            </a:r>
          </a:p>
          <a:p>
            <a:endParaRPr lang="en-GB" dirty="0"/>
          </a:p>
        </p:txBody>
      </p:sp>
    </p:spTree>
    <p:extLst>
      <p:ext uri="{BB962C8B-B14F-4D97-AF65-F5344CB8AC3E}">
        <p14:creationId xmlns:p14="http://schemas.microsoft.com/office/powerpoint/2010/main" val="7863454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69B89-65F7-4F4E-94A1-006BF33F617B}"/>
              </a:ext>
            </a:extLst>
          </p:cNvPr>
          <p:cNvSpPr>
            <a:spLocks noGrp="1"/>
          </p:cNvSpPr>
          <p:nvPr>
            <p:ph idx="1"/>
          </p:nvPr>
        </p:nvSpPr>
        <p:spPr>
          <a:xfrm>
            <a:off x="306280" y="1195694"/>
            <a:ext cx="8571390" cy="4525963"/>
          </a:xfrm>
        </p:spPr>
        <p:txBody>
          <a:bodyPr>
            <a:normAutofit fontScale="92500" lnSpcReduction="10000"/>
          </a:bodyPr>
          <a:lstStyle/>
          <a:p>
            <a:r>
              <a:rPr lang="en-GB" b="0" i="0" dirty="0">
                <a:solidFill>
                  <a:srgbClr val="000000"/>
                </a:solidFill>
                <a:effectLst/>
                <a:latin typeface="Source Sans Pro" panose="020B0503030403020204" pitchFamily="34" charset="0"/>
              </a:rPr>
              <a:t>Thirdly, make sure that whole-school policy and systems are also calm, consistent and in keeping with good classroom practice. </a:t>
            </a:r>
          </a:p>
          <a:p>
            <a:r>
              <a:rPr lang="en-GB" b="0" i="0" dirty="0">
                <a:solidFill>
                  <a:srgbClr val="000000"/>
                </a:solidFill>
                <a:effectLst/>
                <a:latin typeface="Source Sans Pro" panose="020B0503030403020204" pitchFamily="34" charset="0"/>
              </a:rPr>
              <a:t>Getting rid of bells; promoting orderly transitions (for some students at slightly different times may also be beneficial); staff eating lunch with students and modelling expectations – all of this feeds into this corporate responsibility model of shared expectations and consistent, inclusive ideals.</a:t>
            </a:r>
            <a:endParaRPr lang="en-GB" dirty="0"/>
          </a:p>
        </p:txBody>
      </p:sp>
      <p:sp>
        <p:nvSpPr>
          <p:cNvPr id="5" name="Title 1">
            <a:extLst>
              <a:ext uri="{FF2B5EF4-FFF2-40B4-BE49-F238E27FC236}">
                <a16:creationId xmlns:a16="http://schemas.microsoft.com/office/drawing/2014/main" id="{4610E87C-845A-4205-9A3D-CBF2A716C8C0}"/>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3984808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69B89-65F7-4F4E-94A1-006BF33F617B}"/>
              </a:ext>
            </a:extLst>
          </p:cNvPr>
          <p:cNvSpPr>
            <a:spLocks noGrp="1"/>
          </p:cNvSpPr>
          <p:nvPr>
            <p:ph idx="1"/>
          </p:nvPr>
        </p:nvSpPr>
        <p:spPr>
          <a:xfrm>
            <a:off x="297401" y="1073628"/>
            <a:ext cx="8606901" cy="4989820"/>
          </a:xfrm>
        </p:spPr>
        <p:txBody>
          <a:bodyPr>
            <a:normAutofit fontScale="92500" lnSpcReduction="10000"/>
          </a:bodyPr>
          <a:lstStyle/>
          <a:p>
            <a:r>
              <a:rPr lang="en-GB" b="0" i="0" dirty="0">
                <a:solidFill>
                  <a:srgbClr val="000000"/>
                </a:solidFill>
                <a:effectLst/>
                <a:latin typeface="Source Sans Pro" panose="020B0503030403020204" pitchFamily="34" charset="0"/>
              </a:rPr>
              <a:t>From some recent experiences in international settings particularly, I know there are some very simple things that can be changed that have massive impact; the key here is listening to the voices of young people and families, finding out what is challenging for them and designing solutions together. </a:t>
            </a:r>
          </a:p>
          <a:p>
            <a:r>
              <a:rPr lang="en-GB" b="0" i="0" dirty="0">
                <a:solidFill>
                  <a:srgbClr val="000000"/>
                </a:solidFill>
                <a:effectLst/>
                <a:latin typeface="Source Sans Pro" panose="020B0503030403020204" pitchFamily="34" charset="0"/>
              </a:rPr>
              <a:t>Approaches that assume what the challenges are often leave some falling behind or even unable to attend school as a result – this need not be the case.</a:t>
            </a:r>
            <a:endParaRPr lang="en-GB" dirty="0"/>
          </a:p>
        </p:txBody>
      </p:sp>
      <p:sp>
        <p:nvSpPr>
          <p:cNvPr id="5" name="Title 1">
            <a:extLst>
              <a:ext uri="{FF2B5EF4-FFF2-40B4-BE49-F238E27FC236}">
                <a16:creationId xmlns:a16="http://schemas.microsoft.com/office/drawing/2014/main" id="{4610E87C-845A-4205-9A3D-CBF2A716C8C0}"/>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1036509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069B89-65F7-4F4E-94A1-006BF33F617B}"/>
              </a:ext>
            </a:extLst>
          </p:cNvPr>
          <p:cNvSpPr>
            <a:spLocks noGrp="1"/>
          </p:cNvSpPr>
          <p:nvPr>
            <p:ph idx="1"/>
          </p:nvPr>
        </p:nvSpPr>
        <p:spPr>
          <a:xfrm>
            <a:off x="270768" y="1085295"/>
            <a:ext cx="8704555" cy="4889377"/>
          </a:xfrm>
        </p:spPr>
        <p:txBody>
          <a:bodyPr>
            <a:normAutofit fontScale="92500" lnSpcReduction="20000"/>
          </a:bodyPr>
          <a:lstStyle/>
          <a:p>
            <a:r>
              <a:rPr lang="en-GB" dirty="0">
                <a:latin typeface="Source Sans Pro" panose="020B0503030403020204" pitchFamily="34" charset="0"/>
                <a:ea typeface="Source Sans Pro" panose="020B0503030403020204" pitchFamily="34" charset="0"/>
              </a:rPr>
              <a:t>Personalisation is key!</a:t>
            </a:r>
          </a:p>
          <a:p>
            <a:r>
              <a:rPr lang="en-GB" b="0" i="0" dirty="0">
                <a:solidFill>
                  <a:srgbClr val="000000"/>
                </a:solidFill>
                <a:effectLst/>
                <a:latin typeface="Source Sans Pro" panose="020B0503030403020204" pitchFamily="34" charset="0"/>
                <a:ea typeface="Source Sans Pro" panose="020B0503030403020204" pitchFamily="34" charset="0"/>
              </a:rPr>
              <a:t>Remember that every environment and community is unique. </a:t>
            </a:r>
          </a:p>
          <a:p>
            <a:r>
              <a:rPr lang="en-GB" b="0" i="0" dirty="0">
                <a:solidFill>
                  <a:srgbClr val="000000"/>
                </a:solidFill>
                <a:effectLst/>
                <a:latin typeface="Source Sans Pro" panose="020B0503030403020204" pitchFamily="34" charset="0"/>
                <a:ea typeface="Source Sans Pro" panose="020B0503030403020204" pitchFamily="34" charset="0"/>
              </a:rPr>
              <a:t>While there may be some things that have good utility, developing provision and thinking around your specific context is the key to success, based on my experiences. </a:t>
            </a:r>
          </a:p>
          <a:p>
            <a:r>
              <a:rPr lang="en-GB" b="0" i="0" dirty="0">
                <a:solidFill>
                  <a:srgbClr val="000000"/>
                </a:solidFill>
                <a:effectLst/>
                <a:latin typeface="Source Sans Pro" panose="020B0503030403020204" pitchFamily="34" charset="0"/>
                <a:ea typeface="Source Sans Pro" panose="020B0503030403020204" pitchFamily="34" charset="0"/>
              </a:rPr>
              <a:t>A small rural primary school, specialist setting, large comprehensive secondary school, international school, home-learning environments – all have unique and different challenges, even before we consider locality and other factors.</a:t>
            </a:r>
            <a:endParaRPr lang="en-GB" dirty="0">
              <a:latin typeface="Source Sans Pro" panose="020B0503030403020204" pitchFamily="34" charset="0"/>
              <a:ea typeface="Source Sans Pro" panose="020B0503030403020204" pitchFamily="34" charset="0"/>
            </a:endParaRPr>
          </a:p>
        </p:txBody>
      </p:sp>
      <p:sp>
        <p:nvSpPr>
          <p:cNvPr id="5" name="Title 1">
            <a:extLst>
              <a:ext uri="{FF2B5EF4-FFF2-40B4-BE49-F238E27FC236}">
                <a16:creationId xmlns:a16="http://schemas.microsoft.com/office/drawing/2014/main" id="{4610E87C-845A-4205-9A3D-CBF2A716C8C0}"/>
              </a:ext>
            </a:extLst>
          </p:cNvPr>
          <p:cNvSpPr txBox="1">
            <a:spLocks/>
          </p:cNvSpPr>
          <p:nvPr/>
        </p:nvSpPr>
        <p:spPr>
          <a:xfrm>
            <a:off x="457200" y="-22251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rPr>
              <a:t>Constant Consistency</a:t>
            </a:r>
          </a:p>
        </p:txBody>
      </p:sp>
    </p:spTree>
    <p:extLst>
      <p:ext uri="{BB962C8B-B14F-4D97-AF65-F5344CB8AC3E}">
        <p14:creationId xmlns:p14="http://schemas.microsoft.com/office/powerpoint/2010/main" val="3981884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77E3F3-8B9D-4991-B735-BA3AC395F1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539" y="873975"/>
            <a:ext cx="3669945" cy="5110049"/>
          </a:xfrm>
          <a:prstGeom prst="rect">
            <a:avLst/>
          </a:prstGeom>
        </p:spPr>
      </p:pic>
      <p:sp>
        <p:nvSpPr>
          <p:cNvPr id="6" name="TextBox 5">
            <a:extLst>
              <a:ext uri="{FF2B5EF4-FFF2-40B4-BE49-F238E27FC236}">
                <a16:creationId xmlns:a16="http://schemas.microsoft.com/office/drawing/2014/main" id="{944B45AE-EA39-4840-90CA-65749A0D660E}"/>
              </a:ext>
            </a:extLst>
          </p:cNvPr>
          <p:cNvSpPr txBox="1"/>
          <p:nvPr/>
        </p:nvSpPr>
        <p:spPr>
          <a:xfrm>
            <a:off x="4731799" y="2213243"/>
            <a:ext cx="3897296" cy="2677656"/>
          </a:xfrm>
          <a:prstGeom prst="rect">
            <a:avLst/>
          </a:prstGeom>
          <a:noFill/>
        </p:spPr>
        <p:txBody>
          <a:bodyPr wrap="square" rtlCol="0">
            <a:spAutoFit/>
          </a:bodyPr>
          <a:lstStyle/>
          <a:p>
            <a:r>
              <a:rPr lang="en-GB" sz="2800" dirty="0"/>
              <a:t>Morewood, G. D. (2018) in Bartram, D. Great Expectations: leading an effective SEND strategy in school. John Catt Publications.</a:t>
            </a:r>
          </a:p>
        </p:txBody>
      </p:sp>
      <p:sp>
        <p:nvSpPr>
          <p:cNvPr id="7" name="Title 1">
            <a:extLst>
              <a:ext uri="{FF2B5EF4-FFF2-40B4-BE49-F238E27FC236}">
                <a16:creationId xmlns:a16="http://schemas.microsoft.com/office/drawing/2014/main" id="{90B410E4-4B42-4890-8175-8576DFE18948}"/>
              </a:ext>
            </a:extLst>
          </p:cNvPr>
          <p:cNvSpPr txBox="1">
            <a:spLocks/>
          </p:cNvSpPr>
          <p:nvPr/>
        </p:nvSpPr>
        <p:spPr>
          <a:xfrm>
            <a:off x="131975" y="20483"/>
            <a:ext cx="8880049" cy="62473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900" dirty="0">
                <a:solidFill>
                  <a:srgbClr val="F2F2F2"/>
                </a:solidFill>
              </a:rPr>
              <a:t>Leadership &amp; Corporate Responsibility</a:t>
            </a:r>
            <a:endParaRPr lang="en-US" sz="2900" dirty="0">
              <a:solidFill>
                <a:srgbClr val="FFFFFF"/>
              </a:solidFill>
            </a:endParaRPr>
          </a:p>
        </p:txBody>
      </p:sp>
      <p:pic>
        <p:nvPicPr>
          <p:cNvPr id="8" name="Picture 7">
            <a:extLst>
              <a:ext uri="{FF2B5EF4-FFF2-40B4-BE49-F238E27FC236}">
                <a16:creationId xmlns:a16="http://schemas.microsoft.com/office/drawing/2014/main" id="{D4A78661-72A2-43EA-A38A-9D6B53D96492}"/>
              </a:ext>
            </a:extLst>
          </p:cNvPr>
          <p:cNvPicPr>
            <a:picLocks noChangeAspect="1"/>
          </p:cNvPicPr>
          <p:nvPr/>
        </p:nvPicPr>
        <p:blipFill>
          <a:blip r:embed="rId3"/>
          <a:stretch>
            <a:fillRect/>
          </a:stretch>
        </p:blipFill>
        <p:spPr>
          <a:xfrm>
            <a:off x="4822786" y="6106710"/>
            <a:ext cx="3206774" cy="847417"/>
          </a:xfrm>
          <a:prstGeom prst="rect">
            <a:avLst/>
          </a:prstGeom>
        </p:spPr>
      </p:pic>
    </p:spTree>
    <p:extLst>
      <p:ext uri="{BB962C8B-B14F-4D97-AF65-F5344CB8AC3E}">
        <p14:creationId xmlns:p14="http://schemas.microsoft.com/office/powerpoint/2010/main" val="3587266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992FAF-03F2-41CB-A506-2B33803A234E}"/>
              </a:ext>
            </a:extLst>
          </p:cNvPr>
          <p:cNvPicPr>
            <a:picLocks noChangeAspect="1"/>
          </p:cNvPicPr>
          <p:nvPr/>
        </p:nvPicPr>
        <p:blipFill rotWithShape="1">
          <a:blip r:embed="rId2"/>
          <a:srcRect t="2152" b="3804"/>
          <a:stretch/>
        </p:blipFill>
        <p:spPr>
          <a:xfrm>
            <a:off x="20" y="10"/>
            <a:ext cx="9143980" cy="6857990"/>
          </a:xfrm>
          <a:prstGeom prst="rect">
            <a:avLst/>
          </a:prstGeom>
        </p:spPr>
      </p:pic>
    </p:spTree>
    <p:extLst>
      <p:ext uri="{BB962C8B-B14F-4D97-AF65-F5344CB8AC3E}">
        <p14:creationId xmlns:p14="http://schemas.microsoft.com/office/powerpoint/2010/main" val="2320211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84B9-E263-4B4F-9DFF-A53AF00660C8}"/>
              </a:ext>
            </a:extLst>
          </p:cNvPr>
          <p:cNvSpPr>
            <a:spLocks noGrp="1"/>
          </p:cNvSpPr>
          <p:nvPr>
            <p:ph type="title"/>
          </p:nvPr>
        </p:nvSpPr>
        <p:spPr>
          <a:xfrm>
            <a:off x="457200" y="-296862"/>
            <a:ext cx="8229600" cy="1220140"/>
          </a:xfrm>
        </p:spPr>
        <p:txBody>
          <a:bodyPr/>
          <a:lstStyle/>
          <a:p>
            <a:r>
              <a:rPr lang="en-GB" dirty="0">
                <a:solidFill>
                  <a:schemeClr val="bg1"/>
                </a:solidFill>
              </a:rPr>
              <a:t>Applying Low Arousal Approaches</a:t>
            </a:r>
          </a:p>
        </p:txBody>
      </p:sp>
      <p:sp>
        <p:nvSpPr>
          <p:cNvPr id="3" name="Content Placeholder 2">
            <a:extLst>
              <a:ext uri="{FF2B5EF4-FFF2-40B4-BE49-F238E27FC236}">
                <a16:creationId xmlns:a16="http://schemas.microsoft.com/office/drawing/2014/main" id="{A291CF78-EB94-4A57-912A-38D5EEF0E592}"/>
              </a:ext>
            </a:extLst>
          </p:cNvPr>
          <p:cNvSpPr>
            <a:spLocks noGrp="1"/>
          </p:cNvSpPr>
          <p:nvPr>
            <p:ph idx="1"/>
          </p:nvPr>
        </p:nvSpPr>
        <p:spPr>
          <a:xfrm>
            <a:off x="206405" y="923278"/>
            <a:ext cx="8731189" cy="5164045"/>
          </a:xfrm>
        </p:spPr>
        <p:txBody>
          <a:bodyPr>
            <a:normAutofit lnSpcReduction="10000"/>
          </a:bodyPr>
          <a:lstStyle/>
          <a:p>
            <a:r>
              <a:rPr lang="en-GB" b="0" i="0" dirty="0">
                <a:solidFill>
                  <a:srgbClr val="000000"/>
                </a:solidFill>
                <a:effectLst/>
                <a:latin typeface="Source Sans Pro" panose="020B0503030403020204" pitchFamily="34" charset="0"/>
              </a:rPr>
              <a:t>Calm and self-control are connected. </a:t>
            </a:r>
          </a:p>
          <a:p>
            <a:r>
              <a:rPr lang="en-GB" b="0" i="0" dirty="0">
                <a:solidFill>
                  <a:srgbClr val="000000"/>
                </a:solidFill>
                <a:effectLst/>
                <a:latin typeface="Source Sans Pro" panose="020B0503030403020204" pitchFamily="34" charset="0"/>
              </a:rPr>
              <a:t>In applying the Low Arousal approach to teaching and learning it is all about the culture within the classroom; founded on a good understanding of stress and consistent proactive approaches. </a:t>
            </a:r>
          </a:p>
          <a:p>
            <a:r>
              <a:rPr lang="en-GB" b="0" i="0" dirty="0">
                <a:solidFill>
                  <a:srgbClr val="000000"/>
                </a:solidFill>
                <a:effectLst/>
                <a:latin typeface="Source Sans Pro" panose="020B0503030403020204" pitchFamily="34" charset="0"/>
              </a:rPr>
              <a:t>Maintaining a calm, consistent environment, applying what the evidence would suggest is a good investment in learning, creates a purposeful environment that allows everyone the opportunity to thrive.</a:t>
            </a:r>
            <a:endParaRPr lang="en-GB" dirty="0"/>
          </a:p>
        </p:txBody>
      </p:sp>
    </p:spTree>
    <p:extLst>
      <p:ext uri="{BB962C8B-B14F-4D97-AF65-F5344CB8AC3E}">
        <p14:creationId xmlns:p14="http://schemas.microsoft.com/office/powerpoint/2010/main" val="248529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84B9-E263-4B4F-9DFF-A53AF00660C8}"/>
              </a:ext>
            </a:extLst>
          </p:cNvPr>
          <p:cNvSpPr>
            <a:spLocks noGrp="1"/>
          </p:cNvSpPr>
          <p:nvPr>
            <p:ph type="title"/>
          </p:nvPr>
        </p:nvSpPr>
        <p:spPr>
          <a:xfrm>
            <a:off x="457200" y="-296862"/>
            <a:ext cx="8229600" cy="1220140"/>
          </a:xfrm>
        </p:spPr>
        <p:txBody>
          <a:bodyPr/>
          <a:lstStyle/>
          <a:p>
            <a:r>
              <a:rPr lang="en-GB" dirty="0">
                <a:solidFill>
                  <a:schemeClr val="bg1"/>
                </a:solidFill>
              </a:rPr>
              <a:t>Applying Low Arousal Approaches</a:t>
            </a:r>
          </a:p>
        </p:txBody>
      </p:sp>
      <p:sp>
        <p:nvSpPr>
          <p:cNvPr id="3" name="Content Placeholder 2">
            <a:extLst>
              <a:ext uri="{FF2B5EF4-FFF2-40B4-BE49-F238E27FC236}">
                <a16:creationId xmlns:a16="http://schemas.microsoft.com/office/drawing/2014/main" id="{A291CF78-EB94-4A57-912A-38D5EEF0E592}"/>
              </a:ext>
            </a:extLst>
          </p:cNvPr>
          <p:cNvSpPr>
            <a:spLocks noGrp="1"/>
          </p:cNvSpPr>
          <p:nvPr>
            <p:ph idx="1"/>
          </p:nvPr>
        </p:nvSpPr>
        <p:spPr>
          <a:xfrm>
            <a:off x="457200" y="923278"/>
            <a:ext cx="8229600" cy="4525963"/>
          </a:xfrm>
        </p:spPr>
        <p:txBody>
          <a:bodyPr/>
          <a:lstStyle/>
          <a:p>
            <a:pPr marL="0" indent="0">
              <a:buNone/>
            </a:pPr>
            <a:endParaRPr lang="en-GB" dirty="0"/>
          </a:p>
          <a:p>
            <a:pPr marL="0" indent="0">
              <a:buNone/>
            </a:pPr>
            <a:endParaRPr lang="en-GB" dirty="0"/>
          </a:p>
          <a:p>
            <a:pPr marL="0" indent="0" algn="ctr">
              <a:buNone/>
            </a:pPr>
            <a:r>
              <a:rPr lang="en-GB" sz="3400" i="1" dirty="0">
                <a:solidFill>
                  <a:srgbClr val="000000"/>
                </a:solidFill>
                <a:effectLst/>
                <a:latin typeface="Source Sans Pro" panose="020B0503030403020204" pitchFamily="34" charset="0"/>
              </a:rPr>
              <a:t>Creating a calm, consistent, positive learning environment benefits everyone – a good strategy for young people with additional needs, rarely, if ever, harms or hinders peers.</a:t>
            </a:r>
            <a:endParaRPr lang="en-GB" sz="3400" i="1" dirty="0"/>
          </a:p>
        </p:txBody>
      </p:sp>
    </p:spTree>
    <p:extLst>
      <p:ext uri="{BB962C8B-B14F-4D97-AF65-F5344CB8AC3E}">
        <p14:creationId xmlns:p14="http://schemas.microsoft.com/office/powerpoint/2010/main" val="3708974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B536-8F9D-0C70-F23C-7D5A3AD79DE9}"/>
              </a:ext>
            </a:extLst>
          </p:cNvPr>
          <p:cNvSpPr>
            <a:spLocks noGrp="1"/>
          </p:cNvSpPr>
          <p:nvPr>
            <p:ph type="title"/>
          </p:nvPr>
        </p:nvSpPr>
        <p:spPr>
          <a:xfrm>
            <a:off x="457200" y="-161780"/>
            <a:ext cx="8229600" cy="1143000"/>
          </a:xfrm>
        </p:spPr>
        <p:txBody>
          <a:bodyPr/>
          <a:lstStyle/>
          <a:p>
            <a:r>
              <a:rPr lang="en-GB" dirty="0">
                <a:solidFill>
                  <a:schemeClr val="bg1"/>
                </a:solidFill>
              </a:rPr>
              <a:t>Low Arousal</a:t>
            </a:r>
          </a:p>
        </p:txBody>
      </p:sp>
      <p:sp>
        <p:nvSpPr>
          <p:cNvPr id="3" name="Content Placeholder 2">
            <a:extLst>
              <a:ext uri="{FF2B5EF4-FFF2-40B4-BE49-F238E27FC236}">
                <a16:creationId xmlns:a16="http://schemas.microsoft.com/office/drawing/2014/main" id="{DD37FFFF-1FBB-FD41-0F55-2950A360A641}"/>
              </a:ext>
            </a:extLst>
          </p:cNvPr>
          <p:cNvSpPr>
            <a:spLocks noGrp="1"/>
          </p:cNvSpPr>
          <p:nvPr>
            <p:ph idx="1"/>
          </p:nvPr>
        </p:nvSpPr>
        <p:spPr>
          <a:xfrm>
            <a:off x="457200" y="1891146"/>
            <a:ext cx="8229600" cy="3902508"/>
          </a:xfrm>
        </p:spPr>
        <p:txBody>
          <a:bodyPr/>
          <a:lstStyle/>
          <a:p>
            <a:r>
              <a:rPr lang="en-GB" dirty="0"/>
              <a:t>What makes a Low Arousal practitioner?</a:t>
            </a:r>
          </a:p>
          <a:p>
            <a:endParaRPr lang="en-GB" dirty="0"/>
          </a:p>
          <a:p>
            <a:endParaRPr lang="en-GB" dirty="0"/>
          </a:p>
          <a:p>
            <a:r>
              <a:rPr lang="en-GB" dirty="0"/>
              <a:t>What supports a Low Arousal culture/ethos?</a:t>
            </a:r>
          </a:p>
        </p:txBody>
      </p:sp>
    </p:spTree>
    <p:extLst>
      <p:ext uri="{BB962C8B-B14F-4D97-AF65-F5344CB8AC3E}">
        <p14:creationId xmlns:p14="http://schemas.microsoft.com/office/powerpoint/2010/main" val="746837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84B9-E263-4B4F-9DFF-A53AF00660C8}"/>
              </a:ext>
            </a:extLst>
          </p:cNvPr>
          <p:cNvSpPr>
            <a:spLocks noGrp="1"/>
          </p:cNvSpPr>
          <p:nvPr>
            <p:ph type="title"/>
          </p:nvPr>
        </p:nvSpPr>
        <p:spPr>
          <a:xfrm>
            <a:off x="457200" y="-296862"/>
            <a:ext cx="8229600" cy="1220140"/>
          </a:xfrm>
        </p:spPr>
        <p:txBody>
          <a:bodyPr/>
          <a:lstStyle/>
          <a:p>
            <a:r>
              <a:rPr lang="en-GB" dirty="0">
                <a:solidFill>
                  <a:schemeClr val="bg1"/>
                </a:solidFill>
              </a:rPr>
              <a:t>Applying Low Arousal Approaches</a:t>
            </a:r>
          </a:p>
        </p:txBody>
      </p:sp>
      <p:sp>
        <p:nvSpPr>
          <p:cNvPr id="3" name="Content Placeholder 2">
            <a:extLst>
              <a:ext uri="{FF2B5EF4-FFF2-40B4-BE49-F238E27FC236}">
                <a16:creationId xmlns:a16="http://schemas.microsoft.com/office/drawing/2014/main" id="{A291CF78-EB94-4A57-912A-38D5EEF0E592}"/>
              </a:ext>
            </a:extLst>
          </p:cNvPr>
          <p:cNvSpPr>
            <a:spLocks noGrp="1"/>
          </p:cNvSpPr>
          <p:nvPr>
            <p:ph idx="1"/>
          </p:nvPr>
        </p:nvSpPr>
        <p:spPr>
          <a:xfrm>
            <a:off x="253013" y="1029809"/>
            <a:ext cx="8642411" cy="5004246"/>
          </a:xfrm>
        </p:spPr>
        <p:txBody>
          <a:bodyPr>
            <a:normAutofit/>
          </a:bodyPr>
          <a:lstStyle/>
          <a:p>
            <a:pPr algn="l"/>
            <a:r>
              <a:rPr lang="en-GB" b="0" i="0" dirty="0">
                <a:solidFill>
                  <a:srgbClr val="000000"/>
                </a:solidFill>
                <a:effectLst/>
                <a:latin typeface="Source Sans Pro" panose="020B0503030403020204" pitchFamily="34" charset="0"/>
              </a:rPr>
              <a:t>I have been very fortunate to have the opportunity to develop these ideas in conjunction with </a:t>
            </a:r>
            <a:r>
              <a:rPr lang="en-GB" b="0" i="0" dirty="0">
                <a:effectLst/>
                <a:latin typeface="Source Sans Pro" panose="020B0503030403020204" pitchFamily="34" charset="0"/>
              </a:rPr>
              <a:t>the </a:t>
            </a:r>
            <a:r>
              <a:rPr lang="en-GB" b="1" i="1" u="none" strike="noStrike" dirty="0">
                <a:effectLst/>
                <a:latin typeface="Source Sans Pro" panose="020B0503030403020204" pitchFamily="34" charset="0"/>
              </a:rPr>
              <a:t>Saturation Model</a:t>
            </a:r>
            <a:r>
              <a:rPr lang="en-GB" b="1" i="1" dirty="0">
                <a:effectLst/>
                <a:latin typeface="Source Sans Pro" panose="020B0503030403020204" pitchFamily="34" charset="0"/>
              </a:rPr>
              <a:t> </a:t>
            </a:r>
            <a:r>
              <a:rPr lang="en-GB" b="0" i="0" dirty="0">
                <a:effectLst/>
                <a:latin typeface="Source Sans Pro" panose="020B0503030403020204" pitchFamily="34" charset="0"/>
              </a:rPr>
              <a:t>as part of the new </a:t>
            </a:r>
            <a:r>
              <a:rPr lang="en-GB" b="1" i="1" u="none" strike="noStrike" dirty="0">
                <a:effectLst/>
                <a:latin typeface="Source Sans Pro" panose="020B0503030403020204" pitchFamily="34" charset="0"/>
              </a:rPr>
              <a:t>LASER Programme</a:t>
            </a:r>
            <a:r>
              <a:rPr lang="en-GB" b="0" i="0" dirty="0">
                <a:effectLst/>
                <a:latin typeface="Source Sans Pro" panose="020B0503030403020204" pitchFamily="34" charset="0"/>
              </a:rPr>
              <a:t>. </a:t>
            </a:r>
          </a:p>
          <a:p>
            <a:pPr algn="l"/>
            <a:r>
              <a:rPr lang="en-GB" b="0" i="0" dirty="0">
                <a:solidFill>
                  <a:srgbClr val="000000"/>
                </a:solidFill>
                <a:effectLst/>
                <a:latin typeface="Source Sans Pro" panose="020B0503030403020204" pitchFamily="34" charset="0"/>
              </a:rPr>
              <a:t>The ideas centre around looking at how we set up whole-school systems and structures coupled with consistent, calm approaches to learning drawing on what the evidence suggests is a good investment. </a:t>
            </a:r>
            <a:endParaRPr lang="en-GB" dirty="0"/>
          </a:p>
        </p:txBody>
      </p:sp>
    </p:spTree>
    <p:extLst>
      <p:ext uri="{BB962C8B-B14F-4D97-AF65-F5344CB8AC3E}">
        <p14:creationId xmlns:p14="http://schemas.microsoft.com/office/powerpoint/2010/main" val="2896573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4424"/>
            <a:ext cx="8784976" cy="716882"/>
          </a:xfrm>
        </p:spPr>
        <p:txBody>
          <a:bodyPr>
            <a:noAutofit/>
          </a:bodyPr>
          <a:lstStyle/>
          <a:p>
            <a:r>
              <a:rPr lang="en-US" sz="2400" b="0" dirty="0">
                <a:solidFill>
                  <a:schemeClr val="bg1"/>
                </a:solidFill>
                <a:effectLst/>
                <a:latin typeface="Arial"/>
                <a:cs typeface="Arial"/>
              </a:rPr>
              <a:t>What can we do to improve the educational experiences and outcomes of autistic young people?</a:t>
            </a:r>
          </a:p>
        </p:txBody>
      </p:sp>
      <p:graphicFrame>
        <p:nvGraphicFramePr>
          <p:cNvPr id="5" name="Content Placeholder 4"/>
          <p:cNvGraphicFramePr>
            <a:graphicFrameLocks/>
          </p:cNvGraphicFramePr>
          <p:nvPr/>
        </p:nvGraphicFramePr>
        <p:xfrm>
          <a:off x="-1294864" y="788800"/>
          <a:ext cx="8784976" cy="5164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935208D0-2344-4212-AB1A-4297197D0DC8}"/>
              </a:ext>
            </a:extLst>
          </p:cNvPr>
          <p:cNvSpPr txBox="1"/>
          <p:nvPr/>
        </p:nvSpPr>
        <p:spPr>
          <a:xfrm>
            <a:off x="5291092" y="4753015"/>
            <a:ext cx="3673396" cy="1200329"/>
          </a:xfrm>
          <a:prstGeom prst="rect">
            <a:avLst/>
          </a:prstGeom>
          <a:noFill/>
        </p:spPr>
        <p:txBody>
          <a:bodyPr wrap="square" rtlCol="0">
            <a:spAutoFit/>
          </a:bodyPr>
          <a:lstStyle/>
          <a:p>
            <a:r>
              <a:rPr lang="en-GB" dirty="0"/>
              <a:t>Morewood, G. D., Humphrey, N. &amp; Symes, W. (2011) Mainstreaming autism: making it work. Good Autism Practice Journal 02.12.11, 62-68.</a:t>
            </a:r>
          </a:p>
        </p:txBody>
      </p:sp>
    </p:spTree>
    <p:extLst>
      <p:ext uri="{BB962C8B-B14F-4D97-AF65-F5344CB8AC3E}">
        <p14:creationId xmlns:p14="http://schemas.microsoft.com/office/powerpoint/2010/main" val="183929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0AC5-6849-4CA8-8DFF-B4F76E950513}"/>
              </a:ext>
            </a:extLst>
          </p:cNvPr>
          <p:cNvSpPr>
            <a:spLocks noGrp="1"/>
          </p:cNvSpPr>
          <p:nvPr>
            <p:ph type="title"/>
          </p:nvPr>
        </p:nvSpPr>
        <p:spPr>
          <a:xfrm>
            <a:off x="0" y="-38183"/>
            <a:ext cx="9143999" cy="770020"/>
          </a:xfrm>
        </p:spPr>
        <p:txBody>
          <a:bodyPr>
            <a:normAutofit/>
          </a:bodyPr>
          <a:lstStyle/>
          <a:p>
            <a:r>
              <a:rPr lang="en-GB" dirty="0">
                <a:solidFill>
                  <a:schemeClr val="bg1"/>
                </a:solidFill>
              </a:rPr>
              <a:t>Potential Causes &amp; Challenges</a:t>
            </a:r>
          </a:p>
        </p:txBody>
      </p:sp>
      <p:sp>
        <p:nvSpPr>
          <p:cNvPr id="3" name="Content Placeholder 2">
            <a:extLst>
              <a:ext uri="{FF2B5EF4-FFF2-40B4-BE49-F238E27FC236}">
                <a16:creationId xmlns:a16="http://schemas.microsoft.com/office/drawing/2014/main" id="{27616067-9E3F-4514-8ECA-A40F86A254DA}"/>
              </a:ext>
            </a:extLst>
          </p:cNvPr>
          <p:cNvSpPr>
            <a:spLocks noGrp="1"/>
          </p:cNvSpPr>
          <p:nvPr>
            <p:ph idx="1"/>
          </p:nvPr>
        </p:nvSpPr>
        <p:spPr>
          <a:xfrm>
            <a:off x="150921" y="843379"/>
            <a:ext cx="8913180" cy="5180432"/>
          </a:xfrm>
        </p:spPr>
        <p:txBody>
          <a:bodyPr>
            <a:normAutofit fontScale="55000" lnSpcReduction="20000"/>
          </a:bodyPr>
          <a:lstStyle/>
          <a:p>
            <a:r>
              <a:rPr lang="en-GB" sz="4400" dirty="0"/>
              <a:t>Communication difficulties</a:t>
            </a:r>
          </a:p>
          <a:p>
            <a:r>
              <a:rPr lang="en-GB" sz="4400" dirty="0"/>
              <a:t>Confusion</a:t>
            </a:r>
          </a:p>
          <a:p>
            <a:r>
              <a:rPr lang="en-GB" sz="4400" dirty="0"/>
              <a:t>Unexpected change – breaking a routine</a:t>
            </a:r>
          </a:p>
          <a:p>
            <a:r>
              <a:rPr lang="en-GB" sz="4400" dirty="0"/>
              <a:t>Environmental factors – heat, overcrowding, noise, etc.</a:t>
            </a:r>
          </a:p>
          <a:p>
            <a:r>
              <a:rPr lang="en-GB" sz="4400" dirty="0"/>
              <a:t>Sensory differences i.e. hyper and hyposensitivity</a:t>
            </a:r>
          </a:p>
          <a:p>
            <a:r>
              <a:rPr lang="en-GB" sz="4400" dirty="0"/>
              <a:t>Pain or medical problems</a:t>
            </a:r>
          </a:p>
          <a:p>
            <a:r>
              <a:rPr lang="en-GB" sz="4400" dirty="0"/>
              <a:t>Medication changes</a:t>
            </a:r>
          </a:p>
          <a:p>
            <a:r>
              <a:rPr lang="en-GB" sz="4400" dirty="0"/>
              <a:t>Inactivity/boredom</a:t>
            </a:r>
          </a:p>
          <a:p>
            <a:r>
              <a:rPr lang="en-GB" sz="4400" dirty="0"/>
              <a:t>Demands and requests</a:t>
            </a:r>
          </a:p>
          <a:p>
            <a:r>
              <a:rPr lang="en-GB" sz="4400" dirty="0"/>
              <a:t>Emotional problems and mental illness</a:t>
            </a:r>
          </a:p>
          <a:p>
            <a:r>
              <a:rPr lang="en-GB" sz="4400" dirty="0"/>
              <a:t>Too many rules and restrictions</a:t>
            </a:r>
          </a:p>
          <a:p>
            <a:r>
              <a:rPr lang="en-GB" sz="4400" dirty="0"/>
              <a:t>Being denied a need or getting something that they don’t want</a:t>
            </a:r>
          </a:p>
          <a:p>
            <a:r>
              <a:rPr lang="en-GB" sz="4400" dirty="0"/>
              <a:t>Staff/Adults/Others </a:t>
            </a:r>
          </a:p>
          <a:p>
            <a:r>
              <a:rPr lang="en-GB" sz="4400" dirty="0"/>
              <a:t>And many more…</a:t>
            </a:r>
          </a:p>
          <a:p>
            <a:endParaRPr lang="en-GB" dirty="0"/>
          </a:p>
        </p:txBody>
      </p:sp>
    </p:spTree>
    <p:extLst>
      <p:ext uri="{BB962C8B-B14F-4D97-AF65-F5344CB8AC3E}">
        <p14:creationId xmlns:p14="http://schemas.microsoft.com/office/powerpoint/2010/main" val="32223401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F2458-DB63-70E7-269E-F1EBF3F61B2A}"/>
              </a:ext>
            </a:extLst>
          </p:cNvPr>
          <p:cNvSpPr>
            <a:spLocks noGrp="1"/>
          </p:cNvSpPr>
          <p:nvPr>
            <p:ph type="title"/>
          </p:nvPr>
        </p:nvSpPr>
        <p:spPr>
          <a:xfrm>
            <a:off x="457200" y="-296862"/>
            <a:ext cx="8229600" cy="1143000"/>
          </a:xfrm>
        </p:spPr>
        <p:txBody>
          <a:bodyPr>
            <a:normAutofit/>
          </a:bodyPr>
          <a:lstStyle/>
          <a:p>
            <a:r>
              <a:rPr lang="en-GB" sz="3800" dirty="0">
                <a:solidFill>
                  <a:schemeClr val="bg1"/>
                </a:solidFill>
              </a:rPr>
              <a:t>The Saturation Model – all the links</a:t>
            </a:r>
          </a:p>
        </p:txBody>
      </p:sp>
      <p:sp>
        <p:nvSpPr>
          <p:cNvPr id="3" name="Content Placeholder 2">
            <a:extLst>
              <a:ext uri="{FF2B5EF4-FFF2-40B4-BE49-F238E27FC236}">
                <a16:creationId xmlns:a16="http://schemas.microsoft.com/office/drawing/2014/main" id="{9A8542E3-42EB-CDF3-F3B4-88563C22DCB8}"/>
              </a:ext>
            </a:extLst>
          </p:cNvPr>
          <p:cNvSpPr>
            <a:spLocks noGrp="1"/>
          </p:cNvSpPr>
          <p:nvPr>
            <p:ph idx="1"/>
          </p:nvPr>
        </p:nvSpPr>
        <p:spPr>
          <a:xfrm>
            <a:off x="317090" y="1032951"/>
            <a:ext cx="8509819" cy="5280025"/>
          </a:xfrm>
        </p:spPr>
        <p:txBody>
          <a:bodyPr>
            <a:noAutofit/>
          </a:bodyPr>
          <a:lstStyle/>
          <a:p>
            <a:pPr marL="0" indent="0" algn="l">
              <a:buNone/>
            </a:pPr>
            <a:r>
              <a:rPr lang="en-GB" sz="2000" b="0" i="0" dirty="0">
                <a:solidFill>
                  <a:srgbClr val="242424"/>
                </a:solidFill>
                <a:effectLst/>
              </a:rPr>
              <a:t>Morewood, G. D., Humphrey, N. &amp; Symes, W. (2011) Mainstreaming autism: making it work. Good Autism Practice Journal 02.12.11, 62-68.</a:t>
            </a:r>
            <a:endParaRPr lang="en-GB" sz="2000" b="0" i="0" dirty="0">
              <a:solidFill>
                <a:srgbClr val="313131"/>
              </a:solidFill>
              <a:effectLst/>
            </a:endParaRPr>
          </a:p>
          <a:p>
            <a:pPr marL="0" indent="0" algn="l">
              <a:buNone/>
            </a:pPr>
            <a:r>
              <a:rPr lang="en-GB" sz="500" b="0" i="0" dirty="0">
                <a:solidFill>
                  <a:srgbClr val="242424"/>
                </a:solidFill>
                <a:effectLst/>
              </a:rPr>
              <a:t> </a:t>
            </a:r>
            <a:endParaRPr lang="en-GB" sz="500" b="0" i="0" dirty="0">
              <a:solidFill>
                <a:srgbClr val="313131"/>
              </a:solidFill>
              <a:effectLst/>
            </a:endParaRPr>
          </a:p>
          <a:p>
            <a:pPr marL="0" indent="0" algn="l">
              <a:buNone/>
            </a:pPr>
            <a:r>
              <a:rPr lang="en-GB" sz="2000" b="0" i="0" dirty="0">
                <a:solidFill>
                  <a:srgbClr val="242424"/>
                </a:solidFill>
                <a:effectLst/>
              </a:rPr>
              <a:t>Download the original paper - </a:t>
            </a:r>
            <a:r>
              <a:rPr lang="en-GB" sz="2000" b="0" i="0" dirty="0">
                <a:solidFill>
                  <a:srgbClr val="4285F4"/>
                </a:solidFill>
                <a:effectLst/>
                <a:hlinkClick r:id="rId2"/>
              </a:rPr>
              <a:t>http://ow.ly/WJEc30qe80H</a:t>
            </a:r>
            <a:endParaRPr lang="en-GB" sz="2000" b="0" i="0" dirty="0">
              <a:solidFill>
                <a:srgbClr val="313131"/>
              </a:solidFill>
              <a:effectLst/>
            </a:endParaRPr>
          </a:p>
          <a:p>
            <a:pPr marL="0" indent="0" algn="l">
              <a:buNone/>
            </a:pPr>
            <a:r>
              <a:rPr lang="en-GB" sz="500" b="0" i="0" dirty="0">
                <a:solidFill>
                  <a:srgbClr val="242424"/>
                </a:solidFill>
                <a:effectLst/>
              </a:rPr>
              <a:t> </a:t>
            </a:r>
          </a:p>
          <a:p>
            <a:pPr marL="0" indent="0" algn="l">
              <a:buNone/>
            </a:pPr>
            <a:endParaRPr lang="en-GB" sz="500" dirty="0">
              <a:solidFill>
                <a:srgbClr val="242424"/>
              </a:solidFill>
            </a:endParaRPr>
          </a:p>
          <a:p>
            <a:pPr marL="0" indent="0" algn="l">
              <a:buNone/>
            </a:pPr>
            <a:endParaRPr lang="en-GB" sz="500" b="0" i="0" dirty="0">
              <a:solidFill>
                <a:srgbClr val="313131"/>
              </a:solidFill>
              <a:effectLst/>
            </a:endParaRPr>
          </a:p>
          <a:p>
            <a:pPr marL="0" indent="0" algn="l">
              <a:buNone/>
            </a:pPr>
            <a:r>
              <a:rPr lang="en-GB" sz="2000" b="0" i="0" dirty="0">
                <a:solidFill>
                  <a:srgbClr val="242424"/>
                </a:solidFill>
                <a:effectLst/>
              </a:rPr>
              <a:t>The Saturation Model explained - </a:t>
            </a:r>
            <a:r>
              <a:rPr lang="en-GB" sz="2000" b="0" i="0" dirty="0">
                <a:solidFill>
                  <a:srgbClr val="4285F4"/>
                </a:solidFill>
                <a:effectLst/>
                <a:hlinkClick r:id="rId3"/>
              </a:rPr>
              <a:t>http://ow.ly/QcST30qe7YG</a:t>
            </a:r>
            <a:endParaRPr lang="en-GB" sz="2000" b="0" i="0" dirty="0">
              <a:solidFill>
                <a:srgbClr val="313131"/>
              </a:solidFill>
              <a:effectLst/>
            </a:endParaRPr>
          </a:p>
          <a:p>
            <a:pPr marL="0" indent="0" algn="l">
              <a:buNone/>
            </a:pPr>
            <a:r>
              <a:rPr lang="en-GB" sz="500" b="0" i="0" dirty="0">
                <a:solidFill>
                  <a:srgbClr val="242424"/>
                </a:solidFill>
                <a:effectLst/>
              </a:rPr>
              <a:t> </a:t>
            </a:r>
          </a:p>
          <a:p>
            <a:pPr marL="0" indent="0" algn="l">
              <a:buNone/>
            </a:pPr>
            <a:endParaRPr lang="en-GB" sz="500" dirty="0">
              <a:solidFill>
                <a:srgbClr val="242424"/>
              </a:solidFill>
            </a:endParaRPr>
          </a:p>
          <a:p>
            <a:pPr marL="0" indent="0" algn="l">
              <a:buNone/>
            </a:pPr>
            <a:endParaRPr lang="en-GB" sz="500" b="0" i="0" dirty="0">
              <a:solidFill>
                <a:srgbClr val="313131"/>
              </a:solidFill>
              <a:effectLst/>
            </a:endParaRPr>
          </a:p>
          <a:p>
            <a:pPr marL="0" indent="0" algn="l">
              <a:buNone/>
            </a:pPr>
            <a:r>
              <a:rPr lang="en-GB" sz="2000" b="0" i="0" dirty="0">
                <a:solidFill>
                  <a:srgbClr val="242424"/>
                </a:solidFill>
                <a:effectLst/>
              </a:rPr>
              <a:t>Two short films - </a:t>
            </a:r>
            <a:r>
              <a:rPr lang="en-GB" sz="2000" b="0" i="0" dirty="0">
                <a:solidFill>
                  <a:srgbClr val="4285F4"/>
                </a:solidFill>
                <a:effectLst/>
                <a:hlinkClick r:id="rId4"/>
              </a:rPr>
              <a:t>http://ow.ly/CRUF30qe7Xm</a:t>
            </a:r>
            <a:r>
              <a:rPr lang="en-GB" sz="2000" b="0" i="0" dirty="0">
                <a:solidFill>
                  <a:srgbClr val="242424"/>
                </a:solidFill>
                <a:effectLst/>
              </a:rPr>
              <a:t> &amp; </a:t>
            </a:r>
            <a:r>
              <a:rPr lang="en-GB" sz="2000" b="0" i="0" dirty="0">
                <a:solidFill>
                  <a:srgbClr val="4285F4"/>
                </a:solidFill>
                <a:effectLst/>
                <a:hlinkClick r:id="rId5"/>
              </a:rPr>
              <a:t>http://ow.ly/VFfP30qe7Xl</a:t>
            </a:r>
            <a:endParaRPr lang="en-GB" sz="2000" b="0" i="0" dirty="0">
              <a:solidFill>
                <a:srgbClr val="313131"/>
              </a:solidFill>
              <a:effectLst/>
            </a:endParaRPr>
          </a:p>
          <a:p>
            <a:pPr marL="0" indent="0" algn="l">
              <a:buNone/>
            </a:pPr>
            <a:r>
              <a:rPr lang="en-GB" sz="500" b="0" i="0" dirty="0">
                <a:solidFill>
                  <a:srgbClr val="242424"/>
                </a:solidFill>
                <a:effectLst/>
              </a:rPr>
              <a:t> </a:t>
            </a:r>
          </a:p>
          <a:p>
            <a:pPr marL="0" indent="0" algn="l">
              <a:buNone/>
            </a:pPr>
            <a:endParaRPr lang="en-GB" sz="500" dirty="0">
              <a:solidFill>
                <a:srgbClr val="242424"/>
              </a:solidFill>
            </a:endParaRPr>
          </a:p>
          <a:p>
            <a:pPr marL="0" indent="0" algn="l">
              <a:buNone/>
            </a:pPr>
            <a:endParaRPr lang="en-GB" sz="500" b="0" i="0" dirty="0">
              <a:solidFill>
                <a:srgbClr val="313131"/>
              </a:solidFill>
              <a:effectLst/>
            </a:endParaRPr>
          </a:p>
          <a:p>
            <a:pPr marL="0" indent="0" algn="l">
              <a:buNone/>
            </a:pPr>
            <a:r>
              <a:rPr lang="en-GB" sz="2000" b="0" i="0" dirty="0">
                <a:solidFill>
                  <a:srgbClr val="242424"/>
                </a:solidFill>
                <a:effectLst/>
              </a:rPr>
              <a:t>The Saturation Model and the Low Arousal Approach for Inclusion in Schools</a:t>
            </a:r>
            <a:endParaRPr lang="en-GB" sz="2000" b="0" i="0" dirty="0">
              <a:solidFill>
                <a:srgbClr val="313131"/>
              </a:solidFill>
              <a:effectLst/>
            </a:endParaRPr>
          </a:p>
          <a:p>
            <a:pPr marL="0" indent="0" algn="l">
              <a:buNone/>
            </a:pPr>
            <a:r>
              <a:rPr lang="en-GB" sz="500" b="0" i="0" dirty="0">
                <a:solidFill>
                  <a:srgbClr val="242424"/>
                </a:solidFill>
                <a:effectLst/>
              </a:rPr>
              <a:t> </a:t>
            </a:r>
            <a:endParaRPr lang="en-GB" sz="500" b="0" i="0" dirty="0">
              <a:solidFill>
                <a:srgbClr val="313131"/>
              </a:solidFill>
              <a:effectLst/>
            </a:endParaRPr>
          </a:p>
          <a:p>
            <a:pPr marL="0" indent="0" algn="l">
              <a:buNone/>
            </a:pPr>
            <a:r>
              <a:rPr lang="en-GB" sz="2000" b="0" i="0" dirty="0">
                <a:solidFill>
                  <a:srgbClr val="242424"/>
                </a:solidFill>
                <a:effectLst/>
              </a:rPr>
              <a:t>Link - </a:t>
            </a:r>
            <a:r>
              <a:rPr lang="en-GB" sz="2000" b="0" i="0" dirty="0">
                <a:solidFill>
                  <a:srgbClr val="4285F4"/>
                </a:solidFill>
                <a:effectLst/>
                <a:hlinkClick r:id="rId6"/>
              </a:rPr>
              <a:t>https://tinyurl.com/yc3j6yxv</a:t>
            </a:r>
            <a:endParaRPr lang="en-GB" sz="2000" b="0" i="0" dirty="0">
              <a:solidFill>
                <a:srgbClr val="313131"/>
              </a:solidFill>
              <a:effectLst/>
            </a:endParaRPr>
          </a:p>
          <a:p>
            <a:pPr marL="0" indent="0" algn="l">
              <a:buNone/>
            </a:pPr>
            <a:r>
              <a:rPr lang="en-GB" sz="500" b="0" i="0" dirty="0">
                <a:solidFill>
                  <a:srgbClr val="242424"/>
                </a:solidFill>
                <a:effectLst/>
              </a:rPr>
              <a:t> </a:t>
            </a:r>
          </a:p>
          <a:p>
            <a:pPr marL="0" indent="0" algn="l">
              <a:buNone/>
            </a:pPr>
            <a:endParaRPr lang="en-GB" sz="500" dirty="0">
              <a:solidFill>
                <a:srgbClr val="242424"/>
              </a:solidFill>
            </a:endParaRPr>
          </a:p>
          <a:p>
            <a:pPr marL="0" indent="0" algn="l">
              <a:buNone/>
            </a:pPr>
            <a:endParaRPr lang="en-GB" sz="500" b="0" i="0" dirty="0">
              <a:solidFill>
                <a:srgbClr val="313131"/>
              </a:solidFill>
              <a:effectLst/>
            </a:endParaRPr>
          </a:p>
          <a:p>
            <a:pPr marL="0" indent="0" algn="l">
              <a:buNone/>
            </a:pPr>
            <a:r>
              <a:rPr lang="en-GB" sz="2000" b="0" i="0" dirty="0">
                <a:solidFill>
                  <a:srgbClr val="242424"/>
                </a:solidFill>
                <a:effectLst/>
              </a:rPr>
              <a:t>Free Webinar: Using the Saturation Model as a Tool for School Improvement</a:t>
            </a:r>
            <a:endParaRPr lang="en-GB" sz="2000" b="0" i="0" dirty="0">
              <a:solidFill>
                <a:srgbClr val="313131"/>
              </a:solidFill>
              <a:effectLst/>
            </a:endParaRPr>
          </a:p>
          <a:p>
            <a:pPr marL="0" indent="0" algn="l">
              <a:buNone/>
            </a:pPr>
            <a:r>
              <a:rPr lang="en-GB" sz="500" b="0" i="0" dirty="0">
                <a:solidFill>
                  <a:srgbClr val="242424"/>
                </a:solidFill>
                <a:effectLst/>
              </a:rPr>
              <a:t> </a:t>
            </a:r>
            <a:endParaRPr lang="en-GB" sz="500" b="0" i="0" dirty="0">
              <a:solidFill>
                <a:srgbClr val="313131"/>
              </a:solidFill>
              <a:effectLst/>
            </a:endParaRPr>
          </a:p>
          <a:p>
            <a:pPr marL="0" indent="0" algn="l">
              <a:buNone/>
            </a:pPr>
            <a:r>
              <a:rPr lang="en-GB" sz="2000" b="0" i="0" dirty="0">
                <a:solidFill>
                  <a:srgbClr val="242424"/>
                </a:solidFill>
                <a:effectLst/>
              </a:rPr>
              <a:t>Link - </a:t>
            </a:r>
            <a:r>
              <a:rPr lang="en-GB" sz="2000" b="0" i="0" dirty="0">
                <a:solidFill>
                  <a:srgbClr val="4285F4"/>
                </a:solidFill>
                <a:effectLst/>
                <a:hlinkClick r:id="rId7"/>
              </a:rPr>
              <a:t>https://rb.gy/b2tfbt</a:t>
            </a:r>
            <a:r>
              <a:rPr lang="en-GB" sz="2000" b="0" i="0" dirty="0">
                <a:solidFill>
                  <a:srgbClr val="242424"/>
                </a:solidFill>
                <a:effectLst/>
              </a:rPr>
              <a:t>  </a:t>
            </a:r>
            <a:endParaRPr lang="en-GB" sz="2000" b="0" i="0" dirty="0">
              <a:solidFill>
                <a:srgbClr val="313131"/>
              </a:solidFill>
              <a:effectLst/>
            </a:endParaRPr>
          </a:p>
          <a:p>
            <a:pPr marL="0" indent="0">
              <a:buNone/>
            </a:pPr>
            <a:endParaRPr lang="en-GB" sz="2000" dirty="0"/>
          </a:p>
        </p:txBody>
      </p:sp>
    </p:spTree>
    <p:extLst>
      <p:ext uri="{BB962C8B-B14F-4D97-AF65-F5344CB8AC3E}">
        <p14:creationId xmlns:p14="http://schemas.microsoft.com/office/powerpoint/2010/main" val="3234234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532" y="1341753"/>
            <a:ext cx="8424936" cy="4453955"/>
          </a:xfrm>
        </p:spPr>
        <p:txBody>
          <a:bodyPr>
            <a:normAutofit fontScale="92500" lnSpcReduction="20000"/>
          </a:bodyPr>
          <a:lstStyle/>
          <a:p>
            <a:pPr marL="109728" indent="0">
              <a:buNone/>
            </a:pPr>
            <a:r>
              <a:rPr lang="en-GB" dirty="0"/>
              <a:t>“We need schools where difference is valued and where there is less emphasis on conformity and greater focus on harnessing strengths in order to enable all, staff and students alike….to be the best they can become” </a:t>
            </a:r>
          </a:p>
          <a:p>
            <a:pPr marL="109728" indent="0" algn="r">
              <a:buNone/>
            </a:pPr>
            <a:r>
              <a:rPr lang="en-GB" dirty="0"/>
              <a:t>Professor Rita Jordan</a:t>
            </a:r>
          </a:p>
          <a:p>
            <a:pPr marL="109728" indent="0">
              <a:buNone/>
            </a:pPr>
            <a:endParaRPr lang="en-GB" dirty="0"/>
          </a:p>
          <a:p>
            <a:pPr marL="109728" indent="0">
              <a:buNone/>
            </a:pPr>
            <a:endParaRPr lang="en-GB" dirty="0"/>
          </a:p>
          <a:p>
            <a:pPr marL="109728" indent="0">
              <a:buNone/>
            </a:pPr>
            <a:r>
              <a:rPr lang="en-GB" dirty="0"/>
              <a:t>‘Personalisation NOT Normalisation’</a:t>
            </a:r>
          </a:p>
          <a:p>
            <a:pPr marL="109728" indent="0" algn="r">
              <a:buNone/>
            </a:pPr>
            <a:r>
              <a:rPr lang="en-GB" dirty="0"/>
              <a:t>Dr Damian Milton</a:t>
            </a:r>
          </a:p>
        </p:txBody>
      </p:sp>
    </p:spTree>
    <p:extLst>
      <p:ext uri="{BB962C8B-B14F-4D97-AF65-F5344CB8AC3E}">
        <p14:creationId xmlns:p14="http://schemas.microsoft.com/office/powerpoint/2010/main" val="2963870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Group 2"/>
          <p:cNvGraphicFramePr>
            <a:graphicFrameLocks noGrp="1"/>
          </p:cNvGraphicFramePr>
          <p:nvPr/>
        </p:nvGraphicFramePr>
        <p:xfrm>
          <a:off x="0" y="-38691"/>
          <a:ext cx="9144000" cy="5674160"/>
        </p:xfrm>
        <a:graphic>
          <a:graphicData uri="http://schemas.openxmlformats.org/drawingml/2006/table">
            <a:tb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144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a:ln>
                            <a:noFill/>
                          </a:ln>
                          <a:solidFill>
                            <a:schemeClr val="tx1"/>
                          </a:solidFill>
                          <a:effectLst/>
                          <a:latin typeface="Tahoma" pitchFamily="34" charset="0"/>
                          <a:cs typeface="Arial" charset="0"/>
                        </a:rPr>
                        <a:t>MEDICAL MODEL THINKING</a:t>
                      </a:r>
                      <a:endParaRPr kumimoji="0" lang="en-US" sz="2400" b="1" i="0" u="none" strike="noStrike" cap="none" normalizeH="0" baseline="0" dirty="0">
                        <a:ln>
                          <a:noFill/>
                        </a:ln>
                        <a:solidFill>
                          <a:schemeClr val="tx1"/>
                        </a:solidFill>
                        <a:effectLst/>
                        <a:latin typeface="Tahoma" pitchFamily="34"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500" b="1" i="0" u="none" strike="noStrike" cap="none" normalizeH="0" baseline="0" dirty="0">
                          <a:ln>
                            <a:noFill/>
                          </a:ln>
                          <a:solidFill>
                            <a:schemeClr val="tx1"/>
                          </a:solidFill>
                          <a:effectLst/>
                          <a:latin typeface="Tahoma" pitchFamily="34" charset="0"/>
                          <a:cs typeface="Arial" charset="0"/>
                        </a:rPr>
                        <a:t>SOCIAL MODEL THINKING</a:t>
                      </a:r>
                      <a:endParaRPr kumimoji="0" lang="en-US" sz="2500" b="1" i="0" u="none" strike="noStrike" cap="none" normalizeH="0" baseline="0" dirty="0">
                        <a:ln>
                          <a:noFill/>
                        </a:ln>
                        <a:solidFill>
                          <a:schemeClr val="tx1"/>
                        </a:solidFill>
                        <a:effectLst/>
                        <a:latin typeface="Tahoma" pitchFamily="34"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3765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Person is faulty</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Person is valued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665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Diagnosis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Strengths and needs defined by self and others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6638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Labelling</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Identify barriers and develop solutions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665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Impairment becomes the focus of attention </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Outcome based programme designed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665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Assessment, monitoring, programmes of therapy imposed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Resources are made available to ordinary services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6638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Segregation and alternative services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Disability Equality Training for All</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3780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Ordinary needs put on hold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Encourage social relationships </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7"/>
                  </a:ext>
                </a:extLst>
              </a:tr>
              <a:tr h="6638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Re-entry if normal enough OR Permanent Exclusion</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Diversity welcomed and disabled person is Included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8"/>
                  </a:ext>
                </a:extLst>
              </a:tr>
              <a:tr h="3711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Society remains unchanged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Society evolves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9"/>
                  </a:ext>
                </a:extLst>
              </a:tr>
            </a:tbl>
          </a:graphicData>
        </a:graphic>
      </p:graphicFrame>
      <p:sp>
        <p:nvSpPr>
          <p:cNvPr id="25637" name="Text Box 37"/>
          <p:cNvSpPr txBox="1">
            <a:spLocks noChangeArrowheads="1"/>
          </p:cNvSpPr>
          <p:nvPr/>
        </p:nvSpPr>
        <p:spPr bwMode="auto">
          <a:xfrm>
            <a:off x="1331640" y="5733256"/>
            <a:ext cx="9288016" cy="338554"/>
          </a:xfrm>
          <a:prstGeom prst="rect">
            <a:avLst/>
          </a:prstGeom>
          <a:noFill/>
          <a:ln w="9525">
            <a:noFill/>
            <a:miter lim="800000"/>
            <a:headEnd/>
            <a:tailEnd/>
          </a:ln>
        </p:spPr>
        <p:txBody>
          <a:bodyPr wrap="square">
            <a:spAutoFit/>
          </a:bodyPr>
          <a:lstStyle/>
          <a:p>
            <a:r>
              <a:rPr lang="en-GB" altLang="en-US" sz="1600" b="1" dirty="0">
                <a:latin typeface="Calibri" pitchFamily="34" charset="0"/>
              </a:rPr>
              <a:t>(Adapted from Micheline Mason 1994 &amp; R. Rieser 2005)</a:t>
            </a:r>
            <a:endParaRPr lang="en-US" altLang="en-US" sz="1600" b="1" dirty="0">
              <a:latin typeface="Calibri" pitchFamily="34" charset="0"/>
            </a:endParaRPr>
          </a:p>
        </p:txBody>
      </p:sp>
    </p:spTree>
    <p:extLst>
      <p:ext uri="{BB962C8B-B14F-4D97-AF65-F5344CB8AC3E}">
        <p14:creationId xmlns:p14="http://schemas.microsoft.com/office/powerpoint/2010/main" val="2380744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84B9-E263-4B4F-9DFF-A53AF00660C8}"/>
              </a:ext>
            </a:extLst>
          </p:cNvPr>
          <p:cNvSpPr>
            <a:spLocks noGrp="1"/>
          </p:cNvSpPr>
          <p:nvPr>
            <p:ph type="title"/>
          </p:nvPr>
        </p:nvSpPr>
        <p:spPr>
          <a:xfrm>
            <a:off x="457200" y="-296862"/>
            <a:ext cx="8229600" cy="1220140"/>
          </a:xfrm>
        </p:spPr>
        <p:txBody>
          <a:bodyPr/>
          <a:lstStyle/>
          <a:p>
            <a:r>
              <a:rPr lang="en-GB" dirty="0">
                <a:solidFill>
                  <a:schemeClr val="bg1"/>
                </a:solidFill>
              </a:rPr>
              <a:t>Applying Low Arousal Approaches</a:t>
            </a:r>
          </a:p>
        </p:txBody>
      </p:sp>
      <p:sp>
        <p:nvSpPr>
          <p:cNvPr id="3" name="Content Placeholder 2">
            <a:extLst>
              <a:ext uri="{FF2B5EF4-FFF2-40B4-BE49-F238E27FC236}">
                <a16:creationId xmlns:a16="http://schemas.microsoft.com/office/drawing/2014/main" id="{A291CF78-EB94-4A57-912A-38D5EEF0E592}"/>
              </a:ext>
            </a:extLst>
          </p:cNvPr>
          <p:cNvSpPr>
            <a:spLocks noGrp="1"/>
          </p:cNvSpPr>
          <p:nvPr>
            <p:ph idx="1"/>
          </p:nvPr>
        </p:nvSpPr>
        <p:spPr>
          <a:xfrm>
            <a:off x="315158" y="1094713"/>
            <a:ext cx="8669044" cy="5093023"/>
          </a:xfrm>
        </p:spPr>
        <p:txBody>
          <a:bodyPr>
            <a:normAutofit fontScale="85000" lnSpcReduction="10000"/>
          </a:bodyPr>
          <a:lstStyle/>
          <a:p>
            <a:pPr marL="0" indent="0" algn="l">
              <a:buNone/>
            </a:pPr>
            <a:r>
              <a:rPr lang="en-GB" b="0" i="0" dirty="0">
                <a:solidFill>
                  <a:srgbClr val="000000"/>
                </a:solidFill>
                <a:effectLst/>
                <a:latin typeface="Source Sans Pro" panose="020B0503030403020204" pitchFamily="34" charset="0"/>
              </a:rPr>
              <a:t>The core principals are about:</a:t>
            </a:r>
          </a:p>
          <a:p>
            <a:pPr marL="0" indent="0" algn="l">
              <a:buNone/>
            </a:pPr>
            <a:endParaRPr lang="en-GB" sz="1600" b="0" i="0" dirty="0">
              <a:solidFill>
                <a:srgbClr val="000000"/>
              </a:solidFill>
              <a:effectLst/>
              <a:latin typeface="Source Sans Pro" panose="020B0503030403020204" pitchFamily="34" charset="0"/>
            </a:endParaRPr>
          </a:p>
          <a:p>
            <a:pPr lvl="1">
              <a:buFont typeface="Arial" panose="020B0604020202020204" pitchFamily="34" charset="0"/>
              <a:buChar char="•"/>
            </a:pPr>
            <a:r>
              <a:rPr lang="en-GB" b="0" i="0" dirty="0">
                <a:solidFill>
                  <a:srgbClr val="000000"/>
                </a:solidFill>
                <a:effectLst/>
                <a:latin typeface="Source Sans Pro" panose="020B0503030403020204" pitchFamily="34" charset="0"/>
              </a:rPr>
              <a:t>understanding the Low Arousal Approach and how it can improve outcomes for young people, staff and families</a:t>
            </a:r>
          </a:p>
          <a:p>
            <a:pPr lvl="1">
              <a:buFont typeface="Arial" panose="020B0604020202020204" pitchFamily="34" charset="0"/>
              <a:buChar char="•"/>
            </a:pPr>
            <a:r>
              <a:rPr lang="en-GB" b="0" i="0" dirty="0">
                <a:solidFill>
                  <a:srgbClr val="000000"/>
                </a:solidFill>
                <a:effectLst/>
                <a:latin typeface="Source Sans Pro" panose="020B0503030403020204" pitchFamily="34" charset="0"/>
              </a:rPr>
              <a:t>understanding stress and how best to support yourself and others</a:t>
            </a:r>
          </a:p>
          <a:p>
            <a:pPr lvl="1">
              <a:buFont typeface="Arial" panose="020B0604020202020204" pitchFamily="34" charset="0"/>
              <a:buChar char="•"/>
            </a:pPr>
            <a:r>
              <a:rPr lang="en-GB" b="0" i="0" dirty="0">
                <a:solidFill>
                  <a:srgbClr val="000000"/>
                </a:solidFill>
                <a:effectLst/>
                <a:latin typeface="Source Sans Pro" panose="020B0503030403020204" pitchFamily="34" charset="0"/>
              </a:rPr>
              <a:t>improving classroom pedagogy</a:t>
            </a:r>
          </a:p>
          <a:p>
            <a:pPr lvl="1">
              <a:buFont typeface="Arial" panose="020B0604020202020204" pitchFamily="34" charset="0"/>
              <a:buChar char="•"/>
            </a:pPr>
            <a:r>
              <a:rPr lang="en-GB" b="0" i="0" dirty="0">
                <a:solidFill>
                  <a:srgbClr val="000000"/>
                </a:solidFill>
                <a:effectLst/>
                <a:latin typeface="Source Sans Pro" panose="020B0503030403020204" pitchFamily="34" charset="0"/>
              </a:rPr>
              <a:t>challenging and supporting positive whole-school systems.</a:t>
            </a:r>
          </a:p>
          <a:p>
            <a:pPr marL="457200" lvl="1" indent="0">
              <a:buNone/>
            </a:pPr>
            <a:endParaRPr lang="en-GB" b="0" i="0" dirty="0">
              <a:solidFill>
                <a:srgbClr val="000000"/>
              </a:solidFill>
              <a:effectLst/>
              <a:latin typeface="Source Sans Pro" panose="020B0503030403020204" pitchFamily="34" charset="0"/>
            </a:endParaRPr>
          </a:p>
          <a:p>
            <a:pPr marL="0" indent="0" algn="l">
              <a:buNone/>
            </a:pPr>
            <a:r>
              <a:rPr lang="en-GB" b="0" i="0" dirty="0">
                <a:solidFill>
                  <a:srgbClr val="000000"/>
                </a:solidFill>
                <a:effectLst/>
                <a:latin typeface="Source Sans Pro" panose="020B0503030403020204" pitchFamily="34" charset="0"/>
              </a:rPr>
              <a:t>A strong pillar throughout is co-production – working jointly on identifying challenges and finding solutions to improve the outcomes for young people.</a:t>
            </a:r>
          </a:p>
          <a:p>
            <a:endParaRPr lang="en-GB" dirty="0"/>
          </a:p>
        </p:txBody>
      </p:sp>
    </p:spTree>
    <p:extLst>
      <p:ext uri="{BB962C8B-B14F-4D97-AF65-F5344CB8AC3E}">
        <p14:creationId xmlns:p14="http://schemas.microsoft.com/office/powerpoint/2010/main" val="2338498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84B9-E263-4B4F-9DFF-A53AF00660C8}"/>
              </a:ext>
            </a:extLst>
          </p:cNvPr>
          <p:cNvSpPr>
            <a:spLocks noGrp="1"/>
          </p:cNvSpPr>
          <p:nvPr>
            <p:ph type="title"/>
          </p:nvPr>
        </p:nvSpPr>
        <p:spPr>
          <a:xfrm>
            <a:off x="457200" y="-296862"/>
            <a:ext cx="8229600" cy="1220140"/>
          </a:xfrm>
        </p:spPr>
        <p:txBody>
          <a:bodyPr/>
          <a:lstStyle/>
          <a:p>
            <a:r>
              <a:rPr lang="en-GB" dirty="0">
                <a:solidFill>
                  <a:schemeClr val="bg1"/>
                </a:solidFill>
              </a:rPr>
              <a:t>Applying Low Arousal Approaches</a:t>
            </a:r>
          </a:p>
        </p:txBody>
      </p:sp>
      <p:sp>
        <p:nvSpPr>
          <p:cNvPr id="3" name="Content Placeholder 2">
            <a:extLst>
              <a:ext uri="{FF2B5EF4-FFF2-40B4-BE49-F238E27FC236}">
                <a16:creationId xmlns:a16="http://schemas.microsoft.com/office/drawing/2014/main" id="{A291CF78-EB94-4A57-912A-38D5EEF0E592}"/>
              </a:ext>
            </a:extLst>
          </p:cNvPr>
          <p:cNvSpPr>
            <a:spLocks noGrp="1"/>
          </p:cNvSpPr>
          <p:nvPr>
            <p:ph idx="1"/>
          </p:nvPr>
        </p:nvSpPr>
        <p:spPr>
          <a:xfrm>
            <a:off x="253014" y="846138"/>
            <a:ext cx="8624656" cy="5084145"/>
          </a:xfrm>
        </p:spPr>
        <p:txBody>
          <a:bodyPr>
            <a:normAutofit fontScale="92500"/>
          </a:bodyPr>
          <a:lstStyle/>
          <a:p>
            <a:pPr marL="0" indent="0" algn="l">
              <a:buNone/>
            </a:pPr>
            <a:r>
              <a:rPr lang="en-GB" b="0" i="0" dirty="0">
                <a:solidFill>
                  <a:srgbClr val="000000"/>
                </a:solidFill>
                <a:effectLst/>
                <a:latin typeface="Source Sans Pro" panose="020B0503030403020204" pitchFamily="34" charset="0"/>
              </a:rPr>
              <a:t>Some of the key elements of this approach, from research and personal experience, are listed below:</a:t>
            </a:r>
          </a:p>
          <a:p>
            <a:pPr marL="0" indent="0" algn="l">
              <a:buNone/>
            </a:pPr>
            <a:endParaRPr lang="en-GB" sz="2600" b="0" i="0" dirty="0">
              <a:solidFill>
                <a:srgbClr val="000000"/>
              </a:solidFill>
              <a:effectLst/>
              <a:latin typeface="Source Sans Pro" panose="020B0503030403020204" pitchFamily="34" charset="0"/>
            </a:endParaRPr>
          </a:p>
          <a:p>
            <a:pPr lvl="1">
              <a:buFont typeface="Arial" panose="020B0604020202020204" pitchFamily="34" charset="0"/>
              <a:buChar char="•"/>
            </a:pPr>
            <a:r>
              <a:rPr lang="en-GB" b="0" i="0" u="none" strike="noStrike" dirty="0">
                <a:effectLst/>
                <a:latin typeface="Source Sans Pro" panose="020B0503030403020204" pitchFamily="34" charset="0"/>
              </a:rPr>
              <a:t>The Saturation Model</a:t>
            </a:r>
            <a:endParaRPr lang="en-GB" b="0" i="0" dirty="0">
              <a:effectLst/>
              <a:latin typeface="Source Sans Pro" panose="020B0503030403020204" pitchFamily="34" charset="0"/>
            </a:endParaRPr>
          </a:p>
          <a:p>
            <a:pPr lvl="1">
              <a:buFont typeface="Arial" panose="020B0604020202020204" pitchFamily="34" charset="0"/>
              <a:buChar char="•"/>
            </a:pPr>
            <a:r>
              <a:rPr lang="en-GB" b="0" i="0" u="none" strike="noStrike" dirty="0">
                <a:effectLst/>
                <a:latin typeface="Source Sans Pro" panose="020B0503030403020204" pitchFamily="34" charset="0"/>
              </a:rPr>
              <a:t>Low Arousal approaches</a:t>
            </a:r>
            <a:endParaRPr lang="en-GB" b="0" i="0" dirty="0">
              <a:effectLst/>
              <a:latin typeface="Source Sans Pro" panose="020B0503030403020204" pitchFamily="34" charset="0"/>
            </a:endParaRPr>
          </a:p>
          <a:p>
            <a:pPr lvl="1">
              <a:buFont typeface="Arial" panose="020B0604020202020204" pitchFamily="34" charset="0"/>
              <a:buChar char="•"/>
            </a:pPr>
            <a:r>
              <a:rPr lang="en-GB" b="0" i="0" dirty="0">
                <a:effectLst/>
                <a:latin typeface="Source Sans Pro" panose="020B0503030403020204" pitchFamily="34" charset="0"/>
              </a:rPr>
              <a:t>The </a:t>
            </a:r>
            <a:r>
              <a:rPr lang="en-GB" b="0" i="0" u="none" strike="noStrike" dirty="0">
                <a:effectLst/>
                <a:latin typeface="Source Sans Pro" panose="020B0503030403020204" pitchFamily="34" charset="0"/>
              </a:rPr>
              <a:t>PERMA model</a:t>
            </a:r>
            <a:r>
              <a:rPr lang="en-GB" b="0" i="0" dirty="0">
                <a:effectLst/>
                <a:latin typeface="Source Sans Pro" panose="020B0503030403020204" pitchFamily="34" charset="0"/>
              </a:rPr>
              <a:t> of positive psychology</a:t>
            </a:r>
          </a:p>
          <a:p>
            <a:pPr lvl="1">
              <a:buFont typeface="Arial" panose="020B0604020202020204" pitchFamily="34" charset="0"/>
              <a:buChar char="•"/>
            </a:pPr>
            <a:r>
              <a:rPr lang="en-GB" b="0" i="0" u="none" strike="noStrike" dirty="0">
                <a:effectLst/>
                <a:latin typeface="Source Sans Pro" panose="020B0503030403020204" pitchFamily="34" charset="0"/>
              </a:rPr>
              <a:t>Co-production</a:t>
            </a:r>
            <a:endParaRPr lang="en-GB" b="0" i="0" dirty="0">
              <a:effectLst/>
              <a:latin typeface="Source Sans Pro" panose="020B0503030403020204" pitchFamily="34" charset="0"/>
            </a:endParaRPr>
          </a:p>
          <a:p>
            <a:pPr lvl="1">
              <a:buFont typeface="Arial" panose="020B0604020202020204" pitchFamily="34" charset="0"/>
              <a:buChar char="•"/>
            </a:pPr>
            <a:r>
              <a:rPr lang="en-GB" b="0" i="0" u="none" strike="noStrike" dirty="0">
                <a:effectLst/>
                <a:latin typeface="Source Sans Pro" panose="020B0503030403020204" pitchFamily="34" charset="0"/>
              </a:rPr>
              <a:t>Stress</a:t>
            </a:r>
            <a:r>
              <a:rPr lang="en-GB" b="0" i="0" dirty="0">
                <a:effectLst/>
                <a:latin typeface="Source Sans Pro" panose="020B0503030403020204" pitchFamily="34" charset="0"/>
              </a:rPr>
              <a:t> and arousal</a:t>
            </a:r>
          </a:p>
          <a:p>
            <a:pPr lvl="1">
              <a:buFont typeface="Arial" panose="020B0604020202020204" pitchFamily="34" charset="0"/>
              <a:buChar char="•"/>
            </a:pPr>
            <a:r>
              <a:rPr lang="en-GB" b="0" i="0" u="none" strike="noStrike" dirty="0">
                <a:effectLst/>
                <a:latin typeface="Source Sans Pro" panose="020B0503030403020204" pitchFamily="34" charset="0"/>
              </a:rPr>
              <a:t>Metacognition and self-regulation</a:t>
            </a:r>
            <a:endParaRPr lang="en-GB" b="0" i="0" dirty="0">
              <a:effectLst/>
              <a:latin typeface="Source Sans Pro" panose="020B0503030403020204" pitchFamily="34" charset="0"/>
            </a:endParaRPr>
          </a:p>
          <a:p>
            <a:pPr lvl="1">
              <a:buFont typeface="Arial" panose="020B0604020202020204" pitchFamily="34" charset="0"/>
              <a:buChar char="•"/>
            </a:pPr>
            <a:r>
              <a:rPr lang="en-GB" b="0" i="0" u="none" strike="noStrike" dirty="0">
                <a:effectLst/>
                <a:latin typeface="Source Sans Pro" panose="020B0503030403020204" pitchFamily="34" charset="0"/>
              </a:rPr>
              <a:t>Reflective practice</a:t>
            </a:r>
            <a:endParaRPr lang="en-GB" b="0" i="0" dirty="0">
              <a:effectLst/>
              <a:latin typeface="Source Sans Pro" panose="020B0503030403020204" pitchFamily="34" charset="0"/>
            </a:endParaRPr>
          </a:p>
          <a:p>
            <a:pPr marL="0" indent="0">
              <a:buNone/>
            </a:pPr>
            <a:endParaRPr lang="en-GB" dirty="0"/>
          </a:p>
        </p:txBody>
      </p:sp>
    </p:spTree>
    <p:extLst>
      <p:ext uri="{BB962C8B-B14F-4D97-AF65-F5344CB8AC3E}">
        <p14:creationId xmlns:p14="http://schemas.microsoft.com/office/powerpoint/2010/main" val="2809255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296945" y="1089651"/>
            <a:ext cx="8479410" cy="4525963"/>
          </a:xfrm>
          <a:prstGeom prst="rect">
            <a:avLst/>
          </a:prstGeom>
        </p:spPr>
        <p:txBody>
          <a:bodyPr>
            <a:noAutofit/>
          </a:bodyPr>
          <a:lstStyle/>
          <a:p>
            <a:pPr marL="342900" indent="-342900"/>
            <a:r>
              <a:rPr lang="en-GB" sz="2500" dirty="0"/>
              <a:t>Participants were asked to write down three things that went well each day and their causes every night for one week (Seligman, 2005).</a:t>
            </a:r>
          </a:p>
          <a:p>
            <a:pPr marL="342900" indent="-342900"/>
            <a:r>
              <a:rPr lang="en-GB" sz="2500" dirty="0"/>
              <a:t>In addition they were asked to provide a causal explanation for each good thing.</a:t>
            </a:r>
          </a:p>
          <a:p>
            <a:pPr marL="342900" indent="-342900">
              <a:buClrTx/>
              <a:buSzPct val="75000"/>
            </a:pPr>
            <a:r>
              <a:rPr lang="en-GB" sz="2500" dirty="0"/>
              <a:t>You can see how Seligman’s ideas can be translated to school/home environments.</a:t>
            </a:r>
          </a:p>
          <a:p>
            <a:pPr marL="342900" indent="-342900">
              <a:buClrTx/>
              <a:buSzPct val="75000"/>
            </a:pPr>
            <a:r>
              <a:rPr lang="en-GB" sz="2500" dirty="0"/>
              <a:t>For 1 week at the end of each day, staff could write about 3 positive things that occurred in their day.</a:t>
            </a:r>
          </a:p>
          <a:p>
            <a:pPr marL="342900" indent="-342900">
              <a:buClrTx/>
              <a:buSzPct val="75000"/>
            </a:pPr>
            <a:r>
              <a:rPr lang="en-GB" sz="2500" dirty="0"/>
              <a:t>You can also ask them to describe 3 things that made them smile.</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542041" y="115073"/>
            <a:ext cx="6191968" cy="557799"/>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algn="l"/>
            <a:r>
              <a:rPr lang="en-GB" sz="3000" b="1" dirty="0">
                <a:solidFill>
                  <a:schemeClr val="bg1"/>
                </a:solidFill>
              </a:rPr>
              <a:t>Positive Psychology - Three Good Things Exercise</a:t>
            </a:r>
          </a:p>
        </p:txBody>
      </p:sp>
    </p:spTree>
    <p:extLst>
      <p:ext uri="{BB962C8B-B14F-4D97-AF65-F5344CB8AC3E}">
        <p14:creationId xmlns:p14="http://schemas.microsoft.com/office/powerpoint/2010/main" val="18641130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84B9-E263-4B4F-9DFF-A53AF00660C8}"/>
              </a:ext>
            </a:extLst>
          </p:cNvPr>
          <p:cNvSpPr>
            <a:spLocks noGrp="1"/>
          </p:cNvSpPr>
          <p:nvPr>
            <p:ph type="title"/>
          </p:nvPr>
        </p:nvSpPr>
        <p:spPr>
          <a:xfrm>
            <a:off x="457200" y="-296862"/>
            <a:ext cx="8229600" cy="1220140"/>
          </a:xfrm>
        </p:spPr>
        <p:txBody>
          <a:bodyPr/>
          <a:lstStyle/>
          <a:p>
            <a:r>
              <a:rPr lang="en-GB" dirty="0">
                <a:solidFill>
                  <a:schemeClr val="bg1"/>
                </a:solidFill>
              </a:rPr>
              <a:t>Applying Low Arousal Approaches</a:t>
            </a:r>
          </a:p>
        </p:txBody>
      </p:sp>
      <p:sp>
        <p:nvSpPr>
          <p:cNvPr id="3" name="Content Placeholder 2">
            <a:extLst>
              <a:ext uri="{FF2B5EF4-FFF2-40B4-BE49-F238E27FC236}">
                <a16:creationId xmlns:a16="http://schemas.microsoft.com/office/drawing/2014/main" id="{A291CF78-EB94-4A57-912A-38D5EEF0E592}"/>
              </a:ext>
            </a:extLst>
          </p:cNvPr>
          <p:cNvSpPr>
            <a:spLocks noGrp="1"/>
          </p:cNvSpPr>
          <p:nvPr>
            <p:ph idx="1"/>
          </p:nvPr>
        </p:nvSpPr>
        <p:spPr>
          <a:xfrm>
            <a:off x="253013" y="1228162"/>
            <a:ext cx="8500369" cy="4525963"/>
          </a:xfrm>
        </p:spPr>
        <p:txBody>
          <a:bodyPr>
            <a:normAutofit fontScale="85000" lnSpcReduction="10000"/>
          </a:bodyPr>
          <a:lstStyle/>
          <a:p>
            <a:pPr algn="l"/>
            <a:r>
              <a:rPr lang="en-GB" b="0" i="0" dirty="0">
                <a:solidFill>
                  <a:srgbClr val="000000"/>
                </a:solidFill>
                <a:effectLst/>
                <a:latin typeface="Source Sans Pro" panose="020B0503030403020204" pitchFamily="34" charset="0"/>
              </a:rPr>
              <a:t>For me, the vital thing about this way of working is the ability to truly personalise responses to the individual setting/establishment. </a:t>
            </a:r>
          </a:p>
          <a:p>
            <a:pPr algn="l"/>
            <a:r>
              <a:rPr lang="en-GB" b="0" i="0" dirty="0">
                <a:solidFill>
                  <a:srgbClr val="000000"/>
                </a:solidFill>
                <a:effectLst/>
                <a:latin typeface="Source Sans Pro" panose="020B0503030403020204" pitchFamily="34" charset="0"/>
              </a:rPr>
              <a:t>This happens through:</a:t>
            </a:r>
          </a:p>
          <a:p>
            <a:pPr lvl="1">
              <a:buFont typeface="Arial" panose="020B0604020202020204" pitchFamily="34" charset="0"/>
              <a:buChar char="•"/>
            </a:pPr>
            <a:r>
              <a:rPr lang="en-GB" b="0" i="0" dirty="0">
                <a:solidFill>
                  <a:srgbClr val="000000"/>
                </a:solidFill>
                <a:effectLst/>
                <a:latin typeface="Source Sans Pro" panose="020B0503030403020204" pitchFamily="34" charset="0"/>
              </a:rPr>
              <a:t>drawing on the core themes outlined previously and applying them with those who know the setting best</a:t>
            </a:r>
          </a:p>
          <a:p>
            <a:pPr lvl="1">
              <a:buFont typeface="Arial" panose="020B0604020202020204" pitchFamily="34" charset="0"/>
              <a:buChar char="•"/>
            </a:pPr>
            <a:r>
              <a:rPr lang="en-GB" b="0" i="0" dirty="0">
                <a:solidFill>
                  <a:srgbClr val="000000"/>
                </a:solidFill>
                <a:effectLst/>
                <a:latin typeface="Source Sans Pro" panose="020B0503030403020204" pitchFamily="34" charset="0"/>
              </a:rPr>
              <a:t>working with individual families who educate in the home</a:t>
            </a:r>
          </a:p>
          <a:p>
            <a:pPr lvl="1">
              <a:buFont typeface="Arial" panose="020B0604020202020204" pitchFamily="34" charset="0"/>
              <a:buChar char="•"/>
            </a:pPr>
            <a:r>
              <a:rPr lang="en-GB" b="0" i="0" dirty="0">
                <a:solidFill>
                  <a:srgbClr val="000000"/>
                </a:solidFill>
                <a:effectLst/>
                <a:latin typeface="Source Sans Pro" panose="020B0503030403020204" pitchFamily="34" charset="0"/>
              </a:rPr>
              <a:t>working with specialist and secure settings and mainstream schools and colleges.</a:t>
            </a:r>
          </a:p>
          <a:p>
            <a:pPr algn="l"/>
            <a:r>
              <a:rPr lang="en-GB" b="0" i="0" dirty="0">
                <a:solidFill>
                  <a:srgbClr val="000000"/>
                </a:solidFill>
                <a:effectLst/>
                <a:latin typeface="Source Sans Pro" panose="020B0503030403020204" pitchFamily="34" charset="0"/>
              </a:rPr>
              <a:t>Personalisation isn’t just about individuals; it’s about communities and families as well.</a:t>
            </a:r>
          </a:p>
          <a:p>
            <a:pPr marL="0" indent="0">
              <a:buNone/>
            </a:pPr>
            <a:endParaRPr lang="en-GB" dirty="0"/>
          </a:p>
        </p:txBody>
      </p:sp>
    </p:spTree>
    <p:extLst>
      <p:ext uri="{BB962C8B-B14F-4D97-AF65-F5344CB8AC3E}">
        <p14:creationId xmlns:p14="http://schemas.microsoft.com/office/powerpoint/2010/main" val="37186196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CECD6-ABF4-424C-B058-1BDB66B10C1E}"/>
              </a:ext>
            </a:extLst>
          </p:cNvPr>
          <p:cNvSpPr>
            <a:spLocks noGrp="1"/>
          </p:cNvSpPr>
          <p:nvPr>
            <p:ph type="title"/>
          </p:nvPr>
        </p:nvSpPr>
        <p:spPr>
          <a:xfrm>
            <a:off x="457200" y="-231389"/>
            <a:ext cx="8229600" cy="1143000"/>
          </a:xfrm>
        </p:spPr>
        <p:txBody>
          <a:bodyPr/>
          <a:lstStyle/>
          <a:p>
            <a:r>
              <a:rPr lang="en-GB" dirty="0">
                <a:solidFill>
                  <a:schemeClr val="bg1"/>
                </a:solidFill>
              </a:rPr>
              <a:t>Classroom Structure &amp; Routine </a:t>
            </a:r>
          </a:p>
        </p:txBody>
      </p:sp>
      <p:sp>
        <p:nvSpPr>
          <p:cNvPr id="3" name="Content Placeholder 2">
            <a:extLst>
              <a:ext uri="{FF2B5EF4-FFF2-40B4-BE49-F238E27FC236}">
                <a16:creationId xmlns:a16="http://schemas.microsoft.com/office/drawing/2014/main" id="{DCC4F247-6592-4C05-A0D1-C78DA05D9A3D}"/>
              </a:ext>
            </a:extLst>
          </p:cNvPr>
          <p:cNvSpPr>
            <a:spLocks noGrp="1"/>
          </p:cNvSpPr>
          <p:nvPr>
            <p:ph idx="1"/>
          </p:nvPr>
        </p:nvSpPr>
        <p:spPr>
          <a:xfrm>
            <a:off x="290744" y="1032029"/>
            <a:ext cx="8562512" cy="4525963"/>
          </a:xfrm>
        </p:spPr>
        <p:txBody>
          <a:bodyPr>
            <a:normAutofit fontScale="77500" lnSpcReduction="20000"/>
          </a:bodyPr>
          <a:lstStyle/>
          <a:p>
            <a:pPr algn="l"/>
            <a:r>
              <a:rPr lang="en-GB" b="0" i="0" dirty="0">
                <a:solidFill>
                  <a:srgbClr val="000000"/>
                </a:solidFill>
                <a:effectLst/>
                <a:latin typeface="Source Sans Pro" panose="020B0503030403020204" pitchFamily="34" charset="0"/>
              </a:rPr>
              <a:t>Positive examples regarding classroom routines and structure are numerous, but from my experience creating that calm and consistent learning environment starts with knowing your students and how to arrange and set-up the classroom for optimal learning.</a:t>
            </a:r>
          </a:p>
          <a:p>
            <a:pPr algn="l"/>
            <a:endParaRPr lang="en-GB" b="0" i="0" dirty="0">
              <a:solidFill>
                <a:srgbClr val="000000"/>
              </a:solidFill>
              <a:effectLst/>
              <a:latin typeface="Source Sans Pro" panose="020B0503030403020204" pitchFamily="34" charset="0"/>
            </a:endParaRPr>
          </a:p>
          <a:p>
            <a:pPr algn="l"/>
            <a:r>
              <a:rPr lang="en-GB" b="0" i="0" dirty="0">
                <a:solidFill>
                  <a:srgbClr val="000000"/>
                </a:solidFill>
                <a:effectLst/>
                <a:latin typeface="Source Sans Pro" panose="020B0503030403020204" pitchFamily="34" charset="0"/>
              </a:rPr>
              <a:t>For example:</a:t>
            </a:r>
          </a:p>
          <a:p>
            <a:pPr lvl="1"/>
            <a:r>
              <a:rPr lang="en-GB" b="0" i="0" dirty="0">
                <a:solidFill>
                  <a:srgbClr val="000000"/>
                </a:solidFill>
                <a:effectLst/>
                <a:latin typeface="Source Sans Pro" panose="020B0503030403020204" pitchFamily="34" charset="0"/>
              </a:rPr>
              <a:t>knowing students individually and being aware of those with sensory, language, cognition, emotional regulation needs etc.</a:t>
            </a:r>
          </a:p>
          <a:p>
            <a:pPr lvl="1"/>
            <a:r>
              <a:rPr lang="en-GB" b="0" i="0" dirty="0">
                <a:solidFill>
                  <a:srgbClr val="000000"/>
                </a:solidFill>
                <a:effectLst/>
                <a:latin typeface="Source Sans Pro" panose="020B0503030403020204" pitchFamily="34" charset="0"/>
              </a:rPr>
              <a:t>greeting students at the door and establishing positive, consistent routines for the start and end to each session</a:t>
            </a:r>
          </a:p>
          <a:p>
            <a:pPr lvl="1"/>
            <a:r>
              <a:rPr lang="en-GB" b="0" i="0" dirty="0">
                <a:solidFill>
                  <a:srgbClr val="000000"/>
                </a:solidFill>
                <a:effectLst/>
                <a:latin typeface="Source Sans Pro" panose="020B0503030403020204" pitchFamily="34" charset="0"/>
              </a:rPr>
              <a:t>sharing an explicit plan, with timings</a:t>
            </a:r>
          </a:p>
          <a:p>
            <a:pPr lvl="1"/>
            <a:r>
              <a:rPr lang="en-GB" b="0" i="0" dirty="0">
                <a:solidFill>
                  <a:srgbClr val="000000"/>
                </a:solidFill>
                <a:effectLst/>
                <a:latin typeface="Source Sans Pro" panose="020B0503030403020204" pitchFamily="34" charset="0"/>
              </a:rPr>
              <a:t>reducing stress by consistently following positive structures for learning.</a:t>
            </a:r>
          </a:p>
          <a:p>
            <a:endParaRPr lang="en-GB" dirty="0"/>
          </a:p>
        </p:txBody>
      </p:sp>
    </p:spTree>
    <p:extLst>
      <p:ext uri="{BB962C8B-B14F-4D97-AF65-F5344CB8AC3E}">
        <p14:creationId xmlns:p14="http://schemas.microsoft.com/office/powerpoint/2010/main" val="4012675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08A6-7699-4E68-B878-5D25468BEE08}"/>
              </a:ext>
            </a:extLst>
          </p:cNvPr>
          <p:cNvSpPr>
            <a:spLocks noGrp="1"/>
          </p:cNvSpPr>
          <p:nvPr>
            <p:ph type="title"/>
          </p:nvPr>
        </p:nvSpPr>
        <p:spPr>
          <a:xfrm>
            <a:off x="457200" y="-296862"/>
            <a:ext cx="8229600" cy="1188402"/>
          </a:xfrm>
        </p:spPr>
        <p:txBody>
          <a:bodyPr/>
          <a:lstStyle/>
          <a:p>
            <a:r>
              <a:rPr lang="en-GB" dirty="0">
                <a:solidFill>
                  <a:schemeClr val="bg1"/>
                </a:solidFill>
              </a:rPr>
              <a:t>Planned Escape</a:t>
            </a:r>
          </a:p>
        </p:txBody>
      </p:sp>
      <p:sp>
        <p:nvSpPr>
          <p:cNvPr id="3" name="Content Placeholder 2">
            <a:extLst>
              <a:ext uri="{FF2B5EF4-FFF2-40B4-BE49-F238E27FC236}">
                <a16:creationId xmlns:a16="http://schemas.microsoft.com/office/drawing/2014/main" id="{C4FB0C42-58C5-4229-A112-DFF253FB7E23}"/>
              </a:ext>
            </a:extLst>
          </p:cNvPr>
          <p:cNvSpPr>
            <a:spLocks noGrp="1"/>
          </p:cNvSpPr>
          <p:nvPr>
            <p:ph idx="1"/>
          </p:nvPr>
        </p:nvSpPr>
        <p:spPr>
          <a:xfrm>
            <a:off x="355600" y="891540"/>
            <a:ext cx="8432800" cy="5074920"/>
          </a:xfrm>
        </p:spPr>
        <p:txBody>
          <a:bodyPr>
            <a:normAutofit/>
          </a:bodyPr>
          <a:lstStyle/>
          <a:p>
            <a:pPr marL="0" indent="0">
              <a:buNone/>
            </a:pPr>
            <a:r>
              <a:rPr lang="en-GB" b="1" dirty="0"/>
              <a:t>Planned Escape</a:t>
            </a:r>
          </a:p>
          <a:p>
            <a:pPr marL="0" indent="0">
              <a:buNone/>
            </a:pPr>
            <a:endParaRPr lang="en-GB" dirty="0"/>
          </a:p>
          <a:p>
            <a:pPr marL="0" indent="0">
              <a:buNone/>
            </a:pPr>
            <a:r>
              <a:rPr lang="en-GB" dirty="0"/>
              <a:t>From the original interview almost a decade ago</a:t>
            </a:r>
          </a:p>
          <a:p>
            <a:pPr marL="0" indent="0">
              <a:buNone/>
            </a:pPr>
            <a:r>
              <a:rPr lang="en-GB" sz="2400" u="sng" dirty="0">
                <a:hlinkClick r:id="rId2"/>
              </a:rPr>
              <a:t>http://ow.ly/h4h030qe7H1</a:t>
            </a:r>
            <a:r>
              <a:rPr lang="en-GB" sz="2400" dirty="0"/>
              <a:t> </a:t>
            </a:r>
          </a:p>
          <a:p>
            <a:pPr marL="0" indent="0">
              <a:buNone/>
            </a:pPr>
            <a:endParaRPr lang="en-GB" sz="2000" dirty="0"/>
          </a:p>
          <a:p>
            <a:pPr marL="0" indent="0">
              <a:buNone/>
            </a:pPr>
            <a:r>
              <a:rPr lang="en-GB" dirty="0"/>
              <a:t>Hear more about establishing a Planned Escape strategy, that worked!</a:t>
            </a:r>
          </a:p>
          <a:p>
            <a:pPr marL="0" indent="0">
              <a:buNone/>
            </a:pPr>
            <a:endParaRPr lang="en-GB" sz="2000" dirty="0"/>
          </a:p>
          <a:p>
            <a:pPr marL="0" indent="0">
              <a:buNone/>
            </a:pPr>
            <a:r>
              <a:rPr lang="en-GB" sz="2400" u="sng" dirty="0">
                <a:hlinkClick r:id="rId3"/>
              </a:rPr>
              <a:t>http://ow.ly/ojdf30qe7H2</a:t>
            </a:r>
            <a:r>
              <a:rPr lang="en-GB" sz="2400" dirty="0"/>
              <a:t> &amp; </a:t>
            </a:r>
            <a:r>
              <a:rPr lang="en-GB" sz="2400" u="sng" dirty="0">
                <a:hlinkClick r:id="rId4"/>
              </a:rPr>
              <a:t>http://ow.ly/zAZ330qe7H0</a:t>
            </a:r>
            <a:r>
              <a:rPr lang="en-GB" sz="2400" dirty="0"/>
              <a:t> </a:t>
            </a:r>
          </a:p>
          <a:p>
            <a:pPr marL="0" indent="0">
              <a:buNone/>
            </a:pPr>
            <a:endParaRPr lang="en-GB" dirty="0"/>
          </a:p>
        </p:txBody>
      </p:sp>
    </p:spTree>
    <p:extLst>
      <p:ext uri="{BB962C8B-B14F-4D97-AF65-F5344CB8AC3E}">
        <p14:creationId xmlns:p14="http://schemas.microsoft.com/office/powerpoint/2010/main" val="2734862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819B4CC4-A858-4C08-A213-F85653E6E92B}"/>
              </a:ext>
            </a:extLst>
          </p:cNvPr>
          <p:cNvSpPr>
            <a:spLocks noGrp="1"/>
          </p:cNvSpPr>
          <p:nvPr>
            <p:ph type="title"/>
          </p:nvPr>
        </p:nvSpPr>
        <p:spPr>
          <a:xfrm>
            <a:off x="457200" y="-137652"/>
            <a:ext cx="8229600" cy="976638"/>
          </a:xfrm>
        </p:spPr>
        <p:txBody>
          <a:bodyPr>
            <a:normAutofit/>
          </a:bodyPr>
          <a:lstStyle/>
          <a:p>
            <a:r>
              <a:rPr lang="en-GB" altLang="en-US" dirty="0">
                <a:solidFill>
                  <a:schemeClr val="bg1"/>
                </a:solidFill>
              </a:rPr>
              <a:t>Fight or Flight: Stress Hormones</a:t>
            </a:r>
          </a:p>
        </p:txBody>
      </p:sp>
      <p:pic>
        <p:nvPicPr>
          <p:cNvPr id="5" name="Picture 4">
            <a:extLst>
              <a:ext uri="{FF2B5EF4-FFF2-40B4-BE49-F238E27FC236}">
                <a16:creationId xmlns:a16="http://schemas.microsoft.com/office/drawing/2014/main" id="{D16256A3-D390-44CB-8E8C-9437B89DFF9B}"/>
              </a:ext>
            </a:extLst>
          </p:cNvPr>
          <p:cNvPicPr>
            <a:picLocks noChangeAspect="1"/>
          </p:cNvPicPr>
          <p:nvPr/>
        </p:nvPicPr>
        <p:blipFill>
          <a:blip r:embed="rId2"/>
          <a:stretch>
            <a:fillRect/>
          </a:stretch>
        </p:blipFill>
        <p:spPr>
          <a:xfrm>
            <a:off x="1016501" y="1427984"/>
            <a:ext cx="7110998" cy="4002032"/>
          </a:xfrm>
          <a:prstGeom prst="rect">
            <a:avLst/>
          </a:prstGeom>
        </p:spPr>
      </p:pic>
    </p:spTree>
    <p:extLst>
      <p:ext uri="{BB962C8B-B14F-4D97-AF65-F5344CB8AC3E}">
        <p14:creationId xmlns:p14="http://schemas.microsoft.com/office/powerpoint/2010/main" val="2455284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54BB18-1FDA-4BFA-A18C-46725E46263D}"/>
              </a:ext>
            </a:extLst>
          </p:cNvPr>
          <p:cNvSpPr>
            <a:spLocks noGrp="1"/>
          </p:cNvSpPr>
          <p:nvPr>
            <p:ph idx="1"/>
          </p:nvPr>
        </p:nvSpPr>
        <p:spPr>
          <a:xfrm>
            <a:off x="17755" y="1458157"/>
            <a:ext cx="9126245" cy="4525963"/>
          </a:xfrm>
        </p:spPr>
        <p:txBody>
          <a:bodyPr>
            <a:normAutofit/>
          </a:bodyPr>
          <a:lstStyle/>
          <a:p>
            <a:pPr marL="0" indent="0" algn="ctr">
              <a:buNone/>
            </a:pPr>
            <a:r>
              <a:rPr lang="en-GB" sz="5000" dirty="0"/>
              <a:t>Less Reactive – More Pro-active</a:t>
            </a:r>
          </a:p>
          <a:p>
            <a:pPr marL="0" indent="0" algn="ctr">
              <a:buNone/>
            </a:pPr>
            <a:endParaRPr lang="en-GB" sz="5000" dirty="0"/>
          </a:p>
          <a:p>
            <a:pPr marL="0" indent="0" algn="ctr">
              <a:buNone/>
            </a:pPr>
            <a:r>
              <a:rPr lang="en-GB" sz="4200" dirty="0"/>
              <a:t>The more pro-active we are the less reactive we need to be…</a:t>
            </a:r>
          </a:p>
        </p:txBody>
      </p:sp>
    </p:spTree>
    <p:extLst>
      <p:ext uri="{BB962C8B-B14F-4D97-AF65-F5344CB8AC3E}">
        <p14:creationId xmlns:p14="http://schemas.microsoft.com/office/powerpoint/2010/main" val="31166168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5FF5E669-8679-43EC-BD2A-6A0346D540EE}"/>
              </a:ext>
            </a:extLst>
          </p:cNvPr>
          <p:cNvSpPr>
            <a:spLocks noGrp="1"/>
          </p:cNvSpPr>
          <p:nvPr>
            <p:ph type="title"/>
          </p:nvPr>
        </p:nvSpPr>
        <p:spPr>
          <a:xfrm>
            <a:off x="457200" y="-98323"/>
            <a:ext cx="8229600" cy="815295"/>
          </a:xfrm>
        </p:spPr>
        <p:txBody>
          <a:bodyPr>
            <a:normAutofit fontScale="90000"/>
          </a:bodyPr>
          <a:lstStyle/>
          <a:p>
            <a:r>
              <a:rPr lang="en-GB" altLang="en-US" dirty="0">
                <a:solidFill>
                  <a:schemeClr val="bg1"/>
                </a:solidFill>
              </a:rPr>
              <a:t>The Solution: Cortisol Management</a:t>
            </a:r>
          </a:p>
        </p:txBody>
      </p:sp>
      <p:sp>
        <p:nvSpPr>
          <p:cNvPr id="3" name="Content Placeholder 2">
            <a:extLst>
              <a:ext uri="{FF2B5EF4-FFF2-40B4-BE49-F238E27FC236}">
                <a16:creationId xmlns:a16="http://schemas.microsoft.com/office/drawing/2014/main" id="{9C5236E8-05B4-422F-86F4-F5936D2E5A72}"/>
              </a:ext>
            </a:extLst>
          </p:cNvPr>
          <p:cNvSpPr>
            <a:spLocks noGrp="1"/>
          </p:cNvSpPr>
          <p:nvPr>
            <p:ph idx="1"/>
          </p:nvPr>
        </p:nvSpPr>
        <p:spPr>
          <a:xfrm>
            <a:off x="564336" y="1014779"/>
            <a:ext cx="8015328" cy="5027802"/>
          </a:xfrm>
        </p:spPr>
        <p:txBody>
          <a:bodyPr>
            <a:normAutofit lnSpcReduction="10000"/>
          </a:bodyPr>
          <a:lstStyle/>
          <a:p>
            <a:pPr marL="0" indent="0">
              <a:buNone/>
              <a:defRPr/>
            </a:pPr>
            <a:r>
              <a:rPr lang="en-GB" dirty="0"/>
              <a:t>You can control cortisol levels via:</a:t>
            </a:r>
          </a:p>
          <a:p>
            <a:pPr marL="0" indent="0">
              <a:buNone/>
              <a:defRPr/>
            </a:pPr>
            <a:endParaRPr lang="en-GB" dirty="0"/>
          </a:p>
          <a:p>
            <a:pPr marL="482186" indent="-482186">
              <a:buFont typeface="+mj-lt"/>
              <a:buAutoNum type="arabicPeriod"/>
              <a:defRPr/>
            </a:pPr>
            <a:r>
              <a:rPr lang="en-GB" dirty="0"/>
              <a:t>Stress Management Techniques </a:t>
            </a:r>
          </a:p>
          <a:p>
            <a:pPr marL="482186" indent="-482186">
              <a:buFont typeface="+mj-lt"/>
              <a:buAutoNum type="arabicPeriod"/>
              <a:defRPr/>
            </a:pPr>
            <a:r>
              <a:rPr lang="en-GB" dirty="0"/>
              <a:t>Relaxation</a:t>
            </a:r>
          </a:p>
          <a:p>
            <a:pPr marL="482186" indent="-482186">
              <a:buFont typeface="+mj-lt"/>
              <a:buAutoNum type="arabicPeriod"/>
              <a:defRPr/>
            </a:pPr>
            <a:r>
              <a:rPr lang="en-GB" dirty="0"/>
              <a:t>Being mindful </a:t>
            </a:r>
          </a:p>
          <a:p>
            <a:pPr marL="482186" indent="-482186">
              <a:buFont typeface="+mj-lt"/>
              <a:buAutoNum type="arabicPeriod"/>
              <a:defRPr/>
            </a:pPr>
            <a:r>
              <a:rPr lang="en-GB" dirty="0"/>
              <a:t>Support systems</a:t>
            </a:r>
          </a:p>
          <a:p>
            <a:pPr marL="482186" indent="-482186">
              <a:buFont typeface="+mj-lt"/>
              <a:buAutoNum type="arabicPeriod"/>
              <a:defRPr/>
            </a:pPr>
            <a:r>
              <a:rPr lang="en-GB" dirty="0"/>
              <a:t>Coping styles</a:t>
            </a:r>
          </a:p>
          <a:p>
            <a:pPr marL="482186" indent="-482186">
              <a:buFont typeface="+mj-lt"/>
              <a:buAutoNum type="arabicPeriod"/>
              <a:defRPr/>
            </a:pPr>
            <a:r>
              <a:rPr lang="en-GB" dirty="0"/>
              <a:t>Exercise</a:t>
            </a:r>
          </a:p>
          <a:p>
            <a:pPr marL="482186" indent="-482186">
              <a:buFont typeface="+mj-lt"/>
              <a:buAutoNum type="arabicPeriod"/>
              <a:defRPr/>
            </a:pPr>
            <a:r>
              <a:rPr lang="en-GB" dirty="0"/>
              <a:t>Nutrition </a:t>
            </a:r>
          </a:p>
          <a:p>
            <a:pPr>
              <a:defRPr/>
            </a:pPr>
            <a:endParaRPr lang="en-GB" dirty="0"/>
          </a:p>
        </p:txBody>
      </p:sp>
      <p:pic>
        <p:nvPicPr>
          <p:cNvPr id="83972" name="Picture 1" descr="joy.jpg">
            <a:extLst>
              <a:ext uri="{FF2B5EF4-FFF2-40B4-BE49-F238E27FC236}">
                <a16:creationId xmlns:a16="http://schemas.microsoft.com/office/drawing/2014/main" id="{77F91453-D387-4E69-BB64-5555B202BB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7414" y="3181736"/>
            <a:ext cx="3552250" cy="2661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12156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F8F8-D3F5-49F4-974C-649A9ECC04CC}"/>
              </a:ext>
            </a:extLst>
          </p:cNvPr>
          <p:cNvSpPr>
            <a:spLocks noGrp="1"/>
          </p:cNvSpPr>
          <p:nvPr>
            <p:ph type="title"/>
          </p:nvPr>
        </p:nvSpPr>
        <p:spPr>
          <a:xfrm>
            <a:off x="457200" y="-44911"/>
            <a:ext cx="8229600" cy="687387"/>
          </a:xfrm>
        </p:spPr>
        <p:txBody>
          <a:bodyPr>
            <a:normAutofit fontScale="90000"/>
          </a:bodyPr>
          <a:lstStyle/>
          <a:p>
            <a:r>
              <a:rPr lang="en-GB" dirty="0">
                <a:solidFill>
                  <a:schemeClr val="bg1"/>
                </a:solidFill>
              </a:rPr>
              <a:t>Stress and Trauma</a:t>
            </a:r>
          </a:p>
        </p:txBody>
      </p:sp>
      <p:sp>
        <p:nvSpPr>
          <p:cNvPr id="3" name="Content Placeholder 2">
            <a:extLst>
              <a:ext uri="{FF2B5EF4-FFF2-40B4-BE49-F238E27FC236}">
                <a16:creationId xmlns:a16="http://schemas.microsoft.com/office/drawing/2014/main" id="{92CBAC98-E4CA-4D6B-8F45-610BE24B38DF}"/>
              </a:ext>
            </a:extLst>
          </p:cNvPr>
          <p:cNvSpPr>
            <a:spLocks noGrp="1"/>
          </p:cNvSpPr>
          <p:nvPr>
            <p:ph idx="1"/>
          </p:nvPr>
        </p:nvSpPr>
        <p:spPr>
          <a:xfrm>
            <a:off x="247650" y="1307690"/>
            <a:ext cx="8686800" cy="4827638"/>
          </a:xfrm>
        </p:spPr>
        <p:txBody>
          <a:bodyPr>
            <a:normAutofit/>
          </a:bodyPr>
          <a:lstStyle/>
          <a:p>
            <a:r>
              <a:rPr lang="en-GB" dirty="0"/>
              <a:t>Viewing ‘behaviours’ from the perspective of stress and trauma is essential </a:t>
            </a:r>
          </a:p>
          <a:p>
            <a:r>
              <a:rPr lang="en-GB" dirty="0"/>
              <a:t>This requires empathic understanding of why a person presents in the way they do</a:t>
            </a:r>
          </a:p>
          <a:p>
            <a:r>
              <a:rPr lang="en-GB" dirty="0"/>
              <a:t>Stress and trauma are transactional and cumulative </a:t>
            </a:r>
          </a:p>
          <a:p>
            <a:r>
              <a:rPr lang="en-GB" dirty="0"/>
              <a:t>Stressed people make poor decisions – everyone included</a:t>
            </a:r>
          </a:p>
        </p:txBody>
      </p:sp>
    </p:spTree>
    <p:extLst>
      <p:ext uri="{BB962C8B-B14F-4D97-AF65-F5344CB8AC3E}">
        <p14:creationId xmlns:p14="http://schemas.microsoft.com/office/powerpoint/2010/main" val="2194139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92CDF-6577-4098-8831-CE38BC18ADF0}"/>
              </a:ext>
            </a:extLst>
          </p:cNvPr>
          <p:cNvSpPr>
            <a:spLocks noGrp="1"/>
          </p:cNvSpPr>
          <p:nvPr>
            <p:ph type="title"/>
          </p:nvPr>
        </p:nvSpPr>
        <p:spPr>
          <a:xfrm>
            <a:off x="457200" y="2356"/>
            <a:ext cx="8229600" cy="668337"/>
          </a:xfrm>
        </p:spPr>
        <p:txBody>
          <a:bodyPr>
            <a:normAutofit fontScale="90000"/>
          </a:bodyPr>
          <a:lstStyle/>
          <a:p>
            <a:pPr algn="ctr"/>
            <a:r>
              <a:rPr lang="en-GB" dirty="0">
                <a:solidFill>
                  <a:schemeClr val="bg1"/>
                </a:solidFill>
              </a:rPr>
              <a:t>The Negative Behaviour Narrative</a:t>
            </a:r>
          </a:p>
        </p:txBody>
      </p:sp>
      <p:sp>
        <p:nvSpPr>
          <p:cNvPr id="3" name="Content Placeholder 2">
            <a:extLst>
              <a:ext uri="{FF2B5EF4-FFF2-40B4-BE49-F238E27FC236}">
                <a16:creationId xmlns:a16="http://schemas.microsoft.com/office/drawing/2014/main" id="{1D207DA0-1E8C-4BFD-9B5D-BB1835C82799}"/>
              </a:ext>
            </a:extLst>
          </p:cNvPr>
          <p:cNvSpPr>
            <a:spLocks noGrp="1"/>
          </p:cNvSpPr>
          <p:nvPr>
            <p:ph idx="1"/>
          </p:nvPr>
        </p:nvSpPr>
        <p:spPr>
          <a:xfrm>
            <a:off x="219074" y="885825"/>
            <a:ext cx="8734425" cy="4914900"/>
          </a:xfrm>
        </p:spPr>
        <p:txBody>
          <a:bodyPr>
            <a:normAutofit/>
          </a:bodyPr>
          <a:lstStyle/>
          <a:p>
            <a:r>
              <a:rPr lang="en-GB" dirty="0"/>
              <a:t>In a recent article on the Studio 3 website, Andy described himself as ‘A Behaviourist in Recovery’</a:t>
            </a:r>
          </a:p>
          <a:p>
            <a:r>
              <a:rPr lang="en-GB" dirty="0"/>
              <a:t>Low Arousal Approaches are almost 80% reactive in nature – but need not *always* be</a:t>
            </a:r>
          </a:p>
          <a:p>
            <a:r>
              <a:rPr lang="en-GB" dirty="0"/>
              <a:t>They are not ‘instead of’ other therapeutic approaches</a:t>
            </a:r>
          </a:p>
          <a:p>
            <a:r>
              <a:rPr lang="en-GB" dirty="0"/>
              <a:t>Accepting that our role is to SUPPORT and not FIX people is an essential focus of the Low Arousal Approach (McDonnell, 2019)</a:t>
            </a:r>
          </a:p>
        </p:txBody>
      </p:sp>
    </p:spTree>
    <p:extLst>
      <p:ext uri="{BB962C8B-B14F-4D97-AF65-F5344CB8AC3E}">
        <p14:creationId xmlns:p14="http://schemas.microsoft.com/office/powerpoint/2010/main" val="3144274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67AC53-0A92-4E0E-B728-19CF70417FAF}"/>
              </a:ext>
            </a:extLst>
          </p:cNvPr>
          <p:cNvSpPr>
            <a:spLocks noGrp="1"/>
          </p:cNvSpPr>
          <p:nvPr>
            <p:ph idx="1"/>
          </p:nvPr>
        </p:nvSpPr>
        <p:spPr>
          <a:xfrm>
            <a:off x="457200" y="970384"/>
            <a:ext cx="8229600" cy="5155779"/>
          </a:xfrm>
        </p:spPr>
        <p:txBody>
          <a:bodyPr/>
          <a:lstStyle/>
          <a:p>
            <a:r>
              <a:rPr lang="en-GB" dirty="0"/>
              <a:t>Good stress management focuses on calm and reflective individuals who actively avoid threatening cues</a:t>
            </a:r>
          </a:p>
          <a:p>
            <a:r>
              <a:rPr lang="en-GB" dirty="0"/>
              <a:t>Remember, even moving towards an individual who is highly distressed can trigger a cocktail of fear, threat, and in some cases physical violence</a:t>
            </a:r>
          </a:p>
          <a:p>
            <a:r>
              <a:rPr lang="en-GB" dirty="0"/>
              <a:t>Low Arousal practitioners are often attempting to ‘ride out the storm’</a:t>
            </a:r>
          </a:p>
        </p:txBody>
      </p:sp>
      <p:sp>
        <p:nvSpPr>
          <p:cNvPr id="4" name="Title 1">
            <a:extLst>
              <a:ext uri="{FF2B5EF4-FFF2-40B4-BE49-F238E27FC236}">
                <a16:creationId xmlns:a16="http://schemas.microsoft.com/office/drawing/2014/main" id="{66C3CC30-9EAD-471F-8D27-F109EF96EB51}"/>
              </a:ext>
            </a:extLst>
          </p:cNvPr>
          <p:cNvSpPr txBox="1">
            <a:spLocks/>
          </p:cNvSpPr>
          <p:nvPr/>
        </p:nvSpPr>
        <p:spPr>
          <a:xfrm>
            <a:off x="-51319" y="0"/>
            <a:ext cx="9246637" cy="73183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200" dirty="0">
                <a:solidFill>
                  <a:schemeClr val="bg1"/>
                </a:solidFill>
              </a:rPr>
              <a:t>Role Model Being a Calm and Reflective Individual</a:t>
            </a:r>
          </a:p>
        </p:txBody>
      </p:sp>
    </p:spTree>
    <p:extLst>
      <p:ext uri="{BB962C8B-B14F-4D97-AF65-F5344CB8AC3E}">
        <p14:creationId xmlns:p14="http://schemas.microsoft.com/office/powerpoint/2010/main" val="28668145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8" y="-12738"/>
            <a:ext cx="7772400" cy="624734"/>
          </a:xfrm>
        </p:spPr>
        <p:txBody>
          <a:bodyPr>
            <a:noAutofit/>
          </a:bodyPr>
          <a:lstStyle/>
          <a:p>
            <a:r>
              <a:rPr lang="en-US" sz="3600" dirty="0">
                <a:solidFill>
                  <a:srgbClr val="FFFFFF"/>
                </a:solidFill>
              </a:rPr>
              <a:t>Stop </a:t>
            </a:r>
            <a:r>
              <a:rPr lang="en-US" sz="3600" dirty="0" err="1">
                <a:solidFill>
                  <a:srgbClr val="FFFFFF"/>
                </a:solidFill>
              </a:rPr>
              <a:t>Catastrophising</a:t>
            </a:r>
            <a:endParaRPr lang="en-US" sz="3600" dirty="0">
              <a:solidFill>
                <a:srgbClr val="FFFFFF"/>
              </a:solidFill>
            </a:endParaRPr>
          </a:p>
        </p:txBody>
      </p:sp>
      <p:pic>
        <p:nvPicPr>
          <p:cNvPr id="4" name="Picture 3">
            <a:extLst>
              <a:ext uri="{FF2B5EF4-FFF2-40B4-BE49-F238E27FC236}">
                <a16:creationId xmlns:a16="http://schemas.microsoft.com/office/drawing/2014/main" id="{AAD87D64-C70B-4D42-BEF4-B425DC10F742}"/>
              </a:ext>
            </a:extLst>
          </p:cNvPr>
          <p:cNvPicPr>
            <a:picLocks noChangeAspect="1"/>
          </p:cNvPicPr>
          <p:nvPr/>
        </p:nvPicPr>
        <p:blipFill>
          <a:blip r:embed="rId2"/>
          <a:stretch>
            <a:fillRect/>
          </a:stretch>
        </p:blipFill>
        <p:spPr>
          <a:xfrm>
            <a:off x="1706630" y="1988001"/>
            <a:ext cx="5730737" cy="3822523"/>
          </a:xfrm>
          <a:prstGeom prst="rect">
            <a:avLst/>
          </a:prstGeom>
        </p:spPr>
      </p:pic>
      <p:sp>
        <p:nvSpPr>
          <p:cNvPr id="5" name="TextBox 4">
            <a:extLst>
              <a:ext uri="{FF2B5EF4-FFF2-40B4-BE49-F238E27FC236}">
                <a16:creationId xmlns:a16="http://schemas.microsoft.com/office/drawing/2014/main" id="{712F879C-9875-4584-845F-569EB0E5CA57}"/>
              </a:ext>
            </a:extLst>
          </p:cNvPr>
          <p:cNvSpPr txBox="1"/>
          <p:nvPr/>
        </p:nvSpPr>
        <p:spPr>
          <a:xfrm>
            <a:off x="417544" y="802984"/>
            <a:ext cx="830891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Are most behaviours we experience on the same level as knife crime? </a:t>
            </a:r>
          </a:p>
        </p:txBody>
      </p:sp>
      <p:pic>
        <p:nvPicPr>
          <p:cNvPr id="3" name="Picture 2">
            <a:extLst>
              <a:ext uri="{FF2B5EF4-FFF2-40B4-BE49-F238E27FC236}">
                <a16:creationId xmlns:a16="http://schemas.microsoft.com/office/drawing/2014/main" id="{22D0467F-6A68-1E7D-CADE-BE2F5A5FB8EB}"/>
              </a:ext>
            </a:extLst>
          </p:cNvPr>
          <p:cNvPicPr>
            <a:picLocks noChangeAspect="1"/>
          </p:cNvPicPr>
          <p:nvPr/>
        </p:nvPicPr>
        <p:blipFill>
          <a:blip r:embed="rId3"/>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21369454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976" y="0"/>
            <a:ext cx="8938726" cy="624734"/>
          </a:xfrm>
        </p:spPr>
        <p:txBody>
          <a:bodyPr>
            <a:noAutofit/>
          </a:bodyPr>
          <a:lstStyle/>
          <a:p>
            <a:r>
              <a:rPr lang="en-US" sz="3600" dirty="0">
                <a:solidFill>
                  <a:srgbClr val="FFFFFF"/>
                </a:solidFill>
              </a:rPr>
              <a:t>Highly Stressed People Need More Control</a:t>
            </a:r>
          </a:p>
        </p:txBody>
      </p:sp>
      <p:sp>
        <p:nvSpPr>
          <p:cNvPr id="3" name="Subtitle 2"/>
          <p:cNvSpPr>
            <a:spLocks noGrp="1"/>
          </p:cNvSpPr>
          <p:nvPr>
            <p:ph type="subTitle" idx="1"/>
          </p:nvPr>
        </p:nvSpPr>
        <p:spPr>
          <a:xfrm>
            <a:off x="358040" y="1002890"/>
            <a:ext cx="8511973" cy="4845036"/>
          </a:xfrm>
        </p:spPr>
        <p:txBody>
          <a:bodyPr>
            <a:normAutofit/>
          </a:bodyPr>
          <a:lstStyle/>
          <a:p>
            <a:pPr lvl="0" defTabSz="914400">
              <a:lnSpc>
                <a:spcPct val="90000"/>
              </a:lnSpc>
              <a:spcBef>
                <a:spcPts val="1000"/>
              </a:spcBef>
            </a:pPr>
            <a:r>
              <a:rPr lang="en-GB" sz="2800" dirty="0">
                <a:solidFill>
                  <a:prstClr val="black"/>
                </a:solidFill>
              </a:rPr>
              <a:t>As practitioners, we often try to over-control behaviours </a:t>
            </a:r>
          </a:p>
        </p:txBody>
      </p:sp>
      <p:pic>
        <p:nvPicPr>
          <p:cNvPr id="4" name="Picture 3">
            <a:extLst>
              <a:ext uri="{FF2B5EF4-FFF2-40B4-BE49-F238E27FC236}">
                <a16:creationId xmlns:a16="http://schemas.microsoft.com/office/drawing/2014/main" id="{58240147-0AF0-4B94-B2EA-DA8D4E9D54B1}"/>
              </a:ext>
            </a:extLst>
          </p:cNvPr>
          <p:cNvPicPr>
            <a:picLocks noChangeAspect="1"/>
          </p:cNvPicPr>
          <p:nvPr/>
        </p:nvPicPr>
        <p:blipFill>
          <a:blip r:embed="rId2"/>
          <a:stretch>
            <a:fillRect/>
          </a:stretch>
        </p:blipFill>
        <p:spPr>
          <a:xfrm>
            <a:off x="808087" y="1733089"/>
            <a:ext cx="7611878" cy="3965547"/>
          </a:xfrm>
          <a:prstGeom prst="rect">
            <a:avLst/>
          </a:prstGeom>
        </p:spPr>
      </p:pic>
      <p:pic>
        <p:nvPicPr>
          <p:cNvPr id="5" name="Picture 4">
            <a:extLst>
              <a:ext uri="{FF2B5EF4-FFF2-40B4-BE49-F238E27FC236}">
                <a16:creationId xmlns:a16="http://schemas.microsoft.com/office/drawing/2014/main" id="{A22C1513-F71B-ACA7-BACE-FC3CD9D7EFB0}"/>
              </a:ext>
            </a:extLst>
          </p:cNvPr>
          <p:cNvPicPr>
            <a:picLocks noChangeAspect="1"/>
          </p:cNvPicPr>
          <p:nvPr/>
        </p:nvPicPr>
        <p:blipFill>
          <a:blip r:embed="rId3"/>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40388263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2927" y="-14140"/>
            <a:ext cx="7772400" cy="624734"/>
          </a:xfrm>
        </p:spPr>
        <p:txBody>
          <a:bodyPr>
            <a:noAutofit/>
          </a:bodyPr>
          <a:lstStyle/>
          <a:p>
            <a:r>
              <a:rPr lang="en-US" sz="3600" dirty="0">
                <a:solidFill>
                  <a:srgbClr val="FFFFFF"/>
                </a:solidFill>
              </a:rPr>
              <a:t>The Battle for Control</a:t>
            </a:r>
          </a:p>
        </p:txBody>
      </p:sp>
      <p:sp>
        <p:nvSpPr>
          <p:cNvPr id="3" name="Subtitle 2"/>
          <p:cNvSpPr>
            <a:spLocks noGrp="1"/>
          </p:cNvSpPr>
          <p:nvPr>
            <p:ph type="subTitle" idx="1"/>
          </p:nvPr>
        </p:nvSpPr>
        <p:spPr>
          <a:xfrm>
            <a:off x="303141" y="1186320"/>
            <a:ext cx="8511973" cy="3795730"/>
          </a:xfrm>
        </p:spPr>
        <p:txBody>
          <a:bodyPr>
            <a:normAutofit/>
          </a:bodyPr>
          <a:lstStyle/>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is trying to wind me up</a:t>
            </a:r>
          </a:p>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is doing it deliberately</a:t>
            </a:r>
          </a:p>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knows what they are doing</a:t>
            </a:r>
          </a:p>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could stop if they wanted</a:t>
            </a:r>
          </a:p>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can think through their actions</a:t>
            </a:r>
          </a:p>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means to make me feel bad</a:t>
            </a:r>
          </a:p>
          <a:p>
            <a:pPr marL="228600" lvl="0" indent="-228600" algn="l" defTabSz="914400">
              <a:lnSpc>
                <a:spcPct val="90000"/>
              </a:lnSpc>
              <a:spcBef>
                <a:spcPts val="1000"/>
              </a:spcBef>
              <a:buFont typeface="Arial" panose="020B0604020202020204" pitchFamily="34" charset="0"/>
              <a:buChar char="•"/>
            </a:pPr>
            <a:r>
              <a:rPr lang="en-US" sz="2800" dirty="0">
                <a:solidFill>
                  <a:prstClr val="black"/>
                </a:solidFill>
              </a:rPr>
              <a:t>He/she knows the best time to challenge</a:t>
            </a:r>
            <a:endParaRPr lang="en-GB" sz="2800" dirty="0">
              <a:solidFill>
                <a:prstClr val="black"/>
              </a:solidFill>
            </a:endParaRPr>
          </a:p>
        </p:txBody>
      </p:sp>
      <p:sp>
        <p:nvSpPr>
          <p:cNvPr id="4" name="TextBox 3">
            <a:extLst>
              <a:ext uri="{FF2B5EF4-FFF2-40B4-BE49-F238E27FC236}">
                <a16:creationId xmlns:a16="http://schemas.microsoft.com/office/drawing/2014/main" id="{0DBA5A85-3CF2-4277-8510-2E2F409AD3AD}"/>
              </a:ext>
            </a:extLst>
          </p:cNvPr>
          <p:cNvSpPr txBox="1"/>
          <p:nvPr/>
        </p:nvSpPr>
        <p:spPr>
          <a:xfrm>
            <a:off x="324592" y="5409809"/>
            <a:ext cx="7316875"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mn-ea"/>
                <a:cs typeface="+mn-cs"/>
              </a:rPr>
              <a:t>*Adapted from the Controllability Beliefs Scale (</a:t>
            </a:r>
            <a:r>
              <a:rPr kumimoji="0" lang="en-GB" sz="2000" b="0" i="0" u="none" strike="noStrike" kern="1200" cap="none" spc="0" normalizeH="0" baseline="0" noProof="0" dirty="0" err="1">
                <a:ln>
                  <a:noFill/>
                </a:ln>
                <a:solidFill>
                  <a:prstClr val="black"/>
                </a:solidFill>
                <a:effectLst/>
                <a:uLnTx/>
                <a:uFillTx/>
                <a:latin typeface="Calibri"/>
                <a:ea typeface="+mn-ea"/>
                <a:cs typeface="+mn-cs"/>
              </a:rPr>
              <a:t>Dagnan</a:t>
            </a:r>
            <a:r>
              <a:rPr kumimoji="0" lang="en-GB" sz="2000" b="0" i="0" u="none" strike="noStrike" kern="1200" cap="none" spc="0" normalizeH="0" baseline="0" noProof="0" dirty="0">
                <a:ln>
                  <a:noFill/>
                </a:ln>
                <a:solidFill>
                  <a:prstClr val="black"/>
                </a:solidFill>
                <a:effectLst/>
                <a:uLnTx/>
                <a:uFillTx/>
                <a:latin typeface="Calibri"/>
                <a:ea typeface="+mn-ea"/>
                <a:cs typeface="+mn-cs"/>
              </a:rPr>
              <a:t> et al., 2013) </a:t>
            </a:r>
          </a:p>
        </p:txBody>
      </p:sp>
      <p:pic>
        <p:nvPicPr>
          <p:cNvPr id="5" name="Picture 4">
            <a:extLst>
              <a:ext uri="{FF2B5EF4-FFF2-40B4-BE49-F238E27FC236}">
                <a16:creationId xmlns:a16="http://schemas.microsoft.com/office/drawing/2014/main" id="{CF7908B2-AC14-AA79-508C-12184245D28B}"/>
              </a:ext>
            </a:extLst>
          </p:cNvPr>
          <p:cNvPicPr>
            <a:picLocks noChangeAspect="1"/>
          </p:cNvPicPr>
          <p:nvPr/>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15049211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76A515B8-0BA3-42B3-8BD3-857A821D7E40}"/>
              </a:ext>
            </a:extLst>
          </p:cNvPr>
          <p:cNvSpPr>
            <a:spLocks noGrp="1"/>
          </p:cNvSpPr>
          <p:nvPr>
            <p:ph type="title"/>
          </p:nvPr>
        </p:nvSpPr>
        <p:spPr>
          <a:xfrm>
            <a:off x="55984" y="-196644"/>
            <a:ext cx="9088016" cy="928482"/>
          </a:xfrm>
        </p:spPr>
        <p:txBody>
          <a:bodyPr>
            <a:noAutofit/>
          </a:bodyPr>
          <a:lstStyle/>
          <a:p>
            <a:r>
              <a:rPr lang="en-GB" altLang="en-US" sz="3200" dirty="0">
                <a:solidFill>
                  <a:schemeClr val="bg1"/>
                </a:solidFill>
              </a:rPr>
              <a:t>Recognise Panic and Avoid Emotional Contagion</a:t>
            </a:r>
          </a:p>
        </p:txBody>
      </p:sp>
      <p:sp>
        <p:nvSpPr>
          <p:cNvPr id="3" name="Content Placeholder 2">
            <a:extLst>
              <a:ext uri="{FF2B5EF4-FFF2-40B4-BE49-F238E27FC236}">
                <a16:creationId xmlns:a16="http://schemas.microsoft.com/office/drawing/2014/main" id="{6B572F33-D49F-4736-B5BE-3063A29975D6}"/>
              </a:ext>
            </a:extLst>
          </p:cNvPr>
          <p:cNvSpPr>
            <a:spLocks noGrp="1"/>
          </p:cNvSpPr>
          <p:nvPr>
            <p:ph idx="1"/>
          </p:nvPr>
        </p:nvSpPr>
        <p:spPr>
          <a:xfrm>
            <a:off x="251927" y="1284006"/>
            <a:ext cx="8630816" cy="4525963"/>
          </a:xfrm>
        </p:spPr>
        <p:txBody>
          <a:bodyPr>
            <a:noAutofit/>
          </a:bodyPr>
          <a:lstStyle/>
          <a:p>
            <a:pPr marL="216991" indent="-216991" defTabSz="472542">
              <a:lnSpc>
                <a:spcPct val="80000"/>
              </a:lnSpc>
              <a:spcBef>
                <a:spcPts val="264"/>
              </a:spcBef>
              <a:defRPr sz="1800">
                <a:uFillTx/>
              </a:defRPr>
            </a:pPr>
            <a:r>
              <a:rPr lang="en-GB" sz="2800" dirty="0">
                <a:uFill>
                  <a:solidFill>
                    <a:schemeClr val="accent4"/>
                  </a:solidFill>
                </a:uFill>
              </a:rPr>
              <a:t>Many people with additional needs, disabilities and distressed behaviours show signs of panic in specific situations</a:t>
            </a:r>
          </a:p>
          <a:p>
            <a:pPr marL="216991" indent="-216991" defTabSz="472542">
              <a:lnSpc>
                <a:spcPct val="80000"/>
              </a:lnSpc>
              <a:spcBef>
                <a:spcPts val="264"/>
              </a:spcBef>
              <a:defRPr sz="1800">
                <a:uFillTx/>
              </a:defRPr>
            </a:pPr>
            <a:endParaRPr lang="en-GB" sz="2800" dirty="0"/>
          </a:p>
          <a:p>
            <a:pPr marL="216991" indent="-216991" defTabSz="472542">
              <a:lnSpc>
                <a:spcPct val="80000"/>
              </a:lnSpc>
              <a:spcBef>
                <a:spcPts val="264"/>
              </a:spcBef>
              <a:defRPr sz="1800">
                <a:uFillTx/>
              </a:defRPr>
            </a:pPr>
            <a:r>
              <a:rPr lang="en-GB" sz="2800" dirty="0">
                <a:uFill>
                  <a:solidFill>
                    <a:schemeClr val="accent4"/>
                  </a:solidFill>
                </a:uFill>
              </a:rPr>
              <a:t>Panic reactions can often lead to people needing to escape from situations </a:t>
            </a:r>
          </a:p>
          <a:p>
            <a:pPr marL="216991" indent="-216991" defTabSz="472542">
              <a:lnSpc>
                <a:spcPct val="80000"/>
              </a:lnSpc>
              <a:spcBef>
                <a:spcPts val="264"/>
              </a:spcBef>
              <a:defRPr sz="1800">
                <a:uFillTx/>
              </a:defRPr>
            </a:pPr>
            <a:endParaRPr lang="en-GB" sz="2800" dirty="0"/>
          </a:p>
          <a:p>
            <a:pPr marL="216991" indent="-216991" defTabSz="472542">
              <a:lnSpc>
                <a:spcPct val="80000"/>
              </a:lnSpc>
              <a:spcBef>
                <a:spcPts val="264"/>
              </a:spcBef>
              <a:defRPr sz="1800">
                <a:uFillTx/>
              </a:defRPr>
            </a:pPr>
            <a:r>
              <a:rPr lang="en-GB" sz="2800" dirty="0">
                <a:uFill>
                  <a:solidFill>
                    <a:schemeClr val="accent4"/>
                  </a:solidFill>
                </a:uFill>
              </a:rPr>
              <a:t>Panic responses do not appear to habituate rapidly </a:t>
            </a:r>
          </a:p>
          <a:p>
            <a:pPr marL="216991" indent="-216991" defTabSz="472542">
              <a:lnSpc>
                <a:spcPct val="80000"/>
              </a:lnSpc>
              <a:spcBef>
                <a:spcPts val="264"/>
              </a:spcBef>
              <a:defRPr sz="1800">
                <a:uFillTx/>
              </a:defRPr>
            </a:pPr>
            <a:endParaRPr lang="en-GB" sz="2800" dirty="0"/>
          </a:p>
          <a:p>
            <a:pPr marL="216991" indent="-216991" defTabSz="472542">
              <a:lnSpc>
                <a:spcPct val="80000"/>
              </a:lnSpc>
              <a:spcBef>
                <a:spcPts val="264"/>
              </a:spcBef>
              <a:defRPr sz="1800">
                <a:uFillTx/>
              </a:defRPr>
            </a:pPr>
            <a:r>
              <a:rPr lang="en-GB" sz="2800" dirty="0">
                <a:uFill>
                  <a:solidFill>
                    <a:schemeClr val="accent4"/>
                  </a:solidFill>
                </a:uFill>
              </a:rPr>
              <a:t>Individuals are not always allowed by carers to escape from situations</a:t>
            </a:r>
          </a:p>
        </p:txBody>
      </p:sp>
    </p:spTree>
    <p:extLst>
      <p:ext uri="{BB962C8B-B14F-4D97-AF65-F5344CB8AC3E}">
        <p14:creationId xmlns:p14="http://schemas.microsoft.com/office/powerpoint/2010/main" val="35400897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6095A-8D8A-461D-A2DD-DDA916872A89}"/>
              </a:ext>
            </a:extLst>
          </p:cNvPr>
          <p:cNvSpPr>
            <a:spLocks noGrp="1"/>
          </p:cNvSpPr>
          <p:nvPr>
            <p:ph type="title"/>
          </p:nvPr>
        </p:nvSpPr>
        <p:spPr>
          <a:xfrm>
            <a:off x="0" y="0"/>
            <a:ext cx="9144000" cy="731837"/>
          </a:xfrm>
        </p:spPr>
        <p:txBody>
          <a:bodyPr>
            <a:noAutofit/>
          </a:bodyPr>
          <a:lstStyle/>
          <a:p>
            <a:r>
              <a:rPr lang="en-GB" sz="3600" dirty="0">
                <a:solidFill>
                  <a:schemeClr val="bg1"/>
                </a:solidFill>
              </a:rPr>
              <a:t>Focus More on the Behaviour of Supporters</a:t>
            </a:r>
          </a:p>
        </p:txBody>
      </p:sp>
      <p:sp>
        <p:nvSpPr>
          <p:cNvPr id="3" name="Content Placeholder 2">
            <a:extLst>
              <a:ext uri="{FF2B5EF4-FFF2-40B4-BE49-F238E27FC236}">
                <a16:creationId xmlns:a16="http://schemas.microsoft.com/office/drawing/2014/main" id="{BEC5DFAE-53A9-4577-A981-018CD9325339}"/>
              </a:ext>
            </a:extLst>
          </p:cNvPr>
          <p:cNvSpPr>
            <a:spLocks noGrp="1"/>
          </p:cNvSpPr>
          <p:nvPr>
            <p:ph idx="1"/>
          </p:nvPr>
        </p:nvSpPr>
        <p:spPr>
          <a:xfrm>
            <a:off x="344129" y="1040363"/>
            <a:ext cx="8342671" cy="4772608"/>
          </a:xfrm>
        </p:spPr>
        <p:txBody>
          <a:bodyPr>
            <a:normAutofit/>
          </a:bodyPr>
          <a:lstStyle/>
          <a:p>
            <a:r>
              <a:rPr lang="en-GB" dirty="0"/>
              <a:t>In our experience, there can be an overly mechanistic approach to supporting distressed behaviours </a:t>
            </a:r>
          </a:p>
          <a:p>
            <a:r>
              <a:rPr lang="en-GB" dirty="0"/>
              <a:t>Changing the conversation or, as our colleague Elly Chapple says, ‘flipping the narrative,’ can be extremely positive</a:t>
            </a:r>
          </a:p>
          <a:p>
            <a:r>
              <a:rPr lang="en-GB" dirty="0"/>
              <a:t>In therapeutic relationships, the supporters of clients/young people and their stress reduction should be a primary focus</a:t>
            </a:r>
          </a:p>
        </p:txBody>
      </p:sp>
    </p:spTree>
    <p:extLst>
      <p:ext uri="{BB962C8B-B14F-4D97-AF65-F5344CB8AC3E}">
        <p14:creationId xmlns:p14="http://schemas.microsoft.com/office/powerpoint/2010/main" val="3548687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8504-5483-40F9-9ECA-C6ABF787DA81}"/>
              </a:ext>
            </a:extLst>
          </p:cNvPr>
          <p:cNvSpPr>
            <a:spLocks noGrp="1"/>
          </p:cNvSpPr>
          <p:nvPr>
            <p:ph type="title"/>
          </p:nvPr>
        </p:nvSpPr>
        <p:spPr>
          <a:xfrm>
            <a:off x="457200" y="-157316"/>
            <a:ext cx="8229600" cy="874542"/>
          </a:xfrm>
        </p:spPr>
        <p:txBody>
          <a:bodyPr>
            <a:normAutofit/>
          </a:bodyPr>
          <a:lstStyle/>
          <a:p>
            <a:r>
              <a:rPr lang="en-GB" dirty="0">
                <a:solidFill>
                  <a:schemeClr val="bg1"/>
                </a:solidFill>
              </a:rPr>
              <a:t>It’s About ‘Us’ Not ‘Them’</a:t>
            </a:r>
          </a:p>
        </p:txBody>
      </p:sp>
      <p:sp>
        <p:nvSpPr>
          <p:cNvPr id="3" name="Content Placeholder 2">
            <a:extLst>
              <a:ext uri="{FF2B5EF4-FFF2-40B4-BE49-F238E27FC236}">
                <a16:creationId xmlns:a16="http://schemas.microsoft.com/office/drawing/2014/main" id="{48B7AF77-ECB4-4A3E-A9D5-B34B91FDF736}"/>
              </a:ext>
            </a:extLst>
          </p:cNvPr>
          <p:cNvSpPr>
            <a:spLocks noGrp="1"/>
          </p:cNvSpPr>
          <p:nvPr>
            <p:ph idx="1"/>
          </p:nvPr>
        </p:nvSpPr>
        <p:spPr>
          <a:xfrm>
            <a:off x="457200" y="1166018"/>
            <a:ext cx="8229600" cy="4525963"/>
          </a:xfrm>
        </p:spPr>
        <p:txBody>
          <a:bodyPr>
            <a:normAutofit lnSpcReduction="10000"/>
          </a:bodyPr>
          <a:lstStyle/>
          <a:p>
            <a:r>
              <a:rPr lang="en-GB" dirty="0"/>
              <a:t>If we are to change our approach to crises, the key is to change our own behaviour</a:t>
            </a:r>
          </a:p>
          <a:p>
            <a:r>
              <a:rPr lang="en-GB" dirty="0"/>
              <a:t>Sometimes this means ‘giving in’ (McDonnell, 2019) – strategic capitulation</a:t>
            </a:r>
          </a:p>
          <a:p>
            <a:r>
              <a:rPr lang="en-GB" dirty="0"/>
              <a:t>Often, it means saying nothing</a:t>
            </a:r>
          </a:p>
          <a:p>
            <a:r>
              <a:rPr lang="en-GB" dirty="0"/>
              <a:t>Highly stressed people tend to focus more on body language than words</a:t>
            </a:r>
          </a:p>
          <a:p>
            <a:r>
              <a:rPr lang="en-GB" dirty="0"/>
              <a:t>Ask yourself: ‘How can I manage that situation better next time?’</a:t>
            </a:r>
          </a:p>
        </p:txBody>
      </p:sp>
    </p:spTree>
    <p:extLst>
      <p:ext uri="{BB962C8B-B14F-4D97-AF65-F5344CB8AC3E}">
        <p14:creationId xmlns:p14="http://schemas.microsoft.com/office/powerpoint/2010/main" val="483325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775FBE2-700D-4EBA-89C5-4EAB8ACFB556}"/>
              </a:ext>
            </a:extLst>
          </p:cNvPr>
          <p:cNvSpPr>
            <a:spLocks noGrp="1"/>
          </p:cNvSpPr>
          <p:nvPr>
            <p:ph idx="1"/>
          </p:nvPr>
        </p:nvSpPr>
        <p:spPr>
          <a:xfrm>
            <a:off x="338137" y="950758"/>
            <a:ext cx="8467725" cy="3803372"/>
          </a:xfrm>
        </p:spPr>
        <p:txBody>
          <a:bodyPr vert="horz">
            <a:normAutofit/>
          </a:bodyPr>
          <a:lstStyle/>
          <a:p>
            <a:pPr>
              <a:buNone/>
            </a:pPr>
            <a:endParaRPr lang="en-GB" sz="3500" dirty="0"/>
          </a:p>
          <a:p>
            <a:pPr>
              <a:buNone/>
            </a:pPr>
            <a:endParaRPr lang="en-GB" sz="3500" dirty="0"/>
          </a:p>
          <a:p>
            <a:pPr algn="ctr">
              <a:buSzTx/>
              <a:buNone/>
              <a:defRPr sz="3300">
                <a:uFill>
                  <a:solidFill>
                    <a:schemeClr val="accent4"/>
                  </a:solidFill>
                </a:uFill>
              </a:defRPr>
            </a:pPr>
            <a:r>
              <a:rPr lang="en-GB" sz="3500" dirty="0"/>
              <a:t>"When a person is drowning that is not the best time to teach them how to swim."</a:t>
            </a:r>
          </a:p>
          <a:p>
            <a:pPr algn="ctr">
              <a:buSzTx/>
              <a:buNone/>
              <a:defRPr sz="3300">
                <a:uFill>
                  <a:solidFill>
                    <a:schemeClr val="accent4"/>
                  </a:solidFill>
                </a:uFill>
              </a:defRPr>
            </a:pPr>
            <a:r>
              <a:rPr lang="en-GB" sz="3500" dirty="0"/>
              <a:t>(David Pitonyak)</a:t>
            </a:r>
          </a:p>
          <a:p>
            <a:pPr>
              <a:buNone/>
            </a:pPr>
            <a:endParaRPr lang="en-GB" sz="3500" dirty="0"/>
          </a:p>
        </p:txBody>
      </p:sp>
    </p:spTree>
    <p:extLst>
      <p:ext uri="{BB962C8B-B14F-4D97-AF65-F5344CB8AC3E}">
        <p14:creationId xmlns:p14="http://schemas.microsoft.com/office/powerpoint/2010/main" val="29862331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1BF0E-6EE0-481C-9920-242BB41B5C31}"/>
              </a:ext>
            </a:extLst>
          </p:cNvPr>
          <p:cNvSpPr>
            <a:spLocks noGrp="1"/>
          </p:cNvSpPr>
          <p:nvPr>
            <p:ph type="title"/>
          </p:nvPr>
        </p:nvSpPr>
        <p:spPr>
          <a:xfrm>
            <a:off x="457200" y="4050"/>
            <a:ext cx="8229600" cy="727787"/>
          </a:xfrm>
        </p:spPr>
        <p:txBody>
          <a:bodyPr>
            <a:normAutofit/>
          </a:bodyPr>
          <a:lstStyle/>
          <a:p>
            <a:r>
              <a:rPr lang="en-GB" sz="4000" dirty="0">
                <a:solidFill>
                  <a:schemeClr val="bg1"/>
                </a:solidFill>
              </a:rPr>
              <a:t>Choices Not Boundaries</a:t>
            </a:r>
          </a:p>
        </p:txBody>
      </p:sp>
      <p:sp>
        <p:nvSpPr>
          <p:cNvPr id="3" name="Content Placeholder 2">
            <a:extLst>
              <a:ext uri="{FF2B5EF4-FFF2-40B4-BE49-F238E27FC236}">
                <a16:creationId xmlns:a16="http://schemas.microsoft.com/office/drawing/2014/main" id="{3D14C3EF-37F1-4657-9DA9-84CEE49E7710}"/>
              </a:ext>
            </a:extLst>
          </p:cNvPr>
          <p:cNvSpPr>
            <a:spLocks noGrp="1"/>
          </p:cNvSpPr>
          <p:nvPr>
            <p:ph idx="1"/>
          </p:nvPr>
        </p:nvSpPr>
        <p:spPr>
          <a:xfrm>
            <a:off x="457200" y="1166018"/>
            <a:ext cx="8229600" cy="4525963"/>
          </a:xfrm>
        </p:spPr>
        <p:txBody>
          <a:bodyPr/>
          <a:lstStyle/>
          <a:p>
            <a:r>
              <a:rPr lang="en-GB" dirty="0"/>
              <a:t>David Pitonyak has always argued that we should give people choices rather than boundaries</a:t>
            </a:r>
          </a:p>
          <a:p>
            <a:r>
              <a:rPr lang="en-GB" dirty="0"/>
              <a:t>Every boundary or rule is a point of confrontation </a:t>
            </a:r>
          </a:p>
          <a:p>
            <a:r>
              <a:rPr lang="en-GB" dirty="0"/>
              <a:t>A Low Arousal Approach to crisis management means having fewer rules, not no rules</a:t>
            </a:r>
          </a:p>
          <a:p>
            <a:r>
              <a:rPr lang="en-GB" dirty="0"/>
              <a:t>‘Give Options Not Ultimatums’</a:t>
            </a:r>
          </a:p>
        </p:txBody>
      </p:sp>
    </p:spTree>
    <p:extLst>
      <p:ext uri="{BB962C8B-B14F-4D97-AF65-F5344CB8AC3E}">
        <p14:creationId xmlns:p14="http://schemas.microsoft.com/office/powerpoint/2010/main" val="30574831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138E9-0323-4926-97E5-4F005FF7BD1B}"/>
              </a:ext>
            </a:extLst>
          </p:cNvPr>
          <p:cNvSpPr>
            <a:spLocks noGrp="1"/>
          </p:cNvSpPr>
          <p:nvPr>
            <p:ph type="title"/>
          </p:nvPr>
        </p:nvSpPr>
        <p:spPr>
          <a:xfrm>
            <a:off x="457200" y="4050"/>
            <a:ext cx="8229600" cy="727787"/>
          </a:xfrm>
        </p:spPr>
        <p:txBody>
          <a:bodyPr>
            <a:normAutofit/>
          </a:bodyPr>
          <a:lstStyle/>
          <a:p>
            <a:r>
              <a:rPr lang="en-GB" sz="4000" dirty="0">
                <a:solidFill>
                  <a:schemeClr val="bg1"/>
                </a:solidFill>
              </a:rPr>
              <a:t>See the Person, Not the Behaviour</a:t>
            </a:r>
          </a:p>
        </p:txBody>
      </p:sp>
      <p:sp>
        <p:nvSpPr>
          <p:cNvPr id="3" name="Content Placeholder 2">
            <a:extLst>
              <a:ext uri="{FF2B5EF4-FFF2-40B4-BE49-F238E27FC236}">
                <a16:creationId xmlns:a16="http://schemas.microsoft.com/office/drawing/2014/main" id="{851563A6-F41E-4DEB-8CB0-814A3969FD32}"/>
              </a:ext>
            </a:extLst>
          </p:cNvPr>
          <p:cNvSpPr>
            <a:spLocks noGrp="1"/>
          </p:cNvSpPr>
          <p:nvPr>
            <p:ph idx="1"/>
          </p:nvPr>
        </p:nvSpPr>
        <p:spPr>
          <a:xfrm>
            <a:off x="457200" y="1166018"/>
            <a:ext cx="8229600" cy="4525963"/>
          </a:xfrm>
        </p:spPr>
        <p:txBody>
          <a:bodyPr/>
          <a:lstStyle/>
          <a:p>
            <a:r>
              <a:rPr lang="en-GB" dirty="0"/>
              <a:t>Always try to remind yourself that you are working with a highly distressed individual </a:t>
            </a:r>
          </a:p>
          <a:p>
            <a:r>
              <a:rPr lang="en-GB" dirty="0"/>
              <a:t>Try to avoid focusing just on the person’s behaviour  </a:t>
            </a:r>
          </a:p>
          <a:p>
            <a:r>
              <a:rPr lang="en-GB" dirty="0"/>
              <a:t>There are always complex reasons why we behave in the way we do</a:t>
            </a:r>
          </a:p>
          <a:p>
            <a:r>
              <a:rPr lang="en-GB" dirty="0"/>
              <a:t>Try and see the person as stressed and traumatised</a:t>
            </a:r>
          </a:p>
        </p:txBody>
      </p:sp>
    </p:spTree>
    <p:extLst>
      <p:ext uri="{BB962C8B-B14F-4D97-AF65-F5344CB8AC3E}">
        <p14:creationId xmlns:p14="http://schemas.microsoft.com/office/powerpoint/2010/main" val="14189392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8270E1-DBFE-40A5-905B-5591AD912D7D}"/>
              </a:ext>
            </a:extLst>
          </p:cNvPr>
          <p:cNvSpPr>
            <a:spLocks noGrp="1"/>
          </p:cNvSpPr>
          <p:nvPr>
            <p:ph type="title"/>
          </p:nvPr>
        </p:nvSpPr>
        <p:spPr>
          <a:xfrm>
            <a:off x="1093509" y="0"/>
            <a:ext cx="7140804" cy="715175"/>
          </a:xfrm>
        </p:spPr>
        <p:txBody>
          <a:bodyPr vert="horz">
            <a:normAutofit/>
          </a:bodyPr>
          <a:lstStyle/>
          <a:p>
            <a:r>
              <a:rPr lang="en-GB" sz="3000" b="1" dirty="0">
                <a:solidFill>
                  <a:schemeClr val="bg1"/>
                </a:solidFill>
              </a:rPr>
              <a:t>Reflective practice</a:t>
            </a:r>
          </a:p>
        </p:txBody>
      </p:sp>
      <p:sp>
        <p:nvSpPr>
          <p:cNvPr id="4" name="Content Placeholder 3">
            <a:extLst>
              <a:ext uri="{FF2B5EF4-FFF2-40B4-BE49-F238E27FC236}">
                <a16:creationId xmlns:a16="http://schemas.microsoft.com/office/drawing/2014/main" id="{53794F8B-7B80-4429-954D-74ECAC4A2555}"/>
              </a:ext>
            </a:extLst>
          </p:cNvPr>
          <p:cNvSpPr>
            <a:spLocks noGrp="1"/>
          </p:cNvSpPr>
          <p:nvPr>
            <p:ph idx="1"/>
          </p:nvPr>
        </p:nvSpPr>
        <p:spPr>
          <a:xfrm>
            <a:off x="304014" y="1304221"/>
            <a:ext cx="8719793" cy="3803372"/>
          </a:xfrm>
        </p:spPr>
        <p:txBody>
          <a:bodyPr vert="horz">
            <a:noAutofit/>
          </a:bodyPr>
          <a:lstStyle/>
          <a:p>
            <a:pPr marL="285750" indent="-285750">
              <a:defRPr>
                <a:uFill>
                  <a:solidFill>
                    <a:schemeClr val="accent4"/>
                  </a:solidFill>
                </a:uFill>
              </a:defRPr>
            </a:pPr>
            <a:r>
              <a:rPr lang="en-GB" sz="2500" dirty="0"/>
              <a:t>Reflective practice is considered to be the cornerstone of behaviour management strategies such as low arousal approaches (McDonnell, 2010).</a:t>
            </a:r>
          </a:p>
          <a:p>
            <a:pPr>
              <a:buNone/>
              <a:defRPr>
                <a:uFill>
                  <a:solidFill>
                    <a:schemeClr val="accent4"/>
                  </a:solidFill>
                </a:uFill>
              </a:defRPr>
            </a:pPr>
            <a:endParaRPr lang="en-GB" sz="2000" dirty="0"/>
          </a:p>
          <a:p>
            <a:pPr marL="285750" indent="-285750">
              <a:defRPr>
                <a:uFill>
                  <a:solidFill>
                    <a:schemeClr val="accent4"/>
                  </a:solidFill>
                </a:uFill>
              </a:defRPr>
            </a:pPr>
            <a:r>
              <a:rPr lang="en-GB" sz="2500" dirty="0"/>
              <a:t>There is a clear link with mindfulness (Singh et al 2013 &amp; 2014).</a:t>
            </a:r>
          </a:p>
          <a:p>
            <a:pPr>
              <a:buNone/>
              <a:defRPr>
                <a:uFill>
                  <a:solidFill>
                    <a:schemeClr val="accent4"/>
                  </a:solidFill>
                </a:uFill>
              </a:defRPr>
            </a:pPr>
            <a:endParaRPr lang="en-GB" sz="2000" dirty="0"/>
          </a:p>
          <a:p>
            <a:pPr marL="285750" indent="-285750">
              <a:defRPr>
                <a:uFill>
                  <a:solidFill>
                    <a:schemeClr val="accent4"/>
                  </a:solidFill>
                </a:uFill>
              </a:defRPr>
            </a:pPr>
            <a:r>
              <a:rPr lang="en-GB" sz="2500" dirty="0"/>
              <a:t>People need to understand their own and wider environmental contributions to challenging behaviours.</a:t>
            </a:r>
          </a:p>
          <a:p>
            <a:pPr>
              <a:buNone/>
              <a:defRPr>
                <a:uFill>
                  <a:solidFill>
                    <a:schemeClr val="accent4"/>
                  </a:solidFill>
                </a:uFill>
              </a:defRPr>
            </a:pPr>
            <a:endParaRPr lang="en-GB" sz="2000" dirty="0"/>
          </a:p>
          <a:p>
            <a:pPr marL="285750" indent="-285750">
              <a:defRPr>
                <a:uFill>
                  <a:solidFill>
                    <a:schemeClr val="accent4"/>
                  </a:solidFill>
                </a:uFill>
              </a:defRPr>
            </a:pPr>
            <a:r>
              <a:rPr lang="en-GB" sz="2500" dirty="0"/>
              <a:t>Key to reflection, for me, is the acceptance of fallibility.</a:t>
            </a:r>
          </a:p>
          <a:p>
            <a:pPr>
              <a:buNone/>
            </a:pPr>
            <a:endParaRPr lang="en-GB" sz="2500" dirty="0"/>
          </a:p>
        </p:txBody>
      </p:sp>
    </p:spTree>
    <p:extLst>
      <p:ext uri="{BB962C8B-B14F-4D97-AF65-F5344CB8AC3E}">
        <p14:creationId xmlns:p14="http://schemas.microsoft.com/office/powerpoint/2010/main" val="3951127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5A65D4-AFB6-44A9-A159-E46C4AE2D2BD}"/>
              </a:ext>
            </a:extLst>
          </p:cNvPr>
          <p:cNvSpPr>
            <a:spLocks noGrp="1"/>
          </p:cNvSpPr>
          <p:nvPr>
            <p:ph idx="1"/>
          </p:nvPr>
        </p:nvSpPr>
        <p:spPr>
          <a:xfrm>
            <a:off x="428625" y="1290638"/>
            <a:ext cx="8286750" cy="4276724"/>
          </a:xfrm>
        </p:spPr>
        <p:txBody>
          <a:bodyPr>
            <a:normAutofit lnSpcReduction="10000"/>
          </a:bodyPr>
          <a:lstStyle/>
          <a:p>
            <a:pPr marL="342900" indent="-342900"/>
            <a:r>
              <a:rPr lang="en-GB" sz="2400" dirty="0"/>
              <a:t>An important characteristic of Reflective Practice rather than reflection is the fact that it is captured and expressed in some form - usually written, spoken or pictorial - on a systematic basis. </a:t>
            </a:r>
          </a:p>
          <a:p>
            <a:pPr>
              <a:buNone/>
            </a:pPr>
            <a:endParaRPr lang="en-GB" sz="2400" dirty="0"/>
          </a:p>
          <a:p>
            <a:pPr marL="342900" indent="-342900"/>
            <a:r>
              <a:rPr lang="en-GB" sz="2400" dirty="0"/>
              <a:t>This is because learning comes not only from the ‘in the head’ reflection but from the process of representing the reflection itself.</a:t>
            </a:r>
          </a:p>
          <a:p>
            <a:pPr>
              <a:buNone/>
            </a:pPr>
            <a:endParaRPr lang="en-GB" sz="2400" dirty="0"/>
          </a:p>
          <a:p>
            <a:pPr marL="342900" indent="-342900"/>
            <a:r>
              <a:rPr lang="en-GB" sz="2400" dirty="0"/>
              <a:t>When the process of representation becomes a habitual activity, patterns and connections become visible.  </a:t>
            </a:r>
          </a:p>
          <a:p>
            <a:pPr>
              <a:buNone/>
            </a:pPr>
            <a:endParaRPr lang="en-GB" sz="2400" dirty="0"/>
          </a:p>
        </p:txBody>
      </p:sp>
      <p:sp>
        <p:nvSpPr>
          <p:cNvPr id="3" name="Title 2">
            <a:extLst>
              <a:ext uri="{FF2B5EF4-FFF2-40B4-BE49-F238E27FC236}">
                <a16:creationId xmlns:a16="http://schemas.microsoft.com/office/drawing/2014/main" id="{0597892A-1592-45AD-B19E-A9302DA215F8}"/>
              </a:ext>
            </a:extLst>
          </p:cNvPr>
          <p:cNvSpPr>
            <a:spLocks noGrp="1"/>
          </p:cNvSpPr>
          <p:nvPr>
            <p:ph type="title"/>
          </p:nvPr>
        </p:nvSpPr>
        <p:spPr>
          <a:xfrm>
            <a:off x="1447441" y="76559"/>
            <a:ext cx="6191968" cy="557799"/>
          </a:xfrm>
        </p:spPr>
        <p:txBody>
          <a:bodyPr>
            <a:normAutofit/>
          </a:bodyPr>
          <a:lstStyle/>
          <a:p>
            <a:r>
              <a:rPr lang="en-GB" sz="3000" b="1" dirty="0">
                <a:solidFill>
                  <a:schemeClr val="bg1"/>
                </a:solidFill>
              </a:rPr>
              <a:t>An important distinction </a:t>
            </a:r>
          </a:p>
        </p:txBody>
      </p:sp>
    </p:spTree>
    <p:extLst>
      <p:ext uri="{BB962C8B-B14F-4D97-AF65-F5344CB8AC3E}">
        <p14:creationId xmlns:p14="http://schemas.microsoft.com/office/powerpoint/2010/main" val="29151471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0CCE11-CF8D-4863-B7F4-54251E6196D0}"/>
              </a:ext>
            </a:extLst>
          </p:cNvPr>
          <p:cNvSpPr>
            <a:spLocks noGrp="1"/>
          </p:cNvSpPr>
          <p:nvPr>
            <p:ph type="title"/>
          </p:nvPr>
        </p:nvSpPr>
        <p:spPr>
          <a:xfrm>
            <a:off x="1476016" y="133263"/>
            <a:ext cx="6191968" cy="557799"/>
          </a:xfrm>
        </p:spPr>
        <p:txBody>
          <a:bodyPr>
            <a:normAutofit/>
          </a:bodyPr>
          <a:lstStyle/>
          <a:p>
            <a:r>
              <a:rPr lang="en-GB" sz="3000" b="1" dirty="0">
                <a:solidFill>
                  <a:schemeClr val="bg1"/>
                </a:solidFill>
              </a:rPr>
              <a:t>Gibbs (1998) Reflection Cycle</a:t>
            </a:r>
          </a:p>
        </p:txBody>
      </p:sp>
      <p:graphicFrame>
        <p:nvGraphicFramePr>
          <p:cNvPr id="5" name="Diagram 4">
            <a:extLst>
              <a:ext uri="{FF2B5EF4-FFF2-40B4-BE49-F238E27FC236}">
                <a16:creationId xmlns:a16="http://schemas.microsoft.com/office/drawing/2014/main" id="{9F03F95C-212C-475B-824F-6F33BCE4BCF6}"/>
              </a:ext>
            </a:extLst>
          </p:cNvPr>
          <p:cNvGraphicFramePr/>
          <p:nvPr/>
        </p:nvGraphicFramePr>
        <p:xfrm>
          <a:off x="1332812" y="781235"/>
          <a:ext cx="6478376" cy="5237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67802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7F6F6C-1686-4173-9126-7684F0AC4FBD}"/>
              </a:ext>
            </a:extLst>
          </p:cNvPr>
          <p:cNvSpPr>
            <a:spLocks noGrp="1"/>
          </p:cNvSpPr>
          <p:nvPr>
            <p:ph idx="1"/>
          </p:nvPr>
        </p:nvSpPr>
        <p:spPr>
          <a:xfrm>
            <a:off x="192516" y="942852"/>
            <a:ext cx="8758968" cy="3803372"/>
          </a:xfrm>
        </p:spPr>
        <p:txBody>
          <a:bodyPr>
            <a:noAutofit/>
          </a:bodyPr>
          <a:lstStyle/>
          <a:p>
            <a:pPr>
              <a:buNone/>
            </a:pPr>
            <a:r>
              <a:rPr lang="en-GB" sz="2000" dirty="0"/>
              <a:t>Using Isaacs’ model of dialogue as a conversation tool with a group of fellow</a:t>
            </a:r>
          </a:p>
          <a:p>
            <a:pPr>
              <a:buNone/>
            </a:pPr>
            <a:r>
              <a:rPr lang="en-GB" sz="2000" dirty="0"/>
              <a:t>learners is a powerful way of creating space for reflection.  </a:t>
            </a:r>
          </a:p>
          <a:p>
            <a:pPr>
              <a:buNone/>
            </a:pPr>
            <a:endParaRPr lang="en-GB" sz="1600" dirty="0"/>
          </a:p>
          <a:p>
            <a:pPr>
              <a:buNone/>
            </a:pPr>
            <a:r>
              <a:rPr lang="en-GB" sz="2000" dirty="0"/>
              <a:t>The four principles of dialogue are:   </a:t>
            </a:r>
          </a:p>
          <a:p>
            <a:pPr>
              <a:buNone/>
            </a:pPr>
            <a:endParaRPr lang="en-GB" sz="1800" dirty="0"/>
          </a:p>
          <a:p>
            <a:pPr lvl="2"/>
            <a:r>
              <a:rPr lang="en-GB" sz="2000" dirty="0"/>
              <a:t>Listening to understand others rather than to plan what you’re going to say </a:t>
            </a:r>
          </a:p>
          <a:p>
            <a:pPr lvl="2"/>
            <a:r>
              <a:rPr lang="en-GB" sz="2000" dirty="0"/>
              <a:t>Suspending judgement and criticism </a:t>
            </a:r>
          </a:p>
          <a:p>
            <a:pPr lvl="2"/>
            <a:r>
              <a:rPr lang="en-GB" sz="2000" dirty="0"/>
              <a:t>Voicing, or speaking in the first person rather than abstractly </a:t>
            </a:r>
          </a:p>
          <a:p>
            <a:pPr lvl="2"/>
            <a:r>
              <a:rPr lang="en-GB" sz="2000" dirty="0"/>
              <a:t>Respecting the views of others and their right to hold them.   </a:t>
            </a:r>
          </a:p>
          <a:p>
            <a:pPr>
              <a:buNone/>
            </a:pPr>
            <a:endParaRPr lang="en-GB" sz="2000" dirty="0"/>
          </a:p>
          <a:p>
            <a:pPr>
              <a:buNone/>
            </a:pPr>
            <a:r>
              <a:rPr lang="en-GB" sz="2000" dirty="0"/>
              <a:t>A dialogue can be used as a way of exploring experiences, planning future actions,</a:t>
            </a:r>
          </a:p>
          <a:p>
            <a:pPr>
              <a:buNone/>
            </a:pPr>
            <a:r>
              <a:rPr lang="en-GB" sz="2000" dirty="0"/>
              <a:t>and enabling participants to benefit from others’ insights into their personal</a:t>
            </a:r>
          </a:p>
          <a:p>
            <a:pPr>
              <a:buNone/>
            </a:pPr>
            <a:r>
              <a:rPr lang="en-GB" sz="2000" dirty="0"/>
              <a:t>challenges. </a:t>
            </a:r>
          </a:p>
        </p:txBody>
      </p:sp>
      <p:sp>
        <p:nvSpPr>
          <p:cNvPr id="3" name="Title 2">
            <a:extLst>
              <a:ext uri="{FF2B5EF4-FFF2-40B4-BE49-F238E27FC236}">
                <a16:creationId xmlns:a16="http://schemas.microsoft.com/office/drawing/2014/main" id="{76385E15-90E9-445D-A4B9-0EF6D3CBAEC5}"/>
              </a:ext>
            </a:extLst>
          </p:cNvPr>
          <p:cNvSpPr>
            <a:spLocks noGrp="1"/>
          </p:cNvSpPr>
          <p:nvPr>
            <p:ph type="title"/>
          </p:nvPr>
        </p:nvSpPr>
        <p:spPr>
          <a:xfrm>
            <a:off x="1476016" y="99385"/>
            <a:ext cx="6191968" cy="557799"/>
          </a:xfrm>
        </p:spPr>
        <p:txBody>
          <a:bodyPr>
            <a:normAutofit/>
          </a:bodyPr>
          <a:lstStyle/>
          <a:p>
            <a:r>
              <a:rPr lang="en-GB" sz="3000" b="1" dirty="0">
                <a:solidFill>
                  <a:schemeClr val="bg1"/>
                </a:solidFill>
              </a:rPr>
              <a:t>Reflective dialogues </a:t>
            </a:r>
          </a:p>
        </p:txBody>
      </p:sp>
    </p:spTree>
    <p:extLst>
      <p:ext uri="{BB962C8B-B14F-4D97-AF65-F5344CB8AC3E}">
        <p14:creationId xmlns:p14="http://schemas.microsoft.com/office/powerpoint/2010/main" val="29338197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Documents and Settings\Gareth\Desktop\PHOTOS 11\11 81 Final\IMG_1776.jpg"/>
          <p:cNvPicPr>
            <a:picLocks noChangeAspect="1" noChangeArrowheads="1"/>
          </p:cNvPicPr>
          <p:nvPr/>
        </p:nvPicPr>
        <p:blipFill>
          <a:blip r:embed="rId2" cstate="print"/>
          <a:srcRect/>
          <a:stretch>
            <a:fillRect/>
          </a:stretch>
        </p:blipFill>
        <p:spPr bwMode="auto">
          <a:xfrm>
            <a:off x="5000510" y="874809"/>
            <a:ext cx="3644167" cy="5108382"/>
          </a:xfrm>
          <a:prstGeom prst="rect">
            <a:avLst/>
          </a:prstGeom>
          <a:noFill/>
          <a:ln w="9525">
            <a:noFill/>
            <a:miter lim="800000"/>
            <a:headEnd/>
            <a:tailEnd/>
          </a:ln>
        </p:spPr>
      </p:pic>
      <p:sp>
        <p:nvSpPr>
          <p:cNvPr id="5" name="Title 1"/>
          <p:cNvSpPr txBox="1">
            <a:spLocks/>
          </p:cNvSpPr>
          <p:nvPr/>
        </p:nvSpPr>
        <p:spPr bwMode="auto">
          <a:xfrm>
            <a:off x="539552" y="1411747"/>
            <a:ext cx="3803650" cy="4221162"/>
          </a:xfrm>
          <a:prstGeom prst="rect">
            <a:avLst/>
          </a:prstGeom>
          <a:noFill/>
          <a:ln w="9525">
            <a:noFill/>
            <a:miter lim="800000"/>
            <a:headEnd/>
            <a:tailEnd/>
          </a:ln>
          <a:effectLst/>
        </p:spPr>
        <p:txBody>
          <a:bodyPr anchor="ctr"/>
          <a:lstStyle/>
          <a:p>
            <a:pPr algn="ctr" eaLnBrk="0" fontAlgn="auto" hangingPunct="0">
              <a:spcBef>
                <a:spcPts val="0"/>
              </a:spcBef>
              <a:spcAft>
                <a:spcPts val="0"/>
              </a:spcAft>
              <a:defRPr/>
            </a:pPr>
            <a:r>
              <a:rPr lang="en-GB" sz="3200" b="1" i="1" kern="0" dirty="0">
                <a:latin typeface="+mn-lt"/>
                <a:ea typeface="+mj-ea"/>
                <a:cs typeface="+mj-cs"/>
              </a:rPr>
              <a:t>‘The education of the peer group is an essential part of moving towards a truly inclusive community’</a:t>
            </a:r>
            <a:br>
              <a:rPr lang="en-GB" sz="2400" b="1" kern="0" dirty="0">
                <a:latin typeface="+mn-lt"/>
                <a:ea typeface="+mj-ea"/>
                <a:cs typeface="+mj-cs"/>
              </a:rPr>
            </a:br>
            <a:br>
              <a:rPr lang="en-GB" sz="2400" b="1" kern="0" dirty="0">
                <a:latin typeface="+mn-lt"/>
                <a:ea typeface="+mj-ea"/>
                <a:cs typeface="+mj-cs"/>
              </a:rPr>
            </a:br>
            <a:br>
              <a:rPr lang="en-GB" sz="2000" b="1" kern="0" dirty="0">
                <a:latin typeface="+mn-lt"/>
                <a:ea typeface="+mj-ea"/>
                <a:cs typeface="+mj-cs"/>
              </a:rPr>
            </a:br>
            <a:br>
              <a:rPr lang="en-GB" sz="2000" b="1" kern="0" dirty="0">
                <a:latin typeface="+mn-lt"/>
                <a:ea typeface="+mj-ea"/>
                <a:cs typeface="+mj-cs"/>
              </a:rPr>
            </a:br>
            <a:r>
              <a:rPr lang="en-GB" sz="2000" b="1" kern="0" dirty="0">
                <a:latin typeface="+mn-lt"/>
                <a:ea typeface="+mj-ea"/>
                <a:cs typeface="+mj-cs"/>
              </a:rPr>
              <a:t>Gareth D Morewood (2011)</a:t>
            </a:r>
          </a:p>
        </p:txBody>
      </p:sp>
      <p:sp>
        <p:nvSpPr>
          <p:cNvPr id="4" name="Title 2">
            <a:extLst>
              <a:ext uri="{FF2B5EF4-FFF2-40B4-BE49-F238E27FC236}">
                <a16:creationId xmlns:a16="http://schemas.microsoft.com/office/drawing/2014/main" id="{178B0E5C-12D0-403E-B75A-1B48A5B3F699}"/>
              </a:ext>
            </a:extLst>
          </p:cNvPr>
          <p:cNvSpPr>
            <a:spLocks noGrp="1"/>
          </p:cNvSpPr>
          <p:nvPr>
            <p:ph type="title"/>
          </p:nvPr>
        </p:nvSpPr>
        <p:spPr>
          <a:xfrm>
            <a:off x="332097" y="0"/>
            <a:ext cx="8229600" cy="688053"/>
          </a:xfrm>
        </p:spPr>
        <p:txBody>
          <a:bodyPr>
            <a:noAutofit/>
          </a:bodyPr>
          <a:lstStyle/>
          <a:p>
            <a:pPr eaLnBrk="1" fontAlgn="auto" hangingPunct="1">
              <a:spcAft>
                <a:spcPts val="0"/>
              </a:spcAft>
              <a:defRPr/>
            </a:pPr>
            <a:r>
              <a:rPr lang="en-GB" sz="3000" b="1" dirty="0">
                <a:solidFill>
                  <a:schemeClr val="bg1"/>
                </a:solidFill>
                <a:effectLst/>
              </a:rPr>
              <a:t>Peer education and support is essential</a:t>
            </a:r>
          </a:p>
        </p:txBody>
      </p:sp>
    </p:spTree>
    <p:extLst>
      <p:ext uri="{BB962C8B-B14F-4D97-AF65-F5344CB8AC3E}">
        <p14:creationId xmlns:p14="http://schemas.microsoft.com/office/powerpoint/2010/main" val="30907890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543" y="1226869"/>
            <a:ext cx="8936913" cy="4404262"/>
          </a:xfrm>
        </p:spPr>
        <p:txBody>
          <a:bodyPr>
            <a:normAutofit lnSpcReduction="10000"/>
          </a:bodyPr>
          <a:lstStyle/>
          <a:p>
            <a:pPr marL="566928" indent="-457200">
              <a:buSzPct val="75000"/>
              <a:defRPr/>
            </a:pPr>
            <a:r>
              <a:rPr lang="en-GB" sz="3000" dirty="0">
                <a:ea typeface="ＭＳ Ｐゴシック" charset="-128"/>
              </a:rPr>
              <a:t>Keep parents/carers informed</a:t>
            </a:r>
          </a:p>
          <a:p>
            <a:pPr marL="566928" indent="-457200">
              <a:buSzPct val="75000"/>
              <a:defRPr/>
            </a:pPr>
            <a:r>
              <a:rPr lang="en-GB" sz="3000" dirty="0">
                <a:ea typeface="ＭＳ Ｐゴシック" charset="-128"/>
              </a:rPr>
              <a:t>Make sure they know who to contact and how</a:t>
            </a:r>
          </a:p>
          <a:p>
            <a:pPr marL="566928" indent="-457200">
              <a:buSzPct val="75000"/>
              <a:defRPr/>
            </a:pPr>
            <a:r>
              <a:rPr lang="en-GB" sz="3000" dirty="0">
                <a:ea typeface="ＭＳ Ｐゴシック" charset="-128"/>
              </a:rPr>
              <a:t>Provide honest communication – no long-term benefit in providing anything but the truth</a:t>
            </a:r>
          </a:p>
          <a:p>
            <a:pPr marL="566928" indent="-457200">
              <a:buSzPct val="75000"/>
              <a:defRPr/>
            </a:pPr>
            <a:r>
              <a:rPr lang="en-GB" sz="3000" dirty="0">
                <a:ea typeface="ＭＳ Ｐゴシック" charset="-128"/>
              </a:rPr>
              <a:t>Listen to parents/carers – give them time</a:t>
            </a:r>
          </a:p>
          <a:p>
            <a:pPr marL="566928" indent="-457200">
              <a:buSzPct val="75000"/>
              <a:defRPr/>
            </a:pPr>
            <a:r>
              <a:rPr lang="en-GB" sz="3000" dirty="0">
                <a:ea typeface="ＭＳ Ｐゴシック" charset="-128"/>
              </a:rPr>
              <a:t>Try to avoid uncertainty/misinterpretation</a:t>
            </a:r>
          </a:p>
          <a:p>
            <a:pPr marL="109728" indent="0" eaLnBrk="1" fontAlgn="auto" hangingPunct="1">
              <a:spcAft>
                <a:spcPts val="0"/>
              </a:spcAft>
              <a:buClrTx/>
              <a:buSzPct val="75000"/>
              <a:buFont typeface="Wingdings 3"/>
              <a:buNone/>
              <a:defRPr/>
            </a:pPr>
            <a:endParaRPr lang="en-GB" sz="1600" dirty="0">
              <a:ea typeface="ＭＳ Ｐゴシック" charset="-128"/>
            </a:endParaRPr>
          </a:p>
          <a:p>
            <a:pPr marL="109728" indent="0" eaLnBrk="1" fontAlgn="auto" hangingPunct="1">
              <a:spcAft>
                <a:spcPts val="0"/>
              </a:spcAft>
              <a:buClrTx/>
              <a:buSzPct val="75000"/>
              <a:buFont typeface="Wingdings 3"/>
              <a:buNone/>
              <a:defRPr/>
            </a:pPr>
            <a:endParaRPr lang="en-GB" sz="1600" dirty="0">
              <a:ea typeface="ＭＳ Ｐゴシック" charset="-128"/>
            </a:endParaRPr>
          </a:p>
          <a:p>
            <a:pPr marL="365760" indent="-256032" eaLnBrk="1" fontAlgn="auto" hangingPunct="1">
              <a:spcAft>
                <a:spcPts val="0"/>
              </a:spcAft>
              <a:buFont typeface="Wingdings 3"/>
              <a:buNone/>
              <a:defRPr/>
            </a:pPr>
            <a:r>
              <a:rPr lang="en-GB" sz="2000" dirty="0"/>
              <a:t>	MOREWOOD, G. D., &amp; BOND, C. (2012)</a:t>
            </a:r>
            <a:r>
              <a:rPr lang="en-GB" sz="2000" i="1" dirty="0"/>
              <a:t> </a:t>
            </a:r>
            <a:r>
              <a:rPr lang="en-GB" sz="2000" b="1" i="1" dirty="0"/>
              <a:t>Understanding Parental confidence in an inclusive high school: a pilot survey</a:t>
            </a:r>
            <a:r>
              <a:rPr lang="en-GB" sz="2000" b="1" dirty="0"/>
              <a:t>. </a:t>
            </a:r>
            <a:r>
              <a:rPr lang="en-GB" sz="2000" dirty="0"/>
              <a:t> </a:t>
            </a:r>
            <a:r>
              <a:rPr lang="en-GB" sz="2000" i="1" dirty="0"/>
              <a:t>Support for Learning, </a:t>
            </a:r>
            <a:r>
              <a:rPr lang="en-GB" sz="2000" dirty="0"/>
              <a:t>Vol. 27 No.2, p53-58 Wiley Blackwell Publishing.</a:t>
            </a:r>
          </a:p>
          <a:p>
            <a:pPr marL="109728" indent="0" eaLnBrk="1" fontAlgn="auto" hangingPunct="1">
              <a:spcAft>
                <a:spcPts val="0"/>
              </a:spcAft>
              <a:buClrTx/>
              <a:buSzPct val="75000"/>
              <a:buFont typeface="Wingdings 3"/>
              <a:buNone/>
              <a:defRPr/>
            </a:pPr>
            <a:endParaRPr lang="en-GB" sz="2800" dirty="0">
              <a:ea typeface="ＭＳ Ｐゴシック" charset="-128"/>
            </a:endParaRPr>
          </a:p>
          <a:p>
            <a:pPr marL="365760" indent="-256032" eaLnBrk="1" fontAlgn="auto" hangingPunct="1">
              <a:spcAft>
                <a:spcPts val="0"/>
              </a:spcAft>
              <a:buClrTx/>
              <a:buSzPct val="75000"/>
              <a:buFont typeface="Wingdings" pitchFamily="2" charset="2"/>
              <a:buChar char="Ø"/>
              <a:defRPr/>
            </a:pPr>
            <a:endParaRPr lang="en-GB" dirty="0"/>
          </a:p>
          <a:p>
            <a:pPr marL="365760" indent="-256032" eaLnBrk="1" fontAlgn="auto" hangingPunct="1">
              <a:spcAft>
                <a:spcPts val="0"/>
              </a:spcAft>
              <a:buClrTx/>
              <a:buSzPct val="75000"/>
              <a:buFont typeface="Wingdings" pitchFamily="2" charset="2"/>
              <a:buChar char="Ø"/>
              <a:defRPr/>
            </a:pPr>
            <a:endParaRPr lang="en-GB" dirty="0"/>
          </a:p>
        </p:txBody>
      </p:sp>
      <p:sp>
        <p:nvSpPr>
          <p:cNvPr id="3" name="Title 2"/>
          <p:cNvSpPr>
            <a:spLocks noGrp="1"/>
          </p:cNvSpPr>
          <p:nvPr>
            <p:ph type="title"/>
          </p:nvPr>
        </p:nvSpPr>
        <p:spPr>
          <a:xfrm>
            <a:off x="524897" y="9427"/>
            <a:ext cx="8229600" cy="688053"/>
          </a:xfrm>
        </p:spPr>
        <p:txBody>
          <a:bodyPr>
            <a:noAutofit/>
          </a:bodyPr>
          <a:lstStyle/>
          <a:p>
            <a:pPr algn="l" eaLnBrk="1" fontAlgn="auto" hangingPunct="1">
              <a:spcAft>
                <a:spcPts val="0"/>
              </a:spcAft>
              <a:defRPr/>
            </a:pPr>
            <a:r>
              <a:rPr lang="en-GB" sz="3000" b="1" dirty="0">
                <a:solidFill>
                  <a:schemeClr val="bg1"/>
                </a:solidFill>
                <a:effectLst/>
              </a:rPr>
              <a:t>Ensure clear communication with parents/carers </a:t>
            </a:r>
          </a:p>
        </p:txBody>
      </p:sp>
    </p:spTree>
    <p:extLst>
      <p:ext uri="{BB962C8B-B14F-4D97-AF65-F5344CB8AC3E}">
        <p14:creationId xmlns:p14="http://schemas.microsoft.com/office/powerpoint/2010/main" val="483857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02A1D7-FB67-43CE-B927-241F703BA9B8}"/>
              </a:ext>
            </a:extLst>
          </p:cNvPr>
          <p:cNvPicPr>
            <a:picLocks noChangeAspect="1"/>
          </p:cNvPicPr>
          <p:nvPr/>
        </p:nvPicPr>
        <p:blipFill>
          <a:blip r:embed="rId2"/>
          <a:stretch>
            <a:fillRect/>
          </a:stretch>
        </p:blipFill>
        <p:spPr>
          <a:xfrm>
            <a:off x="690372" y="852256"/>
            <a:ext cx="7763256" cy="5143191"/>
          </a:xfrm>
          <a:prstGeom prst="rect">
            <a:avLst/>
          </a:prstGeom>
        </p:spPr>
      </p:pic>
      <p:sp>
        <p:nvSpPr>
          <p:cNvPr id="7" name="Title 1">
            <a:extLst>
              <a:ext uri="{FF2B5EF4-FFF2-40B4-BE49-F238E27FC236}">
                <a16:creationId xmlns:a16="http://schemas.microsoft.com/office/drawing/2014/main" id="{0C62DB95-8EE5-4641-9B5E-3D0C7E48C27B}"/>
              </a:ext>
            </a:extLst>
          </p:cNvPr>
          <p:cNvSpPr txBox="1">
            <a:spLocks/>
          </p:cNvSpPr>
          <p:nvPr/>
        </p:nvSpPr>
        <p:spPr>
          <a:xfrm>
            <a:off x="131975" y="20483"/>
            <a:ext cx="8880049" cy="69860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a:solidFill>
                  <a:srgbClr val="F2F2F2"/>
                </a:solidFill>
              </a:rPr>
              <a:t>The LASER </a:t>
            </a:r>
            <a:r>
              <a:rPr lang="en-US" sz="2800" dirty="0">
                <a:solidFill>
                  <a:srgbClr val="F2F2F2"/>
                </a:solidFill>
              </a:rPr>
              <a:t>Approach from Studio III</a:t>
            </a:r>
            <a:endParaRPr lang="en-US" sz="2800" dirty="0">
              <a:solidFill>
                <a:srgbClr val="FFFFFF"/>
              </a:solidFill>
            </a:endParaRPr>
          </a:p>
        </p:txBody>
      </p:sp>
    </p:spTree>
    <p:extLst>
      <p:ext uri="{BB962C8B-B14F-4D97-AF65-F5344CB8AC3E}">
        <p14:creationId xmlns:p14="http://schemas.microsoft.com/office/powerpoint/2010/main" val="19536504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39" y="20483"/>
            <a:ext cx="8511973" cy="624734"/>
          </a:xfrm>
        </p:spPr>
        <p:txBody>
          <a:bodyPr>
            <a:noAutofit/>
          </a:bodyPr>
          <a:lstStyle/>
          <a:p>
            <a:r>
              <a:rPr lang="en-US" sz="3600" dirty="0">
                <a:solidFill>
                  <a:srgbClr val="FFFFFF"/>
                </a:solidFill>
              </a:rPr>
              <a:t>Key Aims</a:t>
            </a:r>
          </a:p>
        </p:txBody>
      </p:sp>
      <p:sp>
        <p:nvSpPr>
          <p:cNvPr id="3" name="Subtitle 2"/>
          <p:cNvSpPr>
            <a:spLocks noGrp="1"/>
          </p:cNvSpPr>
          <p:nvPr>
            <p:ph type="subTitle" idx="1"/>
          </p:nvPr>
        </p:nvSpPr>
        <p:spPr>
          <a:xfrm>
            <a:off x="159799" y="880773"/>
            <a:ext cx="8815526" cy="5164920"/>
          </a:xfrm>
        </p:spPr>
        <p:txBody>
          <a:bodyPr>
            <a:normAutofit fontScale="85000" lnSpcReduction="10000"/>
          </a:bodyPr>
          <a:lstStyle/>
          <a:p>
            <a:pPr algn="l"/>
            <a:r>
              <a:rPr lang="en-GB" dirty="0">
                <a:solidFill>
                  <a:schemeClr val="tx1"/>
                </a:solidFill>
              </a:rPr>
              <a:t>The LASER Project is a systemic approach to creating calm, safe and thriving school environments with a focus on coproduction and positive outcomes.</a:t>
            </a:r>
          </a:p>
          <a:p>
            <a:pPr algn="l"/>
            <a:endParaRPr lang="en-GB" sz="2600" dirty="0">
              <a:solidFill>
                <a:schemeClr val="tx1"/>
              </a:solidFill>
            </a:endParaRPr>
          </a:p>
          <a:p>
            <a:pPr algn="l"/>
            <a:r>
              <a:rPr lang="en-GB" dirty="0">
                <a:solidFill>
                  <a:schemeClr val="tx1"/>
                </a:solidFill>
              </a:rPr>
              <a:t>The Key Goals include: </a:t>
            </a:r>
          </a:p>
          <a:p>
            <a:pPr algn="l"/>
            <a:endParaRPr lang="en-GB" sz="2100" dirty="0">
              <a:solidFill>
                <a:schemeClr val="tx1"/>
              </a:solidFill>
            </a:endParaRPr>
          </a:p>
          <a:p>
            <a:pPr marL="457200" lvl="0" indent="-457200" algn="l">
              <a:buFont typeface="Arial" panose="020B0604020202020204" pitchFamily="34" charset="0"/>
              <a:buChar char="•"/>
            </a:pPr>
            <a:r>
              <a:rPr lang="en-GB" dirty="0">
                <a:solidFill>
                  <a:schemeClr val="tx1"/>
                </a:solidFill>
              </a:rPr>
              <a:t>A focus on stress reduction </a:t>
            </a:r>
          </a:p>
          <a:p>
            <a:pPr marL="457200" lvl="0" indent="-457200" algn="l">
              <a:buFont typeface="Arial" panose="020B0604020202020204" pitchFamily="34" charset="0"/>
              <a:buChar char="•"/>
            </a:pPr>
            <a:r>
              <a:rPr lang="en-GB" dirty="0">
                <a:solidFill>
                  <a:schemeClr val="tx1"/>
                </a:solidFill>
              </a:rPr>
              <a:t>Reducing restrictive practices (with the aim of elimination)</a:t>
            </a:r>
          </a:p>
          <a:p>
            <a:pPr marL="457200" lvl="0" indent="-457200" algn="l">
              <a:buFont typeface="Arial" panose="020B0604020202020204" pitchFamily="34" charset="0"/>
              <a:buChar char="•"/>
            </a:pPr>
            <a:r>
              <a:rPr lang="en-GB" dirty="0">
                <a:solidFill>
                  <a:schemeClr val="tx1"/>
                </a:solidFill>
              </a:rPr>
              <a:t>Excellence in the prevention of behaviours of concern </a:t>
            </a:r>
          </a:p>
          <a:p>
            <a:pPr marL="457200" lvl="0" indent="-457200" algn="l">
              <a:buFont typeface="Arial" panose="020B0604020202020204" pitchFamily="34" charset="0"/>
              <a:buChar char="•"/>
            </a:pPr>
            <a:r>
              <a:rPr lang="en-GB" dirty="0">
                <a:solidFill>
                  <a:schemeClr val="tx1"/>
                </a:solidFill>
              </a:rPr>
              <a:t>Creating an ethos and culture of low arousal approaches </a:t>
            </a:r>
          </a:p>
          <a:p>
            <a:pPr marL="457200" indent="-457200" algn="l">
              <a:buFont typeface="Arial" panose="020B0604020202020204" pitchFamily="34" charset="0"/>
              <a:buChar char="•"/>
            </a:pPr>
            <a:r>
              <a:rPr lang="en-GB" dirty="0">
                <a:solidFill>
                  <a:schemeClr val="tx1"/>
                </a:solidFill>
              </a:rPr>
              <a:t>Developing inclusive pedagogy and culture through training, support and reflective practice</a:t>
            </a:r>
          </a:p>
        </p:txBody>
      </p:sp>
    </p:spTree>
    <p:extLst>
      <p:ext uri="{BB962C8B-B14F-4D97-AF65-F5344CB8AC3E}">
        <p14:creationId xmlns:p14="http://schemas.microsoft.com/office/powerpoint/2010/main" val="4199373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21696"/>
            <a:ext cx="8712968" cy="1143000"/>
          </a:xfrm>
        </p:spPr>
        <p:txBody>
          <a:bodyPr>
            <a:normAutofit/>
          </a:bodyPr>
          <a:lstStyle/>
          <a:p>
            <a:r>
              <a:rPr lang="en-US" sz="2500" b="0" dirty="0">
                <a:solidFill>
                  <a:schemeClr val="bg1"/>
                </a:solidFill>
                <a:effectLst/>
                <a:latin typeface="Arial"/>
                <a:cs typeface="Arial"/>
              </a:rPr>
              <a:t>Why can school (education) be such a challenging place?</a:t>
            </a:r>
          </a:p>
        </p:txBody>
      </p:sp>
      <p:sp>
        <p:nvSpPr>
          <p:cNvPr id="3" name="Content Placeholder 2"/>
          <p:cNvSpPr>
            <a:spLocks noGrp="1"/>
          </p:cNvSpPr>
          <p:nvPr>
            <p:ph idx="1"/>
          </p:nvPr>
        </p:nvSpPr>
        <p:spPr>
          <a:xfrm>
            <a:off x="251520" y="1056443"/>
            <a:ext cx="8640960" cy="4935984"/>
          </a:xfrm>
        </p:spPr>
        <p:txBody>
          <a:bodyPr>
            <a:normAutofit fontScale="85000" lnSpcReduction="10000"/>
          </a:bodyPr>
          <a:lstStyle/>
          <a:p>
            <a:pPr marL="0" indent="0">
              <a:buClrTx/>
              <a:buSzPct val="75000"/>
              <a:buNone/>
              <a:defRPr/>
            </a:pPr>
            <a:r>
              <a:rPr lang="en-US" sz="2000" dirty="0">
                <a:latin typeface="Arial"/>
                <a:ea typeface="ＭＳ Ｐゴシック" pitchFamily="-65" charset="-128"/>
                <a:cs typeface="Arial"/>
              </a:rPr>
              <a:t>For young people:</a:t>
            </a:r>
          </a:p>
          <a:p>
            <a:pPr lvl="2">
              <a:lnSpc>
                <a:spcPct val="110000"/>
              </a:lnSpc>
              <a:buClrTx/>
              <a:buSzPct val="90000"/>
              <a:defRPr/>
            </a:pPr>
            <a:r>
              <a:rPr lang="en-US" sz="2000" dirty="0">
                <a:latin typeface="Arial"/>
                <a:ea typeface="ＭＳ Ｐゴシック" pitchFamily="-65" charset="-128"/>
                <a:cs typeface="Arial"/>
              </a:rPr>
              <a:t>Learning in a social setting, reading social situations, deciphering the unwritten rules</a:t>
            </a:r>
          </a:p>
          <a:p>
            <a:pPr lvl="2">
              <a:lnSpc>
                <a:spcPct val="110000"/>
              </a:lnSpc>
              <a:buClrTx/>
              <a:buSzPct val="90000"/>
            </a:pPr>
            <a:r>
              <a:rPr lang="en-US" sz="2000" dirty="0">
                <a:latin typeface="Arial"/>
                <a:cs typeface="Arial"/>
              </a:rPr>
              <a:t>Learning in a complex language environment with limited visual support</a:t>
            </a:r>
          </a:p>
          <a:p>
            <a:pPr lvl="2">
              <a:lnSpc>
                <a:spcPct val="110000"/>
              </a:lnSpc>
              <a:buClrTx/>
              <a:buSzPct val="90000"/>
            </a:pPr>
            <a:r>
              <a:rPr lang="en-US" sz="2000" dirty="0">
                <a:latin typeface="Arial"/>
                <a:cs typeface="Arial"/>
              </a:rPr>
              <a:t>Understanding and communicating with other students and adults</a:t>
            </a:r>
          </a:p>
          <a:p>
            <a:pPr lvl="2">
              <a:lnSpc>
                <a:spcPct val="110000"/>
              </a:lnSpc>
              <a:buClrTx/>
              <a:buSzPct val="90000"/>
            </a:pPr>
            <a:r>
              <a:rPr lang="en-US" sz="2000" dirty="0">
                <a:latin typeface="Arial"/>
                <a:cs typeface="Arial"/>
              </a:rPr>
              <a:t>Coping with change, transitions and unexpected breaks in routine</a:t>
            </a:r>
          </a:p>
          <a:p>
            <a:pPr lvl="2">
              <a:lnSpc>
                <a:spcPct val="110000"/>
              </a:lnSpc>
              <a:buClrTx/>
              <a:buSzPct val="90000"/>
            </a:pPr>
            <a:r>
              <a:rPr lang="en-US" sz="2000" dirty="0">
                <a:latin typeface="Arial"/>
                <a:cs typeface="Arial"/>
              </a:rPr>
              <a:t>Day to day organisation</a:t>
            </a:r>
          </a:p>
          <a:p>
            <a:pPr lvl="2">
              <a:lnSpc>
                <a:spcPct val="110000"/>
              </a:lnSpc>
              <a:buClrTx/>
              <a:buSzPct val="90000"/>
            </a:pPr>
            <a:r>
              <a:rPr lang="en-US" sz="2000" dirty="0">
                <a:latin typeface="Arial"/>
                <a:cs typeface="Arial"/>
              </a:rPr>
              <a:t>Generalising learning beyond the setting in which it took place</a:t>
            </a:r>
          </a:p>
          <a:p>
            <a:pPr lvl="2">
              <a:buClrTx/>
              <a:buSzPct val="90000"/>
              <a:buNone/>
            </a:pPr>
            <a:endParaRPr lang="en-US" sz="2000" dirty="0">
              <a:latin typeface="Arial"/>
              <a:cs typeface="Arial"/>
            </a:endParaRPr>
          </a:p>
          <a:p>
            <a:pPr marL="0" indent="0">
              <a:buClrTx/>
              <a:buSzPct val="75000"/>
              <a:buNone/>
            </a:pPr>
            <a:r>
              <a:rPr lang="en-US" sz="2000" dirty="0">
                <a:latin typeface="Arial"/>
                <a:cs typeface="Arial"/>
              </a:rPr>
              <a:t>For staff and families:</a:t>
            </a:r>
          </a:p>
          <a:p>
            <a:pPr lvl="2">
              <a:lnSpc>
                <a:spcPct val="120000"/>
              </a:lnSpc>
              <a:buClrTx/>
              <a:buSzPct val="90000"/>
            </a:pPr>
            <a:r>
              <a:rPr lang="en-US" sz="2000" dirty="0">
                <a:latin typeface="Arial"/>
                <a:cs typeface="Arial"/>
              </a:rPr>
              <a:t>Gaining, maintaining and refocusing attention</a:t>
            </a:r>
          </a:p>
          <a:p>
            <a:pPr lvl="2">
              <a:lnSpc>
                <a:spcPct val="120000"/>
              </a:lnSpc>
              <a:buClrTx/>
              <a:buSzPct val="90000"/>
            </a:pPr>
            <a:r>
              <a:rPr lang="en-US" sz="2000" dirty="0">
                <a:latin typeface="Arial"/>
                <a:cs typeface="Arial"/>
              </a:rPr>
              <a:t>Motivation</a:t>
            </a:r>
          </a:p>
          <a:p>
            <a:pPr lvl="2">
              <a:lnSpc>
                <a:spcPct val="120000"/>
              </a:lnSpc>
              <a:buClrTx/>
              <a:buSzPct val="90000"/>
            </a:pPr>
            <a:r>
              <a:rPr lang="en-US" sz="2000" dirty="0">
                <a:latin typeface="Arial"/>
                <a:cs typeface="Arial"/>
              </a:rPr>
              <a:t>Differentiation of language and/or curriculum</a:t>
            </a:r>
          </a:p>
          <a:p>
            <a:pPr lvl="2">
              <a:lnSpc>
                <a:spcPct val="120000"/>
              </a:lnSpc>
              <a:buClrTx/>
              <a:buSzPct val="90000"/>
            </a:pPr>
            <a:r>
              <a:rPr lang="en-US" sz="2000" dirty="0">
                <a:latin typeface="Arial"/>
                <a:cs typeface="Arial"/>
              </a:rPr>
              <a:t>Managing behaviour    </a:t>
            </a:r>
            <a:r>
              <a:rPr lang="en-US" sz="2000" b="1" dirty="0">
                <a:latin typeface="Arial"/>
                <a:cs typeface="Arial"/>
              </a:rPr>
              <a:t>**WARNING**WARNING**WARNING**</a:t>
            </a:r>
          </a:p>
          <a:p>
            <a:pPr lvl="2">
              <a:lnSpc>
                <a:spcPct val="120000"/>
              </a:lnSpc>
              <a:buClrTx/>
              <a:buSzPct val="90000"/>
            </a:pPr>
            <a:r>
              <a:rPr lang="en-US" sz="2000" dirty="0">
                <a:latin typeface="Arial"/>
                <a:cs typeface="Arial"/>
              </a:rPr>
              <a:t>Accommodating special interests</a:t>
            </a:r>
          </a:p>
        </p:txBody>
      </p:sp>
    </p:spTree>
    <p:extLst>
      <p:ext uri="{BB962C8B-B14F-4D97-AF65-F5344CB8AC3E}">
        <p14:creationId xmlns:p14="http://schemas.microsoft.com/office/powerpoint/2010/main" val="1979045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39" y="20483"/>
            <a:ext cx="8511973" cy="624734"/>
          </a:xfrm>
        </p:spPr>
        <p:txBody>
          <a:bodyPr>
            <a:noAutofit/>
          </a:bodyPr>
          <a:lstStyle/>
          <a:p>
            <a:r>
              <a:rPr lang="en-US" sz="3600" dirty="0">
                <a:solidFill>
                  <a:srgbClr val="FFFFFF"/>
                </a:solidFill>
              </a:rPr>
              <a:t>On-Going Support &amp; Supervision</a:t>
            </a:r>
          </a:p>
        </p:txBody>
      </p:sp>
      <p:sp>
        <p:nvSpPr>
          <p:cNvPr id="3" name="Subtitle 2"/>
          <p:cNvSpPr>
            <a:spLocks noGrp="1"/>
          </p:cNvSpPr>
          <p:nvPr>
            <p:ph type="subTitle" idx="1"/>
          </p:nvPr>
        </p:nvSpPr>
        <p:spPr>
          <a:xfrm>
            <a:off x="358040" y="880773"/>
            <a:ext cx="8511973" cy="4967153"/>
          </a:xfrm>
        </p:spPr>
        <p:txBody>
          <a:bodyPr/>
          <a:lstStyle/>
          <a:p>
            <a:pPr algn="just"/>
            <a:r>
              <a:rPr lang="en-GB" dirty="0">
                <a:solidFill>
                  <a:schemeClr val="tx1"/>
                </a:solidFill>
              </a:rPr>
              <a:t>As part of the commitment to developing outstanding practitioners, the LASER Project offers ongoing supervision and support for delegates, through a blend of coaching, reflective practice and additional support materials.  </a:t>
            </a:r>
          </a:p>
          <a:p>
            <a:pPr algn="just"/>
            <a:endParaRPr lang="en-GB" dirty="0">
              <a:solidFill>
                <a:schemeClr val="tx1"/>
              </a:solidFill>
            </a:endParaRPr>
          </a:p>
          <a:p>
            <a:pPr algn="just"/>
            <a:r>
              <a:rPr lang="en-GB" dirty="0">
                <a:solidFill>
                  <a:schemeClr val="tx1"/>
                </a:solidFill>
              </a:rPr>
              <a:t>Our goal is to create sustainable systemic change within school organisations and educational settings through bespoke teaching and support.</a:t>
            </a:r>
          </a:p>
        </p:txBody>
      </p:sp>
    </p:spTree>
    <p:extLst>
      <p:ext uri="{BB962C8B-B14F-4D97-AF65-F5344CB8AC3E}">
        <p14:creationId xmlns:p14="http://schemas.microsoft.com/office/powerpoint/2010/main" val="119097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51B813-0F52-4EA2-ACFE-93CCB77A43B8}"/>
              </a:ext>
            </a:extLst>
          </p:cNvPr>
          <p:cNvSpPr>
            <a:spLocks noGrp="1"/>
          </p:cNvSpPr>
          <p:nvPr>
            <p:ph idx="1"/>
          </p:nvPr>
        </p:nvSpPr>
        <p:spPr>
          <a:xfrm>
            <a:off x="206406" y="1180731"/>
            <a:ext cx="8731188" cy="5459766"/>
          </a:xfrm>
        </p:spPr>
        <p:txBody>
          <a:bodyPr>
            <a:normAutofit fontScale="70000" lnSpcReduction="20000"/>
          </a:bodyPr>
          <a:lstStyle/>
          <a:p>
            <a:pPr algn="l"/>
            <a:r>
              <a:rPr lang="en-GB" b="0" i="0" dirty="0">
                <a:solidFill>
                  <a:srgbClr val="000000"/>
                </a:solidFill>
                <a:effectLst/>
                <a:latin typeface="Source Sans Pro" panose="020B0503030403020204" pitchFamily="34" charset="0"/>
              </a:rPr>
              <a:t>Too often I’ve seen a singular input on a training day or session with the expectation that everyone can implement things equally as a result. </a:t>
            </a:r>
          </a:p>
          <a:p>
            <a:pPr algn="l"/>
            <a:r>
              <a:rPr lang="en-GB" b="0" i="0" dirty="0">
                <a:solidFill>
                  <a:srgbClr val="000000"/>
                </a:solidFill>
                <a:effectLst/>
                <a:latin typeface="Source Sans Pro" panose="020B0503030403020204" pitchFamily="34" charset="0"/>
              </a:rPr>
              <a:t>Adaptations may need to be made to systems before change can occur, and some colleagues will need further support.</a:t>
            </a:r>
          </a:p>
          <a:p>
            <a:pPr algn="l"/>
            <a:r>
              <a:rPr lang="en-GB" b="0" i="0" dirty="0">
                <a:solidFill>
                  <a:srgbClr val="000000"/>
                </a:solidFill>
                <a:effectLst/>
                <a:latin typeface="Source Sans Pro" panose="020B0503030403020204" pitchFamily="34" charset="0"/>
              </a:rPr>
              <a:t>Joint working and shared experiences can be so important, particularly during these challenging times. </a:t>
            </a:r>
          </a:p>
          <a:p>
            <a:pPr algn="l"/>
            <a:r>
              <a:rPr lang="en-GB" b="0" i="0" dirty="0">
                <a:solidFill>
                  <a:srgbClr val="000000"/>
                </a:solidFill>
                <a:effectLst/>
                <a:latin typeface="Source Sans Pro" panose="020B0503030403020204" pitchFamily="34" charset="0"/>
              </a:rPr>
              <a:t>To that end, there is much that can be adapted and implemented at no (or very low) cost – something which has always been part of my mantra of ‘high impact – low cost’ support and training.</a:t>
            </a:r>
          </a:p>
          <a:p>
            <a:pPr algn="l"/>
            <a:r>
              <a:rPr lang="en-GB" b="0" i="0" dirty="0">
                <a:solidFill>
                  <a:srgbClr val="000000"/>
                </a:solidFill>
                <a:effectLst/>
                <a:latin typeface="Source Sans Pro" panose="020B0503030403020204" pitchFamily="34" charset="0"/>
              </a:rPr>
              <a:t>We’ve very much kept all of this in mind when designing the LASER programme. </a:t>
            </a:r>
          </a:p>
          <a:p>
            <a:pPr algn="l"/>
            <a:r>
              <a:rPr lang="en-GB" b="0" i="0" dirty="0">
                <a:solidFill>
                  <a:srgbClr val="000000"/>
                </a:solidFill>
                <a:effectLst/>
                <a:latin typeface="Source Sans Pro" panose="020B0503030403020204" pitchFamily="34" charset="0"/>
              </a:rPr>
              <a:t>It’s all about supporting a personalised approach to learning, drawing on a range of systems and strategies, and forging an approach that’s suited to your community, setting and people.</a:t>
            </a:r>
          </a:p>
        </p:txBody>
      </p:sp>
      <p:sp>
        <p:nvSpPr>
          <p:cNvPr id="4" name="Title 1">
            <a:extLst>
              <a:ext uri="{FF2B5EF4-FFF2-40B4-BE49-F238E27FC236}">
                <a16:creationId xmlns:a16="http://schemas.microsoft.com/office/drawing/2014/main" id="{5003E31B-1909-4A8F-91F5-1455AE6BB0B9}"/>
              </a:ext>
            </a:extLst>
          </p:cNvPr>
          <p:cNvSpPr txBox="1">
            <a:spLocks/>
          </p:cNvSpPr>
          <p:nvPr/>
        </p:nvSpPr>
        <p:spPr>
          <a:xfrm>
            <a:off x="358039" y="20483"/>
            <a:ext cx="8511973" cy="62473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a:solidFill>
                  <a:srgbClr val="FFFFFF"/>
                </a:solidFill>
              </a:rPr>
              <a:t>On-Going Support &amp; Supervision</a:t>
            </a:r>
            <a:endParaRPr lang="en-US" sz="3600" dirty="0">
              <a:solidFill>
                <a:srgbClr val="FFFFFF"/>
              </a:solidFill>
            </a:endParaRPr>
          </a:p>
        </p:txBody>
      </p:sp>
    </p:spTree>
    <p:extLst>
      <p:ext uri="{BB962C8B-B14F-4D97-AF65-F5344CB8AC3E}">
        <p14:creationId xmlns:p14="http://schemas.microsoft.com/office/powerpoint/2010/main" val="24111143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5492" y="20483"/>
            <a:ext cx="7772400" cy="624734"/>
          </a:xfrm>
        </p:spPr>
        <p:txBody>
          <a:bodyPr>
            <a:noAutofit/>
          </a:bodyPr>
          <a:lstStyle/>
          <a:p>
            <a:r>
              <a:rPr lang="en-US" sz="3600" dirty="0">
                <a:solidFill>
                  <a:srgbClr val="FFFFFF"/>
                </a:solidFill>
              </a:rPr>
              <a:t>Further Information</a:t>
            </a:r>
          </a:p>
        </p:txBody>
      </p:sp>
      <p:sp>
        <p:nvSpPr>
          <p:cNvPr id="3" name="Subtitle 2"/>
          <p:cNvSpPr>
            <a:spLocks noGrp="1"/>
          </p:cNvSpPr>
          <p:nvPr>
            <p:ph type="subTitle" idx="1"/>
          </p:nvPr>
        </p:nvSpPr>
        <p:spPr>
          <a:xfrm>
            <a:off x="358040" y="880773"/>
            <a:ext cx="8511973" cy="4967153"/>
          </a:xfrm>
        </p:spPr>
        <p:txBody>
          <a:bodyPr/>
          <a:lstStyle/>
          <a:p>
            <a:pPr algn="just"/>
            <a:r>
              <a:rPr lang="en-GB" sz="2600" dirty="0">
                <a:solidFill>
                  <a:schemeClr val="tx1"/>
                </a:solidFill>
              </a:rPr>
              <a:t>For further information and about personalising the training for your requirements please contact Gareth D Morewood, Educational Adviser for Studio 3 (garethm@studio3.org). </a:t>
            </a:r>
          </a:p>
          <a:p>
            <a:pPr algn="just"/>
            <a:endParaRPr lang="en-GB" sz="2000" dirty="0">
              <a:solidFill>
                <a:schemeClr val="tx1"/>
              </a:solidFill>
            </a:endParaRPr>
          </a:p>
          <a:p>
            <a:pPr algn="l"/>
            <a:endParaRPr lang="en-GB" sz="2400" dirty="0">
              <a:solidFill>
                <a:schemeClr val="tx1"/>
              </a:solidFill>
            </a:endParaRPr>
          </a:p>
        </p:txBody>
      </p:sp>
      <p:pic>
        <p:nvPicPr>
          <p:cNvPr id="4" name="Online Media 3" title="Studio III LASER 1  - What is the Saturation Model?">
            <a:hlinkClick r:id="" action="ppaction://media"/>
            <a:extLst>
              <a:ext uri="{FF2B5EF4-FFF2-40B4-BE49-F238E27FC236}">
                <a16:creationId xmlns:a16="http://schemas.microsoft.com/office/drawing/2014/main" id="{C49752BE-B895-42BB-B6D4-08B48DE3624E}"/>
              </a:ext>
            </a:extLst>
          </p:cNvPr>
          <p:cNvPicPr>
            <a:picLocks noRot="1" noChangeAspect="1"/>
          </p:cNvPicPr>
          <p:nvPr>
            <a:videoFile r:link="rId1"/>
          </p:nvPr>
        </p:nvPicPr>
        <p:blipFill>
          <a:blip r:embed="rId3"/>
          <a:stretch>
            <a:fillRect/>
          </a:stretch>
        </p:blipFill>
        <p:spPr>
          <a:xfrm>
            <a:off x="1649688" y="2610035"/>
            <a:ext cx="5496861" cy="3091984"/>
          </a:xfrm>
          <a:prstGeom prst="rect">
            <a:avLst/>
          </a:prstGeom>
        </p:spPr>
      </p:pic>
    </p:spTree>
    <p:extLst>
      <p:ext uri="{BB962C8B-B14F-4D97-AF65-F5344CB8AC3E}">
        <p14:creationId xmlns:p14="http://schemas.microsoft.com/office/powerpoint/2010/main" val="408014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3921B0-E09F-4BE2-B7B1-29AC67EA71B4}"/>
              </a:ext>
            </a:extLst>
          </p:cNvPr>
          <p:cNvSpPr>
            <a:spLocks noGrp="1"/>
          </p:cNvSpPr>
          <p:nvPr>
            <p:ph idx="1"/>
          </p:nvPr>
        </p:nvSpPr>
        <p:spPr>
          <a:xfrm>
            <a:off x="317377" y="1180730"/>
            <a:ext cx="8509246" cy="4724315"/>
          </a:xfrm>
        </p:spPr>
        <p:txBody>
          <a:bodyPr>
            <a:normAutofit/>
          </a:bodyPr>
          <a:lstStyle/>
          <a:p>
            <a:pPr marL="0" indent="0">
              <a:buNone/>
            </a:pPr>
            <a:r>
              <a:rPr lang="en-GB" b="1" i="0" dirty="0">
                <a:effectLst/>
                <a:latin typeface="lexia"/>
              </a:rPr>
              <a:t>Why constant consistency matters: emotional regulation as a foundation for learning</a:t>
            </a:r>
          </a:p>
          <a:p>
            <a:pPr marL="0" indent="0">
              <a:buNone/>
            </a:pPr>
            <a:r>
              <a:rPr lang="en-GB" sz="2500" b="1" i="0" dirty="0">
                <a:solidFill>
                  <a:srgbClr val="2B3947"/>
                </a:solidFill>
                <a:effectLst/>
                <a:latin typeface="lexia"/>
                <a:hlinkClick r:id="rId2"/>
              </a:rPr>
              <a:t>https://blog.optimus-education.com/why-constant-consistency-matters-emotional-regulation-foundation-learning</a:t>
            </a:r>
            <a:endParaRPr lang="en-GB" sz="2500" b="1" i="0" dirty="0">
              <a:solidFill>
                <a:srgbClr val="2B3947"/>
              </a:solidFill>
              <a:effectLst/>
              <a:latin typeface="lexia"/>
            </a:endParaRPr>
          </a:p>
          <a:p>
            <a:pPr marL="0" indent="0">
              <a:buNone/>
            </a:pPr>
            <a:endParaRPr lang="en-GB" sz="1400" b="1" dirty="0">
              <a:solidFill>
                <a:srgbClr val="2B3947"/>
              </a:solidFill>
              <a:latin typeface="lexia"/>
            </a:endParaRPr>
          </a:p>
          <a:p>
            <a:pPr marL="0" indent="0">
              <a:buNone/>
            </a:pPr>
            <a:r>
              <a:rPr lang="en-GB" b="1" i="0" dirty="0">
                <a:effectLst/>
                <a:latin typeface="lexia"/>
              </a:rPr>
              <a:t>Applying Low Arousal approaches in education settings</a:t>
            </a:r>
          </a:p>
          <a:p>
            <a:pPr marL="0" indent="0">
              <a:buNone/>
            </a:pPr>
            <a:r>
              <a:rPr lang="en-GB" sz="2500" b="1" i="0" dirty="0">
                <a:solidFill>
                  <a:srgbClr val="2B3947"/>
                </a:solidFill>
                <a:effectLst/>
                <a:latin typeface="lexia"/>
                <a:hlinkClick r:id="rId3"/>
              </a:rPr>
              <a:t>https://blog.optimus-education.com/applying-low-arousal-approaches-education-settings</a:t>
            </a:r>
            <a:r>
              <a:rPr lang="en-GB" sz="2500" b="1" i="0" dirty="0">
                <a:solidFill>
                  <a:srgbClr val="2B3947"/>
                </a:solidFill>
                <a:effectLst/>
                <a:latin typeface="lexia"/>
              </a:rPr>
              <a:t> </a:t>
            </a:r>
          </a:p>
          <a:p>
            <a:pPr marL="0" indent="0">
              <a:buNone/>
            </a:pPr>
            <a:endParaRPr lang="en-GB" dirty="0"/>
          </a:p>
        </p:txBody>
      </p:sp>
    </p:spTree>
    <p:extLst>
      <p:ext uri="{BB962C8B-B14F-4D97-AF65-F5344CB8AC3E}">
        <p14:creationId xmlns:p14="http://schemas.microsoft.com/office/powerpoint/2010/main" val="2477493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4EAF3-2BD6-48A9-8223-2CBC36AB174E}"/>
              </a:ext>
            </a:extLst>
          </p:cNvPr>
          <p:cNvSpPr>
            <a:spLocks noGrp="1"/>
          </p:cNvSpPr>
          <p:nvPr>
            <p:ph type="title"/>
          </p:nvPr>
        </p:nvSpPr>
        <p:spPr>
          <a:xfrm>
            <a:off x="386179" y="-106532"/>
            <a:ext cx="8229600" cy="888337"/>
          </a:xfrm>
        </p:spPr>
        <p:txBody>
          <a:bodyPr>
            <a:normAutofit/>
          </a:bodyPr>
          <a:lstStyle/>
          <a:p>
            <a:r>
              <a:rPr lang="en-GB" dirty="0">
                <a:solidFill>
                  <a:schemeClr val="bg1"/>
                </a:solidFill>
              </a:rPr>
              <a:t>AET Case Studies</a:t>
            </a:r>
          </a:p>
        </p:txBody>
      </p:sp>
      <p:sp>
        <p:nvSpPr>
          <p:cNvPr id="3" name="Content Placeholder 2">
            <a:extLst>
              <a:ext uri="{FF2B5EF4-FFF2-40B4-BE49-F238E27FC236}">
                <a16:creationId xmlns:a16="http://schemas.microsoft.com/office/drawing/2014/main" id="{69B9FAB7-886C-4025-92EF-01605B3DEEE7}"/>
              </a:ext>
            </a:extLst>
          </p:cNvPr>
          <p:cNvSpPr>
            <a:spLocks noGrp="1"/>
          </p:cNvSpPr>
          <p:nvPr>
            <p:ph idx="1"/>
          </p:nvPr>
        </p:nvSpPr>
        <p:spPr>
          <a:xfrm>
            <a:off x="284084" y="916619"/>
            <a:ext cx="8331695" cy="4987031"/>
          </a:xfrm>
        </p:spPr>
        <p:txBody>
          <a:bodyPr>
            <a:normAutofit fontScale="92500"/>
          </a:bodyPr>
          <a:lstStyle/>
          <a:p>
            <a:pPr marL="0" indent="0">
              <a:buNone/>
            </a:pPr>
            <a:r>
              <a:rPr lang="en-GB" i="1" dirty="0"/>
              <a:t>In Year 7, Max said there were lots of changes to adjust to, the two main ones being new pupils and the new environment.</a:t>
            </a:r>
          </a:p>
          <a:p>
            <a:pPr marL="0" indent="0">
              <a:buNone/>
            </a:pPr>
            <a:r>
              <a:rPr lang="en-GB" i="1" dirty="0"/>
              <a:t>He described secondary school as a very friendly place and said that staff gave advice on how to calm down, rather than criticising you when you had a meltdown.</a:t>
            </a:r>
          </a:p>
          <a:p>
            <a:pPr marL="0" indent="0">
              <a:buNone/>
            </a:pPr>
            <a:r>
              <a:rPr lang="en-GB" i="1" dirty="0"/>
              <a:t>He said, “If staff see I am upset, they will ask me what’s wrong and what’s making you feel depressed – or say, Can I do anything to help you?”</a:t>
            </a:r>
            <a:endParaRPr lang="en-GB" dirty="0"/>
          </a:p>
        </p:txBody>
      </p:sp>
    </p:spTree>
    <p:extLst>
      <p:ext uri="{BB962C8B-B14F-4D97-AF65-F5344CB8AC3E}">
        <p14:creationId xmlns:p14="http://schemas.microsoft.com/office/powerpoint/2010/main" val="18330988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4EAF3-2BD6-48A9-8223-2CBC36AB174E}"/>
              </a:ext>
            </a:extLst>
          </p:cNvPr>
          <p:cNvSpPr>
            <a:spLocks noGrp="1"/>
          </p:cNvSpPr>
          <p:nvPr>
            <p:ph type="title"/>
          </p:nvPr>
        </p:nvSpPr>
        <p:spPr>
          <a:xfrm>
            <a:off x="386179" y="-106532"/>
            <a:ext cx="8229600" cy="888337"/>
          </a:xfrm>
        </p:spPr>
        <p:txBody>
          <a:bodyPr>
            <a:normAutofit/>
          </a:bodyPr>
          <a:lstStyle/>
          <a:p>
            <a:r>
              <a:rPr lang="en-GB" dirty="0">
                <a:solidFill>
                  <a:schemeClr val="bg1"/>
                </a:solidFill>
              </a:rPr>
              <a:t>AET Case Studies</a:t>
            </a:r>
          </a:p>
        </p:txBody>
      </p:sp>
      <p:sp>
        <p:nvSpPr>
          <p:cNvPr id="3" name="Content Placeholder 2">
            <a:extLst>
              <a:ext uri="{FF2B5EF4-FFF2-40B4-BE49-F238E27FC236}">
                <a16:creationId xmlns:a16="http://schemas.microsoft.com/office/drawing/2014/main" id="{69B9FAB7-886C-4025-92EF-01605B3DEEE7}"/>
              </a:ext>
            </a:extLst>
          </p:cNvPr>
          <p:cNvSpPr>
            <a:spLocks noGrp="1"/>
          </p:cNvSpPr>
          <p:nvPr>
            <p:ph idx="1"/>
          </p:nvPr>
        </p:nvSpPr>
        <p:spPr>
          <a:xfrm>
            <a:off x="266329" y="1043943"/>
            <a:ext cx="4607512" cy="4987031"/>
          </a:xfrm>
        </p:spPr>
        <p:txBody>
          <a:bodyPr>
            <a:normAutofit/>
          </a:bodyPr>
          <a:lstStyle/>
          <a:p>
            <a:pPr marL="0" indent="0">
              <a:buNone/>
            </a:pPr>
            <a:r>
              <a:rPr lang="en-GB" sz="3000" i="1" dirty="0"/>
              <a:t>Max’s advice to new students is to “be yourself and have a lot of fun and make new friends. He said, School is a place not only to learn but where you make friends. This school focuses on mental health, your life, your happiness – equally important as education.”</a:t>
            </a:r>
            <a:endParaRPr lang="en-GB" sz="3000" dirty="0"/>
          </a:p>
        </p:txBody>
      </p:sp>
      <p:pic>
        <p:nvPicPr>
          <p:cNvPr id="1026" name="Picture 2">
            <a:extLst>
              <a:ext uri="{FF2B5EF4-FFF2-40B4-BE49-F238E27FC236}">
                <a16:creationId xmlns:a16="http://schemas.microsoft.com/office/drawing/2014/main" id="{AC2332D3-92FB-45C1-9714-5CFED5F17C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1293" y="855585"/>
            <a:ext cx="3658317" cy="508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7554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C841F37-48F6-436C-B366-0AA44A961D4D" descr="cid:0C841F37-48F6-436C-B366-0AA44A961D4D"/>
          <p:cNvPicPr/>
          <p:nvPr/>
        </p:nvPicPr>
        <p:blipFill>
          <a:blip r:embed="rId2" r:link="rId3" cstate="print"/>
          <a:srcRect/>
          <a:stretch>
            <a:fillRect/>
          </a:stretch>
        </p:blipFill>
        <p:spPr bwMode="auto">
          <a:xfrm>
            <a:off x="2477097" y="833069"/>
            <a:ext cx="4189806" cy="5162378"/>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4407" y="845254"/>
            <a:ext cx="8295185" cy="5167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9612" y="825390"/>
            <a:ext cx="5612235" cy="5175915"/>
          </a:xfrm>
        </p:spPr>
        <p:txBody>
          <a:bodyPr>
            <a:normAutofit lnSpcReduction="10000"/>
          </a:bodyPr>
          <a:lstStyle/>
          <a:p>
            <a:pPr>
              <a:buSzPct val="75000"/>
              <a:defRPr/>
            </a:pPr>
            <a:r>
              <a:rPr lang="en-US" sz="2800" dirty="0"/>
              <a:t>It ain’t what you do it’s the way that you do it…</a:t>
            </a:r>
          </a:p>
          <a:p>
            <a:pPr>
              <a:buSzPct val="75000"/>
              <a:defRPr/>
            </a:pPr>
            <a:r>
              <a:rPr lang="en-US" sz="2800" dirty="0"/>
              <a:t>So how do you spend to ‘get results’?</a:t>
            </a:r>
          </a:p>
          <a:p>
            <a:pPr>
              <a:buSzPct val="75000"/>
              <a:defRPr/>
            </a:pPr>
            <a:r>
              <a:rPr lang="en-US" sz="2800" dirty="0"/>
              <a:t>Or, what does the evidence say is a good investment or a poor investment for your students/child?</a:t>
            </a:r>
          </a:p>
          <a:p>
            <a:pPr>
              <a:buSzPct val="75000"/>
              <a:defRPr/>
            </a:pPr>
            <a:r>
              <a:rPr lang="en-US" sz="2800" dirty="0"/>
              <a:t>It ain’t what you spend but the way that you spend it… what works for one, may not for others!</a:t>
            </a:r>
          </a:p>
          <a:p>
            <a:pPr marL="0" indent="0" algn="ctr">
              <a:buSzPct val="75000"/>
              <a:buNone/>
              <a:defRPr/>
            </a:pPr>
            <a:r>
              <a:rPr lang="en-US" sz="3000" b="1" dirty="0"/>
              <a:t>Personalisation in the key!</a:t>
            </a:r>
          </a:p>
          <a:p>
            <a:endParaRPr lang="en-GB" dirty="0"/>
          </a:p>
        </p:txBody>
      </p:sp>
      <p:sp>
        <p:nvSpPr>
          <p:cNvPr id="3" name="Title 2"/>
          <p:cNvSpPr>
            <a:spLocks noGrp="1"/>
          </p:cNvSpPr>
          <p:nvPr>
            <p:ph type="title"/>
          </p:nvPr>
        </p:nvSpPr>
        <p:spPr>
          <a:xfrm>
            <a:off x="251520" y="-67826"/>
            <a:ext cx="8640960" cy="850106"/>
          </a:xfrm>
        </p:spPr>
        <p:txBody>
          <a:bodyPr>
            <a:normAutofit/>
          </a:bodyPr>
          <a:lstStyle/>
          <a:p>
            <a:r>
              <a:rPr lang="en-US" dirty="0">
                <a:solidFill>
                  <a:schemeClr val="bg1"/>
                </a:solidFill>
                <a:effectLst/>
              </a:rPr>
              <a:t>The ‘Bananarama’ Principle…</a:t>
            </a:r>
            <a:endParaRPr lang="en-GB" dirty="0">
              <a:solidFill>
                <a:schemeClr val="bg1"/>
              </a:solidFill>
              <a:effectLst/>
            </a:endParaRPr>
          </a:p>
        </p:txBody>
      </p:sp>
      <p:pic>
        <p:nvPicPr>
          <p:cNvPr id="4" name="Picture 5"/>
          <p:cNvPicPr>
            <a:picLocks noChangeAspect="1"/>
          </p:cNvPicPr>
          <p:nvPr/>
        </p:nvPicPr>
        <p:blipFill>
          <a:blip r:embed="rId2" cstate="print"/>
          <a:srcRect/>
          <a:stretch>
            <a:fillRect/>
          </a:stretch>
        </p:blipFill>
        <p:spPr bwMode="auto">
          <a:xfrm>
            <a:off x="5711848" y="1441382"/>
            <a:ext cx="3286776" cy="3288754"/>
          </a:xfrm>
          <a:prstGeom prst="rect">
            <a:avLst/>
          </a:prstGeom>
          <a:noFill/>
          <a:ln w="9525">
            <a:noFill/>
            <a:miter lim="800000"/>
            <a:headEnd/>
            <a:tailEnd/>
          </a:ln>
        </p:spPr>
      </p:pic>
      <p:sp>
        <p:nvSpPr>
          <p:cNvPr id="5" name="TextBox 4"/>
          <p:cNvSpPr txBox="1"/>
          <p:nvPr/>
        </p:nvSpPr>
        <p:spPr>
          <a:xfrm>
            <a:off x="5771060" y="5337304"/>
            <a:ext cx="3168352" cy="369332"/>
          </a:xfrm>
          <a:prstGeom prst="rect">
            <a:avLst/>
          </a:prstGeom>
          <a:noFill/>
        </p:spPr>
        <p:txBody>
          <a:bodyPr wrap="square" rtlCol="0">
            <a:spAutoFit/>
          </a:bodyPr>
          <a:lstStyle/>
          <a:p>
            <a:pPr algn="ctr"/>
            <a:r>
              <a:rPr lang="en-GB" b="1" dirty="0"/>
              <a:t>Quoted from Prof Steve Higgins</a:t>
            </a:r>
          </a:p>
        </p:txBody>
      </p:sp>
    </p:spTree>
    <p:extLst>
      <p:ext uri="{BB962C8B-B14F-4D97-AF65-F5344CB8AC3E}">
        <p14:creationId xmlns:p14="http://schemas.microsoft.com/office/powerpoint/2010/main" val="9156435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5409" y="5114185"/>
            <a:ext cx="8913181" cy="904875"/>
          </a:xfrm>
        </p:spPr>
        <p:txBody>
          <a:bodyPr>
            <a:normAutofit/>
          </a:bodyPr>
          <a:lstStyle/>
          <a:p>
            <a:pPr>
              <a:buFont typeface="Arial" charset="0"/>
              <a:buNone/>
              <a:defRPr/>
            </a:pPr>
            <a:r>
              <a:rPr lang="en-GB" sz="2400" dirty="0"/>
              <a:t>	“I get to do everything my friends do, just that sometimes I have things changed a little so I can join in properly.”  Lisa, aged 15</a:t>
            </a:r>
          </a:p>
        </p:txBody>
      </p:sp>
      <p:pic>
        <p:nvPicPr>
          <p:cNvPr id="46083" name="Picture 3" descr="C:\Users\Gareth\Pictures\INCLUSION\LB with TA in class.jpg"/>
          <p:cNvPicPr>
            <a:picLocks noChangeAspect="1" noChangeArrowheads="1"/>
          </p:cNvPicPr>
          <p:nvPr/>
        </p:nvPicPr>
        <p:blipFill>
          <a:blip r:embed="rId2" cstate="print"/>
          <a:srcRect/>
          <a:stretch>
            <a:fillRect/>
          </a:stretch>
        </p:blipFill>
        <p:spPr bwMode="auto">
          <a:xfrm>
            <a:off x="1042988" y="838940"/>
            <a:ext cx="6913562" cy="4248150"/>
          </a:xfrm>
          <a:prstGeom prst="rect">
            <a:avLst/>
          </a:prstGeom>
          <a:noFill/>
          <a:ln w="9525">
            <a:noFill/>
            <a:miter lim="800000"/>
            <a:headEnd/>
            <a:tailEnd/>
          </a:ln>
        </p:spPr>
      </p:pic>
    </p:spTree>
    <p:extLst>
      <p:ext uri="{BB962C8B-B14F-4D97-AF65-F5344CB8AC3E}">
        <p14:creationId xmlns:p14="http://schemas.microsoft.com/office/powerpoint/2010/main" val="3787682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330" y="-214840"/>
            <a:ext cx="8495930" cy="1143000"/>
          </a:xfrm>
        </p:spPr>
        <p:txBody>
          <a:bodyPr>
            <a:normAutofit/>
          </a:bodyPr>
          <a:lstStyle/>
          <a:p>
            <a:r>
              <a:rPr lang="en-US" sz="2500" b="0" dirty="0">
                <a:solidFill>
                  <a:schemeClr val="bg1"/>
                </a:solidFill>
                <a:effectLst/>
                <a:latin typeface="Arial"/>
                <a:cs typeface="Arial"/>
              </a:rPr>
              <a:t>Why can school (education) be such a challenging place?</a:t>
            </a:r>
          </a:p>
        </p:txBody>
      </p:sp>
      <p:sp>
        <p:nvSpPr>
          <p:cNvPr id="3" name="Content Placeholder 2"/>
          <p:cNvSpPr>
            <a:spLocks noGrp="1"/>
          </p:cNvSpPr>
          <p:nvPr>
            <p:ph idx="1"/>
          </p:nvPr>
        </p:nvSpPr>
        <p:spPr>
          <a:xfrm>
            <a:off x="266329" y="1011615"/>
            <a:ext cx="8584707" cy="4812136"/>
          </a:xfrm>
        </p:spPr>
        <p:txBody>
          <a:bodyPr>
            <a:normAutofit/>
          </a:bodyPr>
          <a:lstStyle/>
          <a:p>
            <a:pPr marL="0" indent="0">
              <a:buClrTx/>
              <a:buSzPct val="75000"/>
              <a:buNone/>
              <a:defRPr/>
            </a:pPr>
            <a:r>
              <a:rPr lang="en-US" sz="2400" dirty="0">
                <a:latin typeface="Arial"/>
                <a:ea typeface="ＭＳ Ｐゴシック" pitchFamily="-65" charset="-128"/>
                <a:cs typeface="Arial"/>
              </a:rPr>
              <a:t>F</a:t>
            </a:r>
            <a:r>
              <a:rPr lang="en-US" sz="2400" dirty="0">
                <a:latin typeface="Arial"/>
                <a:cs typeface="Arial"/>
              </a:rPr>
              <a:t>or the peer group:</a:t>
            </a:r>
          </a:p>
          <a:p>
            <a:pPr marL="0" indent="0">
              <a:buClrTx/>
              <a:buSzPct val="75000"/>
              <a:buNone/>
              <a:defRPr/>
            </a:pPr>
            <a:endParaRPr lang="en-US" sz="1400" dirty="0">
              <a:latin typeface="Arial"/>
              <a:cs typeface="Arial"/>
            </a:endParaRPr>
          </a:p>
          <a:p>
            <a:pPr lvl="1">
              <a:buClrTx/>
              <a:buSzPct val="90000"/>
              <a:buFont typeface="Arial" pitchFamily="34" charset="0"/>
              <a:buChar char="•"/>
              <a:defRPr/>
            </a:pPr>
            <a:r>
              <a:rPr lang="en-US" sz="2400" dirty="0">
                <a:latin typeface="Arial"/>
                <a:cs typeface="Arial"/>
              </a:rPr>
              <a:t>Lack of understanding</a:t>
            </a:r>
          </a:p>
          <a:p>
            <a:pPr lvl="1">
              <a:buClrTx/>
              <a:buSzPct val="90000"/>
              <a:buFont typeface="Arial" pitchFamily="34" charset="0"/>
              <a:buChar char="•"/>
              <a:defRPr/>
            </a:pPr>
            <a:r>
              <a:rPr lang="en-US" sz="2400" dirty="0">
                <a:latin typeface="Arial"/>
                <a:cs typeface="Arial"/>
              </a:rPr>
              <a:t>Resenting extra attention</a:t>
            </a:r>
          </a:p>
          <a:p>
            <a:pPr lvl="1">
              <a:buClrTx/>
              <a:buSzPct val="90000"/>
              <a:buFont typeface="Arial" pitchFamily="34" charset="0"/>
              <a:buChar char="•"/>
              <a:defRPr/>
            </a:pPr>
            <a:r>
              <a:rPr lang="en-US" sz="2400" dirty="0">
                <a:latin typeface="Arial"/>
                <a:cs typeface="Arial"/>
              </a:rPr>
              <a:t>Social advances that are ignored or rejected</a:t>
            </a:r>
          </a:p>
          <a:p>
            <a:pPr lvl="1">
              <a:buClrTx/>
              <a:buSzPct val="90000"/>
              <a:buFont typeface="Arial" pitchFamily="34" charset="0"/>
              <a:buChar char="•"/>
              <a:defRPr/>
            </a:pPr>
            <a:r>
              <a:rPr lang="en-US" sz="2400" dirty="0">
                <a:latin typeface="Arial"/>
                <a:cs typeface="Arial"/>
              </a:rPr>
              <a:t>Distraction or disruption</a:t>
            </a:r>
          </a:p>
          <a:p>
            <a:pPr lvl="1">
              <a:buClrTx/>
              <a:buSzPct val="90000"/>
              <a:buFont typeface="Arial" pitchFamily="34" charset="0"/>
              <a:buChar char="•"/>
              <a:defRPr/>
            </a:pPr>
            <a:r>
              <a:rPr lang="en-US" sz="2400" dirty="0">
                <a:latin typeface="Arial"/>
                <a:cs typeface="Arial"/>
              </a:rPr>
              <a:t>Feeling that double standards are applied (‘getting away’ with things)</a:t>
            </a:r>
          </a:p>
          <a:p>
            <a:pPr lvl="1">
              <a:buClrTx/>
              <a:buSzPct val="90000"/>
              <a:buFont typeface="Arial" pitchFamily="34" charset="0"/>
              <a:buChar char="•"/>
              <a:defRPr/>
            </a:pPr>
            <a:r>
              <a:rPr lang="en-US" sz="2400" dirty="0">
                <a:latin typeface="Arial"/>
                <a:cs typeface="Arial"/>
              </a:rPr>
              <a:t>Being nervous or fearful</a:t>
            </a:r>
          </a:p>
          <a:p>
            <a:pPr lvl="1">
              <a:buClrTx/>
              <a:buSzPct val="90000"/>
              <a:buFont typeface="Arial" pitchFamily="34" charset="0"/>
              <a:buChar char="•"/>
              <a:defRPr/>
            </a:pPr>
            <a:r>
              <a:rPr lang="en-US" sz="2400" dirty="0">
                <a:latin typeface="Arial"/>
                <a:cs typeface="Arial"/>
              </a:rPr>
              <a:t>Ignoring, teasing, winding up, bullying (Morewood, Humphrey &amp; Symes, 2011)</a:t>
            </a:r>
          </a:p>
          <a:p>
            <a:pPr marL="457200" lvl="1" indent="0">
              <a:buNone/>
              <a:defRPr/>
            </a:pPr>
            <a:endParaRPr lang="en-US" sz="1700" dirty="0">
              <a:latin typeface="Arial"/>
              <a:ea typeface="ＭＳ Ｐゴシック" pitchFamily="-65" charset="-128"/>
              <a:cs typeface="Arial"/>
            </a:endParaRPr>
          </a:p>
        </p:txBody>
      </p:sp>
    </p:spTree>
    <p:extLst>
      <p:ext uri="{BB962C8B-B14F-4D97-AF65-F5344CB8AC3E}">
        <p14:creationId xmlns:p14="http://schemas.microsoft.com/office/powerpoint/2010/main" val="2864182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8831-59F8-4686-B264-3B30EE60E505}"/>
              </a:ext>
            </a:extLst>
          </p:cNvPr>
          <p:cNvSpPr>
            <a:spLocks noGrp="1"/>
          </p:cNvSpPr>
          <p:nvPr>
            <p:ph type="title"/>
          </p:nvPr>
        </p:nvSpPr>
        <p:spPr>
          <a:xfrm>
            <a:off x="457200" y="-231389"/>
            <a:ext cx="8229600" cy="1143000"/>
          </a:xfrm>
        </p:spPr>
        <p:txBody>
          <a:bodyPr/>
          <a:lstStyle/>
          <a:p>
            <a:r>
              <a:rPr lang="en-GB" dirty="0">
                <a:solidFill>
                  <a:schemeClr val="bg1"/>
                </a:solidFill>
              </a:rPr>
              <a:t>Links</a:t>
            </a:r>
          </a:p>
        </p:txBody>
      </p:sp>
      <p:sp>
        <p:nvSpPr>
          <p:cNvPr id="3" name="Content Placeholder 2">
            <a:extLst>
              <a:ext uri="{FF2B5EF4-FFF2-40B4-BE49-F238E27FC236}">
                <a16:creationId xmlns:a16="http://schemas.microsoft.com/office/drawing/2014/main" id="{8C72F2D0-A9EF-454E-A460-666B92DFAA3A}"/>
              </a:ext>
            </a:extLst>
          </p:cNvPr>
          <p:cNvSpPr>
            <a:spLocks noGrp="1"/>
          </p:cNvSpPr>
          <p:nvPr>
            <p:ph idx="1"/>
          </p:nvPr>
        </p:nvSpPr>
        <p:spPr>
          <a:xfrm>
            <a:off x="0" y="829670"/>
            <a:ext cx="9144000" cy="5198660"/>
          </a:xfrm>
        </p:spPr>
        <p:txBody>
          <a:bodyPr>
            <a:normAutofit/>
          </a:bodyPr>
          <a:lstStyle/>
          <a:p>
            <a:r>
              <a:rPr lang="en-GB" sz="3000" dirty="0"/>
              <a:t>FREE webinars - </a:t>
            </a:r>
            <a:r>
              <a:rPr lang="en-GB" sz="3000" dirty="0">
                <a:hlinkClick r:id="rId2"/>
              </a:rPr>
              <a:t>www.studio3.org/free-webinars</a:t>
            </a:r>
            <a:endParaRPr lang="en-GB" sz="3000" dirty="0"/>
          </a:p>
          <a:p>
            <a:r>
              <a:rPr lang="en-GB" sz="3000" dirty="0"/>
              <a:t>FREE Newsletter - </a:t>
            </a:r>
            <a:r>
              <a:rPr lang="en-GB" sz="3000" dirty="0">
                <a:hlinkClick r:id="rId3"/>
              </a:rPr>
              <a:t>www.studio3.org/so/d5OUpnBWt?languageTag=en</a:t>
            </a:r>
            <a:endParaRPr lang="en-GB" sz="3000" dirty="0"/>
          </a:p>
          <a:p>
            <a:r>
              <a:rPr lang="en-GB" sz="3000" dirty="0"/>
              <a:t>LASER Prog - </a:t>
            </a:r>
            <a:r>
              <a:rPr lang="en-GB" sz="3000" dirty="0">
                <a:hlinkClick r:id="rId4"/>
              </a:rPr>
              <a:t>www.studio3.org/laser-online</a:t>
            </a:r>
            <a:endParaRPr lang="en-GB" sz="3000" dirty="0"/>
          </a:p>
          <a:p>
            <a:r>
              <a:rPr lang="en-GB" sz="3000" dirty="0"/>
              <a:t>Low Arousal Training - </a:t>
            </a:r>
            <a:r>
              <a:rPr lang="en-GB" sz="3000" dirty="0">
                <a:hlinkClick r:id="rId5"/>
              </a:rPr>
              <a:t>www.studio3.org/low-arousal-online</a:t>
            </a:r>
            <a:endParaRPr lang="en-GB" sz="3000" dirty="0"/>
          </a:p>
          <a:p>
            <a:r>
              <a:rPr lang="en-GB" sz="3000" dirty="0"/>
              <a:t>Films - </a:t>
            </a:r>
            <a:r>
              <a:rPr lang="en-GB" sz="3000" dirty="0">
                <a:hlinkClick r:id="rId6"/>
              </a:rPr>
              <a:t>Videos Archives - Gareth D Morewood (gdmorewood.com)</a:t>
            </a:r>
            <a:endParaRPr lang="en-GB" sz="3000" dirty="0"/>
          </a:p>
          <a:p>
            <a:r>
              <a:rPr lang="en-GB" sz="3000" dirty="0" err="1"/>
              <a:t>SENCology</a:t>
            </a:r>
            <a:r>
              <a:rPr lang="en-GB" sz="3000" dirty="0"/>
              <a:t> Blog - </a:t>
            </a:r>
            <a:r>
              <a:rPr lang="en-GB" sz="3000" dirty="0" err="1">
                <a:hlinkClick r:id="rId7"/>
              </a:rPr>
              <a:t>SENCology</a:t>
            </a:r>
            <a:r>
              <a:rPr lang="en-GB" sz="3000" dirty="0">
                <a:hlinkClick r:id="rId7"/>
              </a:rPr>
              <a:t> | Optimus Education Blog (optimus-education.com)</a:t>
            </a:r>
            <a:endParaRPr lang="en-GB" sz="3000" dirty="0"/>
          </a:p>
        </p:txBody>
      </p:sp>
    </p:spTree>
    <p:extLst>
      <p:ext uri="{BB962C8B-B14F-4D97-AF65-F5344CB8AC3E}">
        <p14:creationId xmlns:p14="http://schemas.microsoft.com/office/powerpoint/2010/main" val="29936795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A707E-1E8B-DD93-4E92-DF9593519166}"/>
              </a:ext>
            </a:extLst>
          </p:cNvPr>
          <p:cNvSpPr>
            <a:spLocks noGrp="1"/>
          </p:cNvSpPr>
          <p:nvPr>
            <p:ph type="title"/>
          </p:nvPr>
        </p:nvSpPr>
        <p:spPr>
          <a:xfrm>
            <a:off x="457200" y="-203344"/>
            <a:ext cx="8229600" cy="1143000"/>
          </a:xfrm>
        </p:spPr>
        <p:txBody>
          <a:bodyPr/>
          <a:lstStyle/>
          <a:p>
            <a:r>
              <a:rPr lang="en-GB" dirty="0">
                <a:solidFill>
                  <a:schemeClr val="bg1"/>
                </a:solidFill>
              </a:rPr>
              <a:t>Don’t Worry!</a:t>
            </a:r>
          </a:p>
        </p:txBody>
      </p:sp>
      <p:pic>
        <p:nvPicPr>
          <p:cNvPr id="4" name="Picture 3">
            <a:extLst>
              <a:ext uri="{FF2B5EF4-FFF2-40B4-BE49-F238E27FC236}">
                <a16:creationId xmlns:a16="http://schemas.microsoft.com/office/drawing/2014/main" id="{B46E7FA4-8CFA-94C9-3AF6-5F85DE6C3384}"/>
              </a:ext>
            </a:extLst>
          </p:cNvPr>
          <p:cNvPicPr>
            <a:picLocks noChangeAspect="1"/>
          </p:cNvPicPr>
          <p:nvPr/>
        </p:nvPicPr>
        <p:blipFill>
          <a:blip r:embed="rId2"/>
          <a:srcRect t="7527" r="6814" b="19150"/>
          <a:stretch/>
        </p:blipFill>
        <p:spPr>
          <a:xfrm>
            <a:off x="1163782" y="1340427"/>
            <a:ext cx="6109854" cy="3605646"/>
          </a:xfrm>
          <a:prstGeom prst="rect">
            <a:avLst/>
          </a:prstGeom>
        </p:spPr>
      </p:pic>
    </p:spTree>
    <p:extLst>
      <p:ext uri="{BB962C8B-B14F-4D97-AF65-F5344CB8AC3E}">
        <p14:creationId xmlns:p14="http://schemas.microsoft.com/office/powerpoint/2010/main" val="8159422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A0A048-5706-C6FC-FE7B-E5227FFBC185}"/>
              </a:ext>
            </a:extLst>
          </p:cNvPr>
          <p:cNvPicPr>
            <a:picLocks noChangeAspect="1"/>
          </p:cNvPicPr>
          <p:nvPr/>
        </p:nvPicPr>
        <p:blipFill>
          <a:blip r:embed="rId2"/>
          <a:stretch>
            <a:fillRect/>
          </a:stretch>
        </p:blipFill>
        <p:spPr>
          <a:xfrm>
            <a:off x="2538412" y="108156"/>
            <a:ext cx="4067175" cy="6056670"/>
          </a:xfrm>
          <a:prstGeom prst="rect">
            <a:avLst/>
          </a:prstGeom>
        </p:spPr>
      </p:pic>
    </p:spTree>
    <p:extLst>
      <p:ext uri="{BB962C8B-B14F-4D97-AF65-F5344CB8AC3E}">
        <p14:creationId xmlns:p14="http://schemas.microsoft.com/office/powerpoint/2010/main" val="8928626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13" y="5071621"/>
            <a:ext cx="8983745" cy="1206450"/>
          </a:xfrm>
        </p:spPr>
        <p:txBody>
          <a:bodyPr>
            <a:normAutofit fontScale="90000"/>
          </a:bodyPr>
          <a:lstStyle/>
          <a:p>
            <a:r>
              <a:rPr lang="en-US" dirty="0">
                <a:solidFill>
                  <a:srgbClr val="F2F2F2"/>
                </a:solidFill>
              </a:rPr>
              <a:t>www.studio3.org               @</a:t>
            </a:r>
            <a:r>
              <a:rPr lang="en-US" dirty="0" err="1">
                <a:solidFill>
                  <a:srgbClr val="F2F2F2"/>
                </a:solidFill>
              </a:rPr>
              <a:t>studioIII</a:t>
            </a:r>
            <a:br>
              <a:rPr lang="en-US" dirty="0">
                <a:solidFill>
                  <a:srgbClr val="F2F2F2"/>
                </a:solidFill>
              </a:rPr>
            </a:br>
            <a:r>
              <a:rPr lang="en-US" dirty="0">
                <a:solidFill>
                  <a:srgbClr val="F2F2F2"/>
                </a:solidFill>
              </a:rPr>
              <a:t>www.gdmorewood.com   @gdmorewood</a:t>
            </a:r>
          </a:p>
        </p:txBody>
      </p:sp>
      <p:sp>
        <p:nvSpPr>
          <p:cNvPr id="4" name="Title 1">
            <a:extLst>
              <a:ext uri="{FF2B5EF4-FFF2-40B4-BE49-F238E27FC236}">
                <a16:creationId xmlns:a16="http://schemas.microsoft.com/office/drawing/2014/main" id="{1F431FA7-AE03-490E-9F82-B70EBADADE92}"/>
              </a:ext>
            </a:extLst>
          </p:cNvPr>
          <p:cNvSpPr txBox="1">
            <a:spLocks/>
          </p:cNvSpPr>
          <p:nvPr/>
        </p:nvSpPr>
        <p:spPr>
          <a:xfrm>
            <a:off x="131975" y="171312"/>
            <a:ext cx="8880049" cy="78747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000" dirty="0">
              <a:solidFill>
                <a:srgbClr val="FFFFFF"/>
              </a:solidFill>
            </a:endParaRPr>
          </a:p>
        </p:txBody>
      </p:sp>
      <p:sp>
        <p:nvSpPr>
          <p:cNvPr id="5" name="Title 1">
            <a:extLst>
              <a:ext uri="{FF2B5EF4-FFF2-40B4-BE49-F238E27FC236}">
                <a16:creationId xmlns:a16="http://schemas.microsoft.com/office/drawing/2014/main" id="{2AEC6492-7B75-406F-8277-98442F6C9BE4}"/>
              </a:ext>
            </a:extLst>
          </p:cNvPr>
          <p:cNvSpPr txBox="1">
            <a:spLocks/>
          </p:cNvSpPr>
          <p:nvPr/>
        </p:nvSpPr>
        <p:spPr>
          <a:xfrm>
            <a:off x="354830" y="81882"/>
            <a:ext cx="8424909" cy="96633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rPr>
              <a:t>Practical Ideas For Inclusive Classrooms</a:t>
            </a:r>
            <a:endParaRPr lang="en-US" sz="3600" dirty="0">
              <a:solidFill>
                <a:schemeClr val="bg1"/>
              </a:solidFill>
            </a:endParaRPr>
          </a:p>
        </p:txBody>
      </p:sp>
      <p:pic>
        <p:nvPicPr>
          <p:cNvPr id="3" name="Picture 2">
            <a:extLst>
              <a:ext uri="{FF2B5EF4-FFF2-40B4-BE49-F238E27FC236}">
                <a16:creationId xmlns:a16="http://schemas.microsoft.com/office/drawing/2014/main" id="{F9ECAEF4-015E-4A96-99CE-E41068B7FB0D}"/>
              </a:ext>
            </a:extLst>
          </p:cNvPr>
          <p:cNvPicPr>
            <a:picLocks noChangeAspect="1"/>
          </p:cNvPicPr>
          <p:nvPr/>
        </p:nvPicPr>
        <p:blipFill>
          <a:blip r:embed="rId2"/>
          <a:stretch>
            <a:fillRect/>
          </a:stretch>
        </p:blipFill>
        <p:spPr>
          <a:xfrm>
            <a:off x="0" y="11097"/>
            <a:ext cx="9144000" cy="6835806"/>
          </a:xfrm>
          <a:prstGeom prst="rect">
            <a:avLst/>
          </a:prstGeom>
        </p:spPr>
      </p:pic>
      <p:sp>
        <p:nvSpPr>
          <p:cNvPr id="7" name="Rectangle 6">
            <a:extLst>
              <a:ext uri="{FF2B5EF4-FFF2-40B4-BE49-F238E27FC236}">
                <a16:creationId xmlns:a16="http://schemas.microsoft.com/office/drawing/2014/main" id="{EE19D49F-C039-4563-974F-797B9556F8EF}"/>
              </a:ext>
            </a:extLst>
          </p:cNvPr>
          <p:cNvSpPr/>
          <p:nvPr/>
        </p:nvSpPr>
        <p:spPr>
          <a:xfrm>
            <a:off x="2317072" y="171312"/>
            <a:ext cx="4776186" cy="787476"/>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7F8AF609-DBBC-B08E-7616-D4765A3938F7}"/>
              </a:ext>
            </a:extLst>
          </p:cNvPr>
          <p:cNvPicPr>
            <a:picLocks noChangeAspect="1"/>
          </p:cNvPicPr>
          <p:nvPr/>
        </p:nvPicPr>
        <p:blipFill>
          <a:blip r:embed="rId3"/>
          <a:stretch>
            <a:fillRect/>
          </a:stretch>
        </p:blipFill>
        <p:spPr>
          <a:xfrm>
            <a:off x="354830" y="1048218"/>
            <a:ext cx="2530059" cy="2530059"/>
          </a:xfrm>
          <a:prstGeom prst="rect">
            <a:avLst/>
          </a:prstGeom>
        </p:spPr>
      </p:pic>
      <p:pic>
        <p:nvPicPr>
          <p:cNvPr id="10" name="Picture 9">
            <a:extLst>
              <a:ext uri="{FF2B5EF4-FFF2-40B4-BE49-F238E27FC236}">
                <a16:creationId xmlns:a16="http://schemas.microsoft.com/office/drawing/2014/main" id="{ED1BB5FE-8213-1F71-F3B0-3DB1FEC5181D}"/>
              </a:ext>
            </a:extLst>
          </p:cNvPr>
          <p:cNvPicPr>
            <a:picLocks noChangeAspect="1"/>
          </p:cNvPicPr>
          <p:nvPr/>
        </p:nvPicPr>
        <p:blipFill>
          <a:blip r:embed="rId3"/>
          <a:stretch>
            <a:fillRect/>
          </a:stretch>
        </p:blipFill>
        <p:spPr>
          <a:xfrm>
            <a:off x="6365822" y="1048218"/>
            <a:ext cx="2530059" cy="2530059"/>
          </a:xfrm>
          <a:prstGeom prst="rect">
            <a:avLst/>
          </a:prstGeom>
        </p:spPr>
      </p:pic>
    </p:spTree>
    <p:extLst>
      <p:ext uri="{BB962C8B-B14F-4D97-AF65-F5344CB8AC3E}">
        <p14:creationId xmlns:p14="http://schemas.microsoft.com/office/powerpoint/2010/main" val="2459918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9427"/>
            <a:ext cx="8713371" cy="749178"/>
          </a:xfrm>
        </p:spPr>
        <p:txBody>
          <a:bodyPr>
            <a:normAutofit/>
          </a:bodyPr>
          <a:lstStyle/>
          <a:p>
            <a:r>
              <a:rPr lang="en-US" sz="3000" b="1" dirty="0">
                <a:solidFill>
                  <a:schemeClr val="bg1"/>
                </a:solidFill>
                <a:effectLst/>
                <a:cs typeface="Arial"/>
              </a:rPr>
              <a:t>Why Can </a:t>
            </a:r>
            <a:r>
              <a:rPr lang="en-US" sz="3000" b="1" dirty="0">
                <a:solidFill>
                  <a:schemeClr val="bg1"/>
                </a:solidFill>
                <a:cs typeface="Arial"/>
              </a:rPr>
              <a:t>S</a:t>
            </a:r>
            <a:r>
              <a:rPr lang="en-US" sz="3000" b="1" dirty="0">
                <a:solidFill>
                  <a:schemeClr val="bg1"/>
                </a:solidFill>
                <a:effectLst/>
                <a:cs typeface="Arial"/>
              </a:rPr>
              <a:t>chool </a:t>
            </a:r>
            <a:r>
              <a:rPr lang="en-US" sz="3000" b="1" dirty="0">
                <a:solidFill>
                  <a:schemeClr val="bg1"/>
                </a:solidFill>
                <a:cs typeface="Arial"/>
              </a:rPr>
              <a:t>B</a:t>
            </a:r>
            <a:r>
              <a:rPr lang="en-US" sz="3000" b="1" dirty="0">
                <a:solidFill>
                  <a:schemeClr val="bg1"/>
                </a:solidFill>
                <a:effectLst/>
                <a:cs typeface="Arial"/>
              </a:rPr>
              <a:t>e </a:t>
            </a:r>
            <a:r>
              <a:rPr lang="en-US" sz="3000" b="1" dirty="0">
                <a:solidFill>
                  <a:schemeClr val="bg1"/>
                </a:solidFill>
                <a:cs typeface="Arial"/>
              </a:rPr>
              <a:t>S</a:t>
            </a:r>
            <a:r>
              <a:rPr lang="en-US" sz="3000" b="1" dirty="0">
                <a:solidFill>
                  <a:schemeClr val="bg1"/>
                </a:solidFill>
                <a:effectLst/>
                <a:cs typeface="Arial"/>
              </a:rPr>
              <a:t>uch a Challenging Place?</a:t>
            </a:r>
          </a:p>
        </p:txBody>
      </p:sp>
      <p:pic>
        <p:nvPicPr>
          <p:cNvPr id="7" name="Picture 4"/>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aintStrokes trans="15000" intensity="2"/>
                    </a14:imgEffect>
                  </a14:imgLayer>
                </a14:imgProps>
              </a:ext>
              <a:ext uri="{28A0092B-C50C-407E-A947-70E740481C1C}">
                <a14:useLocalDpi xmlns:a14="http://schemas.microsoft.com/office/drawing/2010/main" val="0"/>
              </a:ext>
            </a:extLst>
          </a:blip>
          <a:srcRect/>
          <a:stretch>
            <a:fillRect/>
          </a:stretch>
        </p:blipFill>
        <p:spPr>
          <a:xfrm>
            <a:off x="251519" y="856002"/>
            <a:ext cx="8634797" cy="4611543"/>
          </a:xfrm>
          <a:prstGeom prst="rect">
            <a:avLst/>
          </a:prstGeom>
          <a:noFill/>
        </p:spPr>
      </p:pic>
      <p:sp>
        <p:nvSpPr>
          <p:cNvPr id="3" name="TextBox 2"/>
          <p:cNvSpPr txBox="1"/>
          <p:nvPr/>
        </p:nvSpPr>
        <p:spPr>
          <a:xfrm>
            <a:off x="2547639" y="5564942"/>
            <a:ext cx="410004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Taken from Humphrey &amp; Lewis (2008)</a:t>
            </a:r>
          </a:p>
        </p:txBody>
      </p:sp>
    </p:spTree>
    <p:extLst>
      <p:ext uri="{BB962C8B-B14F-4D97-AF65-F5344CB8AC3E}">
        <p14:creationId xmlns:p14="http://schemas.microsoft.com/office/powerpoint/2010/main" val="371965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3001</TotalTime>
  <Words>4619</Words>
  <Application>Microsoft Office PowerPoint</Application>
  <PresentationFormat>On-screen Show (4:3)</PresentationFormat>
  <Paragraphs>443</Paragraphs>
  <Slides>83</Slides>
  <Notes>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83</vt:i4>
      </vt:variant>
    </vt:vector>
  </HeadingPairs>
  <TitlesOfParts>
    <vt:vector size="95" baseType="lpstr">
      <vt:lpstr>ＭＳ Ｐゴシック</vt:lpstr>
      <vt:lpstr>-apple-system</vt:lpstr>
      <vt:lpstr>Arial</vt:lpstr>
      <vt:lpstr>Arial</vt:lpstr>
      <vt:lpstr>Calibri</vt:lpstr>
      <vt:lpstr>lexia</vt:lpstr>
      <vt:lpstr>MuseoSans</vt:lpstr>
      <vt:lpstr>Source Sans Pro</vt:lpstr>
      <vt:lpstr>Tahoma</vt:lpstr>
      <vt:lpstr>Wingdings</vt:lpstr>
      <vt:lpstr>Wingdings 3</vt:lpstr>
      <vt:lpstr>Office Theme</vt:lpstr>
      <vt:lpstr>Are We Asking The Right Questions About Behaviour?</vt:lpstr>
      <vt:lpstr>What is ‘behaviour’?</vt:lpstr>
      <vt:lpstr>Assumptions about Behaviour</vt:lpstr>
      <vt:lpstr>Potential Causes &amp; Challenges</vt:lpstr>
      <vt:lpstr>PowerPoint Presentation</vt:lpstr>
      <vt:lpstr>PowerPoint Presentation</vt:lpstr>
      <vt:lpstr>Why can school (education) be such a challenging place?</vt:lpstr>
      <vt:lpstr>Why can school (education) be such a challenging place?</vt:lpstr>
      <vt:lpstr>Why Can School Be Such a Challenging Place?</vt:lpstr>
      <vt:lpstr>Why Can School Be Such a Challenging Place?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Low Arousal approach</vt:lpstr>
      <vt:lpstr>The Notion of Low Arousal</vt:lpstr>
      <vt:lpstr>Key messages</vt:lpstr>
      <vt:lpstr>Constant Consistency</vt:lpstr>
      <vt:lpstr>Constant Consistency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Applying Low Arousal Approaches</vt:lpstr>
      <vt:lpstr>Applying Low Arousal Approaches</vt:lpstr>
      <vt:lpstr>Low Arousal</vt:lpstr>
      <vt:lpstr>Applying Low Arousal Approaches</vt:lpstr>
      <vt:lpstr>What can we do to improve the educational experiences and outcomes of autistic young people?</vt:lpstr>
      <vt:lpstr>The Saturation Model – all the links</vt:lpstr>
      <vt:lpstr>PowerPoint Presentation</vt:lpstr>
      <vt:lpstr>PowerPoint Presentation</vt:lpstr>
      <vt:lpstr>Applying Low Arousal Approaches</vt:lpstr>
      <vt:lpstr>Applying Low Arousal Approaches</vt:lpstr>
      <vt:lpstr>PowerPoint Presentation</vt:lpstr>
      <vt:lpstr>Applying Low Arousal Approaches</vt:lpstr>
      <vt:lpstr>Classroom Structure &amp; Routine </vt:lpstr>
      <vt:lpstr>Planned Escape</vt:lpstr>
      <vt:lpstr>Fight or Flight: Stress Hormones</vt:lpstr>
      <vt:lpstr>The Solution: Cortisol Management</vt:lpstr>
      <vt:lpstr>Stress and Trauma</vt:lpstr>
      <vt:lpstr>The Negative Behaviour Narrative</vt:lpstr>
      <vt:lpstr>PowerPoint Presentation</vt:lpstr>
      <vt:lpstr>Stop Catastrophising</vt:lpstr>
      <vt:lpstr>Highly Stressed People Need More Control</vt:lpstr>
      <vt:lpstr>The Battle for Control</vt:lpstr>
      <vt:lpstr>Recognise Panic and Avoid Emotional Contagion</vt:lpstr>
      <vt:lpstr>Focus More on the Behaviour of Supporters</vt:lpstr>
      <vt:lpstr>It’s About ‘Us’ Not ‘Them’</vt:lpstr>
      <vt:lpstr>Choices Not Boundaries</vt:lpstr>
      <vt:lpstr>See the Person, Not the Behaviour</vt:lpstr>
      <vt:lpstr>Reflective practice</vt:lpstr>
      <vt:lpstr>An important distinction </vt:lpstr>
      <vt:lpstr>Gibbs (1998) Reflection Cycle</vt:lpstr>
      <vt:lpstr>Reflective dialogues </vt:lpstr>
      <vt:lpstr>Peer education and support is essential</vt:lpstr>
      <vt:lpstr>Ensure clear communication with parents/carers </vt:lpstr>
      <vt:lpstr>PowerPoint Presentation</vt:lpstr>
      <vt:lpstr>Key Aims</vt:lpstr>
      <vt:lpstr>On-Going Support &amp; Supervision</vt:lpstr>
      <vt:lpstr>PowerPoint Presentation</vt:lpstr>
      <vt:lpstr>Further Information</vt:lpstr>
      <vt:lpstr>PowerPoint Presentation</vt:lpstr>
      <vt:lpstr>AET Case Studies</vt:lpstr>
      <vt:lpstr>AET Case Studies</vt:lpstr>
      <vt:lpstr>PowerPoint Presentation</vt:lpstr>
      <vt:lpstr>PowerPoint Presentation</vt:lpstr>
      <vt:lpstr>The ‘Bananarama’ Principle…</vt:lpstr>
      <vt:lpstr>PowerPoint Presentation</vt:lpstr>
      <vt:lpstr>Links</vt:lpstr>
      <vt:lpstr>Don’t Worry!</vt:lpstr>
      <vt:lpstr>PowerPoint Presentation</vt:lpstr>
      <vt:lpstr>www.studio3.org               @studioIII www.gdmorewood.com   @gdmorewood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Positive Psychology, Low Arousal and Stress</dc:title>
  <dc:creator>Gareth D Morewood</dc:creator>
  <cp:lastModifiedBy>Gareth D Morewood</cp:lastModifiedBy>
  <cp:revision>106</cp:revision>
  <dcterms:created xsi:type="dcterms:W3CDTF">2019-09-26T08:15:13Z</dcterms:created>
  <dcterms:modified xsi:type="dcterms:W3CDTF">2025-04-10T05:34:43Z</dcterms:modified>
</cp:coreProperties>
</file>