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41" r:id="rId3"/>
    <p:sldId id="340" r:id="rId4"/>
    <p:sldId id="257" r:id="rId5"/>
    <p:sldId id="258" r:id="rId6"/>
    <p:sldId id="259" r:id="rId7"/>
    <p:sldId id="263" r:id="rId8"/>
    <p:sldId id="344" r:id="rId9"/>
    <p:sldId id="345" r:id="rId10"/>
    <p:sldId id="346" r:id="rId11"/>
    <p:sldId id="347" r:id="rId12"/>
    <p:sldId id="310" r:id="rId13"/>
    <p:sldId id="320" r:id="rId14"/>
    <p:sldId id="260" r:id="rId15"/>
    <p:sldId id="261" r:id="rId16"/>
    <p:sldId id="262" r:id="rId17"/>
    <p:sldId id="267" r:id="rId18"/>
    <p:sldId id="311" r:id="rId19"/>
    <p:sldId id="312" r:id="rId20"/>
    <p:sldId id="313" r:id="rId21"/>
    <p:sldId id="314" r:id="rId22"/>
    <p:sldId id="315" r:id="rId23"/>
    <p:sldId id="316" r:id="rId24"/>
    <p:sldId id="317" r:id="rId25"/>
    <p:sldId id="318" r:id="rId26"/>
    <p:sldId id="270" r:id="rId27"/>
    <p:sldId id="276" r:id="rId28"/>
    <p:sldId id="277" r:id="rId29"/>
    <p:sldId id="339" r:id="rId30"/>
    <p:sldId id="278" r:id="rId31"/>
    <p:sldId id="271" r:id="rId32"/>
    <p:sldId id="319" r:id="rId33"/>
    <p:sldId id="279" r:id="rId34"/>
    <p:sldId id="280" r:id="rId35"/>
    <p:sldId id="342" r:id="rId36"/>
    <p:sldId id="34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17FD7-3CCA-459A-BAF4-13FEBB3AA531}" type="datetimeFigureOut">
              <a:rPr lang="en-GB" smtClean="0"/>
              <a:pPr/>
              <a:t>27/01/2019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BA1FA-43B7-4137-904F-1783E9B969E8}" type="slidenum">
              <a:rPr lang="en-GB" smtClean="0"/>
              <a:pPr/>
              <a:t>‹#›</a:t>
            </a:fld>
            <a:endParaRPr lang="en-GB"/>
          </a:p>
        </p:txBody>
      </p:sp>
    </p:spTree>
    <p:extLst>
      <p:ext uri="{BB962C8B-B14F-4D97-AF65-F5344CB8AC3E}">
        <p14:creationId xmlns="" xmlns:p14="http://schemas.microsoft.com/office/powerpoint/2010/main" val="223108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xfrm>
            <a:off x="990600" y="6604000"/>
            <a:ext cx="184150" cy="277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9700" name="Slide Number Placeholder 3"/>
          <p:cNvSpPr>
            <a:spLocks noGrp="1"/>
          </p:cNvSpPr>
          <p:nvPr>
            <p:ph type="sldNum" sz="quarter" idx="5"/>
          </p:nvPr>
        </p:nvSpPr>
        <p:spPr>
          <a:xfrm>
            <a:off x="6945313" y="9309100"/>
            <a:ext cx="369887" cy="2921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0000">
                <a:solidFill>
                  <a:srgbClr val="010000"/>
                </a:solidFill>
                <a:latin typeface="Times New Roman" panose="02020603050405020304" pitchFamily="18" charset="0"/>
                <a:ea typeface="MS PGothic" panose="020B0600070205080204" pitchFamily="34" charset="-128"/>
              </a:defRPr>
            </a:lvl1pPr>
            <a:lvl2pPr marL="742950" indent="-285750">
              <a:defRPr sz="30000">
                <a:solidFill>
                  <a:srgbClr val="010000"/>
                </a:solidFill>
                <a:latin typeface="Times New Roman" panose="02020603050405020304" pitchFamily="18" charset="0"/>
                <a:ea typeface="MS PGothic" panose="020B0600070205080204" pitchFamily="34" charset="-128"/>
              </a:defRPr>
            </a:lvl2pPr>
            <a:lvl3pPr marL="1143000" indent="-228600">
              <a:defRPr sz="30000">
                <a:solidFill>
                  <a:srgbClr val="010000"/>
                </a:solidFill>
                <a:latin typeface="Times New Roman" panose="02020603050405020304" pitchFamily="18" charset="0"/>
                <a:ea typeface="MS PGothic" panose="020B0600070205080204" pitchFamily="34" charset="-128"/>
              </a:defRPr>
            </a:lvl3pPr>
            <a:lvl4pPr marL="1600200" indent="-228600">
              <a:defRPr sz="30000">
                <a:solidFill>
                  <a:srgbClr val="010000"/>
                </a:solidFill>
                <a:latin typeface="Times New Roman" panose="02020603050405020304" pitchFamily="18" charset="0"/>
                <a:ea typeface="MS PGothic" panose="020B0600070205080204" pitchFamily="34" charset="-128"/>
              </a:defRPr>
            </a:lvl4pPr>
            <a:lvl5pPr marL="2057400" indent="-228600">
              <a:defRPr sz="30000">
                <a:solidFill>
                  <a:srgbClr val="01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9pPr>
          </a:lstStyle>
          <a:p>
            <a:pPr eaLnBrk="1" hangingPunct="1"/>
            <a:fld id="{8ED619E1-0E9E-483D-BEC7-FCEAE58C9636}" type="slidenum">
              <a:rPr lang="en-US" altLang="en-US" sz="1300">
                <a:solidFill>
                  <a:schemeClr val="tx1"/>
                </a:solidFill>
                <a:latin typeface="Arial" panose="020B0604020202020204" pitchFamily="34" charset="0"/>
              </a:rPr>
              <a:pPr eaLnBrk="1" hangingPunct="1"/>
              <a:t>19</a:t>
            </a:fld>
            <a:endParaRPr lang="en-US" altLang="en-US" sz="1300">
              <a:solidFill>
                <a:schemeClr val="tx1"/>
              </a:solidFill>
              <a:latin typeface="Arial" panose="020B0604020202020204" pitchFamily="34" charset="0"/>
            </a:endParaRPr>
          </a:p>
        </p:txBody>
      </p:sp>
    </p:spTree>
    <p:extLst>
      <p:ext uri="{BB962C8B-B14F-4D97-AF65-F5344CB8AC3E}">
        <p14:creationId xmlns="" xmlns:p14="http://schemas.microsoft.com/office/powerpoint/2010/main" val="63289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6977063" y="9324975"/>
            <a:ext cx="338137" cy="2762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0000">
                <a:solidFill>
                  <a:srgbClr val="010000"/>
                </a:solidFill>
                <a:latin typeface="Times New Roman" panose="02020603050405020304" pitchFamily="18" charset="0"/>
                <a:ea typeface="MS PGothic" panose="020B0600070205080204" pitchFamily="34" charset="-128"/>
              </a:defRPr>
            </a:lvl1pPr>
            <a:lvl2pPr marL="742950" indent="-285750">
              <a:defRPr sz="30000">
                <a:solidFill>
                  <a:srgbClr val="010000"/>
                </a:solidFill>
                <a:latin typeface="Times New Roman" panose="02020603050405020304" pitchFamily="18" charset="0"/>
                <a:ea typeface="MS PGothic" panose="020B0600070205080204" pitchFamily="34" charset="-128"/>
              </a:defRPr>
            </a:lvl2pPr>
            <a:lvl3pPr marL="1143000" indent="-228600">
              <a:defRPr sz="30000">
                <a:solidFill>
                  <a:srgbClr val="010000"/>
                </a:solidFill>
                <a:latin typeface="Times New Roman" panose="02020603050405020304" pitchFamily="18" charset="0"/>
                <a:ea typeface="MS PGothic" panose="020B0600070205080204" pitchFamily="34" charset="-128"/>
              </a:defRPr>
            </a:lvl3pPr>
            <a:lvl4pPr marL="1600200" indent="-228600">
              <a:defRPr sz="30000">
                <a:solidFill>
                  <a:srgbClr val="010000"/>
                </a:solidFill>
                <a:latin typeface="Times New Roman" panose="02020603050405020304" pitchFamily="18" charset="0"/>
                <a:ea typeface="MS PGothic" panose="020B0600070205080204" pitchFamily="34" charset="-128"/>
              </a:defRPr>
            </a:lvl4pPr>
            <a:lvl5pPr marL="2057400" indent="-228600">
              <a:defRPr sz="30000">
                <a:solidFill>
                  <a:srgbClr val="01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9pPr>
          </a:lstStyle>
          <a:p>
            <a:fld id="{2075960B-FE13-4628-A87E-4E893958AF5C}" type="slidenum">
              <a:rPr lang="en-US" altLang="en-US" sz="1200"/>
              <a:pPr/>
              <a:t>20</a:t>
            </a:fld>
            <a:endParaRPr lang="en-US" altLang="en-US" sz="1200"/>
          </a:p>
        </p:txBody>
      </p:sp>
      <p:sp>
        <p:nvSpPr>
          <p:cNvPr id="31747"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4725" y="6581775"/>
            <a:ext cx="185738" cy="277813"/>
          </a:xfrm>
        </p:spPr>
        <p:txBody>
          <a:bodyPr/>
          <a:lstStyle/>
          <a:p>
            <a:pPr eaLnBrk="1" hangingPunct="1">
              <a:defRPr/>
            </a:pPr>
            <a:endParaRPr lang="en-GB">
              <a:ea typeface="ＭＳ Ｐゴシック" charset="0"/>
              <a:cs typeface="+mn-cs"/>
            </a:endParaRPr>
          </a:p>
        </p:txBody>
      </p:sp>
    </p:spTree>
    <p:extLst>
      <p:ext uri="{BB962C8B-B14F-4D97-AF65-F5344CB8AC3E}">
        <p14:creationId xmlns="" xmlns:p14="http://schemas.microsoft.com/office/powerpoint/2010/main" val="315949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6977063" y="9324975"/>
            <a:ext cx="338137" cy="2762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0000">
                <a:solidFill>
                  <a:srgbClr val="010000"/>
                </a:solidFill>
                <a:latin typeface="Times New Roman" panose="02020603050405020304" pitchFamily="18" charset="0"/>
                <a:ea typeface="MS PGothic" panose="020B0600070205080204" pitchFamily="34" charset="-128"/>
              </a:defRPr>
            </a:lvl1pPr>
            <a:lvl2pPr marL="742950" indent="-285750">
              <a:defRPr sz="30000">
                <a:solidFill>
                  <a:srgbClr val="010000"/>
                </a:solidFill>
                <a:latin typeface="Times New Roman" panose="02020603050405020304" pitchFamily="18" charset="0"/>
                <a:ea typeface="MS PGothic" panose="020B0600070205080204" pitchFamily="34" charset="-128"/>
              </a:defRPr>
            </a:lvl2pPr>
            <a:lvl3pPr marL="1143000" indent="-228600">
              <a:defRPr sz="30000">
                <a:solidFill>
                  <a:srgbClr val="010000"/>
                </a:solidFill>
                <a:latin typeface="Times New Roman" panose="02020603050405020304" pitchFamily="18" charset="0"/>
                <a:ea typeface="MS PGothic" panose="020B0600070205080204" pitchFamily="34" charset="-128"/>
              </a:defRPr>
            </a:lvl3pPr>
            <a:lvl4pPr marL="1600200" indent="-228600">
              <a:defRPr sz="30000">
                <a:solidFill>
                  <a:srgbClr val="010000"/>
                </a:solidFill>
                <a:latin typeface="Times New Roman" panose="02020603050405020304" pitchFamily="18" charset="0"/>
                <a:ea typeface="MS PGothic" panose="020B0600070205080204" pitchFamily="34" charset="-128"/>
              </a:defRPr>
            </a:lvl4pPr>
            <a:lvl5pPr marL="2057400" indent="-228600">
              <a:defRPr sz="30000">
                <a:solidFill>
                  <a:srgbClr val="01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9pPr>
          </a:lstStyle>
          <a:p>
            <a:fld id="{5A30E7B0-2FBE-465C-B5F0-FE013F0945AF}" type="slidenum">
              <a:rPr lang="en-US" altLang="en-US" sz="1200"/>
              <a:pPr/>
              <a:t>21</a:t>
            </a:fld>
            <a:endParaRPr lang="en-US" altLang="en-US" sz="1200"/>
          </a:p>
        </p:txBody>
      </p:sp>
      <p:sp>
        <p:nvSpPr>
          <p:cNvPr id="33795"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74725" y="6581775"/>
            <a:ext cx="185738" cy="277813"/>
          </a:xfrm>
        </p:spPr>
        <p:txBody>
          <a:bodyPr/>
          <a:lstStyle/>
          <a:p>
            <a:pPr eaLnBrk="1" hangingPunct="1">
              <a:defRPr/>
            </a:pPr>
            <a:endParaRPr lang="en-GB">
              <a:ea typeface="ＭＳ Ｐゴシック" charset="0"/>
              <a:cs typeface="+mn-cs"/>
            </a:endParaRPr>
          </a:p>
        </p:txBody>
      </p:sp>
    </p:spTree>
    <p:extLst>
      <p:ext uri="{BB962C8B-B14F-4D97-AF65-F5344CB8AC3E}">
        <p14:creationId xmlns="" xmlns:p14="http://schemas.microsoft.com/office/powerpoint/2010/main" val="22768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xfrm>
            <a:off x="7053263" y="9324975"/>
            <a:ext cx="261937" cy="2762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0000">
                <a:solidFill>
                  <a:srgbClr val="010000"/>
                </a:solidFill>
                <a:latin typeface="Times New Roman" panose="02020603050405020304" pitchFamily="18" charset="0"/>
                <a:ea typeface="MS PGothic" panose="020B0600070205080204" pitchFamily="34" charset="-128"/>
              </a:defRPr>
            </a:lvl1pPr>
            <a:lvl2pPr marL="742950" indent="-285750">
              <a:defRPr sz="30000">
                <a:solidFill>
                  <a:srgbClr val="010000"/>
                </a:solidFill>
                <a:latin typeface="Times New Roman" panose="02020603050405020304" pitchFamily="18" charset="0"/>
                <a:ea typeface="MS PGothic" panose="020B0600070205080204" pitchFamily="34" charset="-128"/>
              </a:defRPr>
            </a:lvl2pPr>
            <a:lvl3pPr marL="1143000" indent="-228600">
              <a:defRPr sz="30000">
                <a:solidFill>
                  <a:srgbClr val="010000"/>
                </a:solidFill>
                <a:latin typeface="Times New Roman" panose="02020603050405020304" pitchFamily="18" charset="0"/>
                <a:ea typeface="MS PGothic" panose="020B0600070205080204" pitchFamily="34" charset="-128"/>
              </a:defRPr>
            </a:lvl3pPr>
            <a:lvl4pPr marL="1600200" indent="-228600">
              <a:defRPr sz="30000">
                <a:solidFill>
                  <a:srgbClr val="010000"/>
                </a:solidFill>
                <a:latin typeface="Times New Roman" panose="02020603050405020304" pitchFamily="18" charset="0"/>
                <a:ea typeface="MS PGothic" panose="020B0600070205080204" pitchFamily="34" charset="-128"/>
              </a:defRPr>
            </a:lvl4pPr>
            <a:lvl5pPr marL="2057400" indent="-228600">
              <a:defRPr sz="30000">
                <a:solidFill>
                  <a:srgbClr val="01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0000">
                <a:solidFill>
                  <a:srgbClr val="010000"/>
                </a:solidFill>
                <a:latin typeface="Times New Roman" panose="02020603050405020304" pitchFamily="18" charset="0"/>
                <a:ea typeface="MS PGothic" panose="020B0600070205080204" pitchFamily="34" charset="-128"/>
              </a:defRPr>
            </a:lvl9pPr>
          </a:lstStyle>
          <a:p>
            <a:fld id="{F85E8C44-DB59-4668-9097-D71280FF61FA}" type="slidenum">
              <a:rPr lang="en-US" altLang="en-US" sz="1200"/>
              <a:pPr/>
              <a:t>23</a:t>
            </a:fld>
            <a:endParaRPr lang="en-US" altLang="en-US" sz="1200"/>
          </a:p>
        </p:txBody>
      </p:sp>
      <p:sp>
        <p:nvSpPr>
          <p:cNvPr id="61443"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90600" y="6604000"/>
            <a:ext cx="184150" cy="277813"/>
          </a:xfrm>
        </p:spPr>
        <p:txBody>
          <a:bodyPr/>
          <a:lstStyle/>
          <a:p>
            <a:pPr eaLnBrk="1" hangingPunct="1">
              <a:defRPr/>
            </a:pPr>
            <a:endParaRPr lang="en-GB">
              <a:ea typeface="ＭＳ Ｐゴシック" charset="0"/>
              <a:cs typeface="+mn-cs"/>
            </a:endParaRPr>
          </a:p>
        </p:txBody>
      </p:sp>
    </p:spTree>
    <p:extLst>
      <p:ext uri="{BB962C8B-B14F-4D97-AF65-F5344CB8AC3E}">
        <p14:creationId xmlns="" xmlns:p14="http://schemas.microsoft.com/office/powerpoint/2010/main" val="39130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85CAA5-F6A1-4FA9-9A83-69F45A995F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220AEEA5-93EE-4ACE-9BEC-968EBB680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D9536D1-B0B6-4039-AAB9-3FE2898DFD10}"/>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5" name="Footer Placeholder 4">
            <a:extLst>
              <a:ext uri="{FF2B5EF4-FFF2-40B4-BE49-F238E27FC236}">
                <a16:creationId xmlns="" xmlns:a16="http://schemas.microsoft.com/office/drawing/2014/main" id="{CF7FF5D0-38CC-43BB-A782-F5488597FF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0B078CD-5577-40A4-B1DE-9858460794EC}"/>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74505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3C1E6F-77DF-47BC-9EC9-0A07811455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7200AF9-36DF-4B26-952C-523BEC91C9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7A4CD67-5F06-412C-A3C7-29CE6925F8C7}"/>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5" name="Footer Placeholder 4">
            <a:extLst>
              <a:ext uri="{FF2B5EF4-FFF2-40B4-BE49-F238E27FC236}">
                <a16:creationId xmlns="" xmlns:a16="http://schemas.microsoft.com/office/drawing/2014/main" id="{91C417C4-7B01-4D7A-8859-A77AE56A75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FB874DB-B59A-4ECD-B6EE-FA005ADA9173}"/>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149850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C83952A-1564-4D79-BE57-8CF0B3D012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478030F-4E3A-4D9B-9E30-99D560C321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F9BFB5F-C933-4149-A8E5-84534FB14AE5}"/>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5" name="Footer Placeholder 4">
            <a:extLst>
              <a:ext uri="{FF2B5EF4-FFF2-40B4-BE49-F238E27FC236}">
                <a16:creationId xmlns="" xmlns:a16="http://schemas.microsoft.com/office/drawing/2014/main" id="{2EA84305-8965-4DF6-8C85-BE17D3D74F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36109E6-BBA5-49AD-8D5F-69B7A5A66570}"/>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281529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 xmlns:p14="http://schemas.microsoft.com/office/powerpoint/2010/main" val="429063670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33" name="Shape 3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 xmlns:p14="http://schemas.microsoft.com/office/powerpoint/2010/main" val="37016404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CCC05B-6DF4-4574-863B-1853FE7338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25A43A4-9EA3-45D9-B19F-53F2682444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418A8D6-B4E5-4604-8880-BD4851ACBE70}"/>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5" name="Footer Placeholder 4">
            <a:extLst>
              <a:ext uri="{FF2B5EF4-FFF2-40B4-BE49-F238E27FC236}">
                <a16:creationId xmlns="" xmlns:a16="http://schemas.microsoft.com/office/drawing/2014/main" id="{5DCED43D-EF9E-4AF7-B66A-56F80A02FB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EC9B740-A0FA-4C75-B683-5B242945060E}"/>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240144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E7017C-99E0-438D-9655-4C3DEA8C3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958D12A-90F5-4F23-AF76-2155F42E8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AC30354-206E-4754-B08D-8975D695805E}"/>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5" name="Footer Placeholder 4">
            <a:extLst>
              <a:ext uri="{FF2B5EF4-FFF2-40B4-BE49-F238E27FC236}">
                <a16:creationId xmlns="" xmlns:a16="http://schemas.microsoft.com/office/drawing/2014/main" id="{8E771064-5BB9-4FCD-BFCC-6C9FBE40CA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2996E40-6685-48CD-9609-92C269F1362F}"/>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259582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35F6B-8A42-43E4-B265-FE8581FB1F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71DFE84-47D6-434A-8B17-0ED7961BA2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B22BF1A-2BB2-4202-941F-F3C781D38C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1AE75A64-8D93-4E2A-82C8-2D5B1F388990}"/>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6" name="Footer Placeholder 5">
            <a:extLst>
              <a:ext uri="{FF2B5EF4-FFF2-40B4-BE49-F238E27FC236}">
                <a16:creationId xmlns="" xmlns:a16="http://schemas.microsoft.com/office/drawing/2014/main" id="{0E95D582-87EF-4968-B79C-8540367F76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BB2A374-B462-4269-86DC-8C4AE3BC0188}"/>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89914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23C326-AFC9-4975-B6AF-2F4B266ABB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B57446C-5FFD-47F5-BB34-47DAB96E4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2A7599C-CA5E-4185-AF1F-BBA70DCEE6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A4FE0D46-1C18-47C4-AB5C-0C56D29B5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2052722-A617-49C2-B118-A029DD1736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433307EE-DFB4-42C9-BFA6-929D14213013}"/>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8" name="Footer Placeholder 7">
            <a:extLst>
              <a:ext uri="{FF2B5EF4-FFF2-40B4-BE49-F238E27FC236}">
                <a16:creationId xmlns="" xmlns:a16="http://schemas.microsoft.com/office/drawing/2014/main" id="{9EE61815-1346-48C1-A21A-FA947913AE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19DAC60-562F-49A7-897C-E7C0F5BFD1B9}"/>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407083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8D1DB-59EC-4C36-9D78-D891A39AA0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3990ECC-55F4-4F20-9187-BA32E58E8532}"/>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4" name="Footer Placeholder 3">
            <a:extLst>
              <a:ext uri="{FF2B5EF4-FFF2-40B4-BE49-F238E27FC236}">
                <a16:creationId xmlns="" xmlns:a16="http://schemas.microsoft.com/office/drawing/2014/main" id="{97C20881-F502-49F3-89BA-F54ABBDA14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3A54CE0C-1A6A-4108-999F-C0612FCF846C}"/>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201885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8847908-F7F4-48B0-B644-D750420F6D0B}"/>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3" name="Footer Placeholder 2">
            <a:extLst>
              <a:ext uri="{FF2B5EF4-FFF2-40B4-BE49-F238E27FC236}">
                <a16:creationId xmlns="" xmlns:a16="http://schemas.microsoft.com/office/drawing/2014/main" id="{F6513096-0B5C-442E-AC26-44656DE31D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A95F8D7D-3875-4F93-864E-A9D463FAB074}"/>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347894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46AAAE-D9EE-4452-915D-D112B2085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9953981-D348-48C6-80D2-D8177E05D8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4E07B3CE-B1A9-4F0A-A998-172A29FBA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52FCD3E-6F48-49B4-8278-E670E8B8E97F}"/>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6" name="Footer Placeholder 5">
            <a:extLst>
              <a:ext uri="{FF2B5EF4-FFF2-40B4-BE49-F238E27FC236}">
                <a16:creationId xmlns="" xmlns:a16="http://schemas.microsoft.com/office/drawing/2014/main" id="{2AF7154E-5DF8-44D6-9789-7E5F041F52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CCFD9F9-8BDD-4E25-AE1D-3A549AF70FA4}"/>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374317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8BAD7E-5F24-4647-8212-A4813BD71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F80FD20F-8EF0-4089-B1EE-A0E909DF1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92048111-4620-4345-801B-43957EB5D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DE1F10F-3DDC-4EEA-AD5F-3C39A123D47C}"/>
              </a:ext>
            </a:extLst>
          </p:cNvPr>
          <p:cNvSpPr>
            <a:spLocks noGrp="1"/>
          </p:cNvSpPr>
          <p:nvPr>
            <p:ph type="dt" sz="half" idx="10"/>
          </p:nvPr>
        </p:nvSpPr>
        <p:spPr/>
        <p:txBody>
          <a:bodyPr/>
          <a:lstStyle/>
          <a:p>
            <a:fld id="{C6144735-05E9-41B4-9874-2EFBD6BBD4CE}" type="datetimeFigureOut">
              <a:rPr lang="en-GB" smtClean="0"/>
              <a:pPr/>
              <a:t>27/01/2019</a:t>
            </a:fld>
            <a:endParaRPr lang="en-GB"/>
          </a:p>
        </p:txBody>
      </p:sp>
      <p:sp>
        <p:nvSpPr>
          <p:cNvPr id="6" name="Footer Placeholder 5">
            <a:extLst>
              <a:ext uri="{FF2B5EF4-FFF2-40B4-BE49-F238E27FC236}">
                <a16:creationId xmlns="" xmlns:a16="http://schemas.microsoft.com/office/drawing/2014/main" id="{3DB99C6B-DF89-42BB-A7CB-A45BA6D97D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D7DF90D-AE91-4460-807A-354983D582CC}"/>
              </a:ext>
            </a:extLst>
          </p:cNvPr>
          <p:cNvSpPr>
            <a:spLocks noGrp="1"/>
          </p:cNvSpPr>
          <p:nvPr>
            <p:ph type="sldNum" sz="quarter" idx="12"/>
          </p:nvPr>
        </p:nvSpPr>
        <p:spPr/>
        <p:txBody>
          <a:body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116667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2EC863D-1BA1-4D5C-8025-20EBBEC9A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6C708E-719F-4625-99AF-390A0CB82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0CA5408-4146-457C-90E4-02F026A95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44735-05E9-41B4-9874-2EFBD6BBD4CE}" type="datetimeFigureOut">
              <a:rPr lang="en-GB" smtClean="0"/>
              <a:pPr/>
              <a:t>27/01/2019</a:t>
            </a:fld>
            <a:endParaRPr lang="en-GB"/>
          </a:p>
        </p:txBody>
      </p:sp>
      <p:sp>
        <p:nvSpPr>
          <p:cNvPr id="5" name="Footer Placeholder 4">
            <a:extLst>
              <a:ext uri="{FF2B5EF4-FFF2-40B4-BE49-F238E27FC236}">
                <a16:creationId xmlns="" xmlns:a16="http://schemas.microsoft.com/office/drawing/2014/main" id="{2B23A0BA-AA28-4AC4-8D49-20FD1E801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DE7AE35A-7784-4F34-9DBA-16A2B66E4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93982-FF4B-4D6D-A251-FC3DBDD4B51F}" type="slidenum">
              <a:rPr lang="en-GB" smtClean="0"/>
              <a:pPr/>
              <a:t>‹#›</a:t>
            </a:fld>
            <a:endParaRPr lang="en-GB"/>
          </a:p>
        </p:txBody>
      </p:sp>
    </p:spTree>
    <p:extLst>
      <p:ext uri="{BB962C8B-B14F-4D97-AF65-F5344CB8AC3E}">
        <p14:creationId xmlns="" xmlns:p14="http://schemas.microsoft.com/office/powerpoint/2010/main" val="317977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mailto:Info@studio3.or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687A7-2419-4F2F-B308-FCA1388DD4B4}"/>
              </a:ext>
            </a:extLst>
          </p:cNvPr>
          <p:cNvSpPr>
            <a:spLocks noGrp="1"/>
          </p:cNvSpPr>
          <p:nvPr>
            <p:ph type="ctrTitle"/>
          </p:nvPr>
        </p:nvSpPr>
        <p:spPr/>
        <p:txBody>
          <a:bodyPr/>
          <a:lstStyle/>
          <a:p>
            <a:r>
              <a:rPr lang="en-GB" dirty="0"/>
              <a:t>Stress, arousal and behaviour management</a:t>
            </a:r>
          </a:p>
        </p:txBody>
      </p:sp>
      <p:sp>
        <p:nvSpPr>
          <p:cNvPr id="3" name="Subtitle 2">
            <a:extLst>
              <a:ext uri="{FF2B5EF4-FFF2-40B4-BE49-F238E27FC236}">
                <a16:creationId xmlns="" xmlns:a16="http://schemas.microsoft.com/office/drawing/2014/main" id="{B824618A-4903-4C08-9568-924B16EA9831}"/>
              </a:ext>
            </a:extLst>
          </p:cNvPr>
          <p:cNvSpPr>
            <a:spLocks noGrp="1"/>
          </p:cNvSpPr>
          <p:nvPr>
            <p:ph type="subTitle" idx="1"/>
          </p:nvPr>
        </p:nvSpPr>
        <p:spPr/>
        <p:txBody>
          <a:bodyPr>
            <a:normAutofit lnSpcReduction="10000"/>
          </a:bodyPr>
          <a:lstStyle/>
          <a:p>
            <a:r>
              <a:rPr lang="en-GB" dirty="0"/>
              <a:t>Andrew McDonnell, CEO Studio3,</a:t>
            </a:r>
          </a:p>
          <a:p>
            <a:r>
              <a:rPr lang="en-GB" dirty="0"/>
              <a:t>Visiting Professor of Autism Studies,</a:t>
            </a:r>
          </a:p>
          <a:p>
            <a:r>
              <a:rPr lang="en-GB" dirty="0"/>
              <a:t>Birmingham University,</a:t>
            </a:r>
          </a:p>
          <a:p>
            <a:r>
              <a:rPr lang="en-GB" dirty="0"/>
              <a:t>Andym@studio3.org</a:t>
            </a:r>
          </a:p>
        </p:txBody>
      </p:sp>
    </p:spTree>
    <p:extLst>
      <p:ext uri="{BB962C8B-B14F-4D97-AF65-F5344CB8AC3E}">
        <p14:creationId xmlns="" xmlns:p14="http://schemas.microsoft.com/office/powerpoint/2010/main" val="2635418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72866D-8275-4EBC-9B89-12DEA5F40582}"/>
              </a:ext>
            </a:extLst>
          </p:cNvPr>
          <p:cNvSpPr>
            <a:spLocks noGrp="1"/>
          </p:cNvSpPr>
          <p:nvPr>
            <p:ph type="title"/>
          </p:nvPr>
        </p:nvSpPr>
        <p:spPr/>
        <p:txBody>
          <a:bodyPr/>
          <a:lstStyle/>
          <a:p>
            <a:pPr algn="ctr"/>
            <a:r>
              <a:rPr lang="en-GB" dirty="0"/>
              <a:t>Models of support and our thinking style</a:t>
            </a:r>
          </a:p>
        </p:txBody>
      </p:sp>
      <p:sp>
        <p:nvSpPr>
          <p:cNvPr id="3" name="Content Placeholder 2">
            <a:extLst>
              <a:ext uri="{FF2B5EF4-FFF2-40B4-BE49-F238E27FC236}">
                <a16:creationId xmlns="" xmlns:a16="http://schemas.microsoft.com/office/drawing/2014/main" id="{CF825C43-6F77-4EB4-AF5D-BAD03BFC217C}"/>
              </a:ext>
            </a:extLst>
          </p:cNvPr>
          <p:cNvSpPr>
            <a:spLocks noGrp="1"/>
          </p:cNvSpPr>
          <p:nvPr>
            <p:ph idx="1"/>
          </p:nvPr>
        </p:nvSpPr>
        <p:spPr/>
        <p:txBody>
          <a:bodyPr/>
          <a:lstStyle/>
          <a:p>
            <a:r>
              <a:rPr lang="en-GB" dirty="0"/>
              <a:t>Many behaviour support programmes can sometimes appear to be quite medicalised in approach and language. We use terms such as ‘referral’ or ‘cases’ and create medicalised pathways of behaviour supports.</a:t>
            </a:r>
          </a:p>
          <a:p>
            <a:r>
              <a:rPr lang="en-GB" dirty="0"/>
              <a:t>Psychodynamic models focus much more on ‘internal conflicts’ and ‘unresolved issues’ (</a:t>
            </a:r>
            <a:r>
              <a:rPr lang="en-GB" dirty="0" err="1"/>
              <a:t>ie</a:t>
            </a:r>
            <a:r>
              <a:rPr lang="en-GB" dirty="0"/>
              <a:t>, attachment and loss).</a:t>
            </a:r>
          </a:p>
          <a:p>
            <a:r>
              <a:rPr lang="en-GB" dirty="0"/>
              <a:t>Trauma models focus on the impact of trauma on the people we support and their families.</a:t>
            </a:r>
          </a:p>
          <a:p>
            <a:r>
              <a:rPr lang="en-GB" dirty="0"/>
              <a:t>Medical models still focus on biological based interventions almost to the exclusion of other factors.</a:t>
            </a:r>
          </a:p>
          <a:p>
            <a:endParaRPr lang="en-GB" dirty="0"/>
          </a:p>
        </p:txBody>
      </p:sp>
    </p:spTree>
    <p:extLst>
      <p:ext uri="{BB962C8B-B14F-4D97-AF65-F5344CB8AC3E}">
        <p14:creationId xmlns="" xmlns:p14="http://schemas.microsoft.com/office/powerpoint/2010/main" val="424826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085A5C-DF71-4D78-91D6-EF9888B1BE6A}"/>
              </a:ext>
            </a:extLst>
          </p:cNvPr>
          <p:cNvSpPr>
            <a:spLocks noGrp="1"/>
          </p:cNvSpPr>
          <p:nvPr>
            <p:ph type="title"/>
          </p:nvPr>
        </p:nvSpPr>
        <p:spPr/>
        <p:txBody>
          <a:bodyPr/>
          <a:lstStyle/>
          <a:p>
            <a:r>
              <a:rPr lang="en-GB" dirty="0"/>
              <a:t>A culture of fixing and repairing behaviours</a:t>
            </a:r>
          </a:p>
        </p:txBody>
      </p:sp>
      <p:sp>
        <p:nvSpPr>
          <p:cNvPr id="3" name="Content Placeholder 2">
            <a:extLst>
              <a:ext uri="{FF2B5EF4-FFF2-40B4-BE49-F238E27FC236}">
                <a16:creationId xmlns="" xmlns:a16="http://schemas.microsoft.com/office/drawing/2014/main" id="{45A5144F-0610-427E-BB3F-0A4B41A491E5}"/>
              </a:ext>
            </a:extLst>
          </p:cNvPr>
          <p:cNvSpPr>
            <a:spLocks noGrp="1"/>
          </p:cNvSpPr>
          <p:nvPr>
            <p:ph idx="1"/>
          </p:nvPr>
        </p:nvSpPr>
        <p:spPr>
          <a:xfrm>
            <a:off x="838200" y="1825625"/>
            <a:ext cx="10515600" cy="4351338"/>
          </a:xfrm>
        </p:spPr>
        <p:txBody>
          <a:bodyPr/>
          <a:lstStyle/>
          <a:p>
            <a:r>
              <a:rPr lang="en-GB" dirty="0"/>
              <a:t>It can sometimes feel that we are inadvertently attempting to ‘fix’ or ‘repair’ people as if they are ‘broken versions of ourselves. ‘</a:t>
            </a:r>
          </a:p>
          <a:p>
            <a:r>
              <a:rPr lang="en-US" dirty="0"/>
              <a:t>It has been argued that the old psychological thinking was mostly focused on negatives. And that there is an overemphasis on ‘fixing and repairing (Seligman &amp; </a:t>
            </a:r>
            <a:r>
              <a:rPr lang="en-US" dirty="0" err="1"/>
              <a:t>Csikzentmihayli</a:t>
            </a:r>
            <a:r>
              <a:rPr lang="en-US" dirty="0"/>
              <a:t> 2000)’.</a:t>
            </a:r>
          </a:p>
          <a:p>
            <a:r>
              <a:rPr lang="en-US" dirty="0"/>
              <a:t>Developing cultures of support where the social context of </a:t>
            </a:r>
            <a:r>
              <a:rPr lang="en-US" dirty="0" err="1"/>
              <a:t>behaviours</a:t>
            </a:r>
            <a:r>
              <a:rPr lang="en-US" dirty="0"/>
              <a:t>  is acknowledged and understood is a major challenge.</a:t>
            </a:r>
          </a:p>
          <a:p>
            <a:r>
              <a:rPr lang="en-US" dirty="0"/>
              <a:t>Broader models and frameworks need to be adopted to help us engage in meaningful ways with people.</a:t>
            </a:r>
          </a:p>
          <a:p>
            <a:endParaRPr lang="en-US" dirty="0"/>
          </a:p>
          <a:p>
            <a:endParaRPr lang="en-GB" dirty="0"/>
          </a:p>
          <a:p>
            <a:endParaRPr lang="en-GB" dirty="0"/>
          </a:p>
          <a:p>
            <a:endParaRPr lang="en-GB" dirty="0"/>
          </a:p>
        </p:txBody>
      </p:sp>
    </p:spTree>
    <p:extLst>
      <p:ext uri="{BB962C8B-B14F-4D97-AF65-F5344CB8AC3E}">
        <p14:creationId xmlns="" xmlns:p14="http://schemas.microsoft.com/office/powerpoint/2010/main" val="691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altLang="en-US" dirty="0"/>
              <a:t>Stress is key</a:t>
            </a:r>
          </a:p>
        </p:txBody>
      </p:sp>
      <p:pic>
        <p:nvPicPr>
          <p:cNvPr id="5123" name="Picture 2" descr="Tiffany Key.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0067" y="2149124"/>
            <a:ext cx="3712634" cy="3712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630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images.jpe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28157" y="1301046"/>
            <a:ext cx="4608689" cy="4303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7880345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1719261" y="228600"/>
            <a:ext cx="8015290" cy="914400"/>
          </a:xfrm>
          <a:prstGeom prst="rect">
            <a:avLst/>
          </a:prstGeom>
        </p:spPr>
        <p:txBody>
          <a:bodyPr/>
          <a:lstStyle>
            <a:lvl1pPr algn="ctr"/>
          </a:lstStyle>
          <a:p>
            <a:pPr>
              <a:defRPr sz="1800">
                <a:solidFill>
                  <a:schemeClr val="accent4"/>
                </a:solidFill>
                <a:uFillTx/>
              </a:defRPr>
            </a:pPr>
            <a:r>
              <a:rPr sz="4200">
                <a:solidFill>
                  <a:schemeClr val="accent3"/>
                </a:solidFill>
                <a:uFill>
                  <a:solidFill>
                    <a:schemeClr val="accent3"/>
                  </a:solidFill>
                </a:uFill>
              </a:rPr>
              <a:t>Lazarus &amp; Folkman 1984</a:t>
            </a:r>
          </a:p>
        </p:txBody>
      </p:sp>
      <p:sp>
        <p:nvSpPr>
          <p:cNvPr id="56" name="Shape 56"/>
          <p:cNvSpPr>
            <a:spLocks noGrp="1"/>
          </p:cNvSpPr>
          <p:nvPr>
            <p:ph type="body" idx="1"/>
          </p:nvPr>
        </p:nvSpPr>
        <p:spPr>
          <a:xfrm>
            <a:off x="2133600" y="1600200"/>
            <a:ext cx="7924800" cy="4419600"/>
          </a:xfrm>
          <a:prstGeom prst="rect">
            <a:avLst/>
          </a:prstGeom>
        </p:spPr>
        <p:txBody>
          <a:bodyPr>
            <a:normAutofit/>
          </a:bodyPr>
          <a:lstStyle/>
          <a:p>
            <a:pPr marL="726015" indent="-726015">
              <a:spcBef>
                <a:spcPts val="600"/>
              </a:spcBef>
              <a:defRPr sz="1800">
                <a:uFillTx/>
              </a:defRPr>
            </a:pPr>
            <a:r>
              <a:rPr dirty="0">
                <a:uFill>
                  <a:solidFill>
                    <a:schemeClr val="accent4"/>
                  </a:solidFill>
                </a:uFill>
              </a:rPr>
              <a:t>Lazarus &amp; Folkman (1984) described a transactional model of stress emphasizing interaction between an individual and his/her environment. </a:t>
            </a:r>
            <a:endParaRPr dirty="0"/>
          </a:p>
          <a:p>
            <a:pPr marL="726015" indent="-726015">
              <a:spcBef>
                <a:spcPts val="600"/>
              </a:spcBef>
              <a:defRPr sz="1800">
                <a:uFillTx/>
              </a:defRPr>
            </a:pPr>
            <a:r>
              <a:rPr dirty="0">
                <a:uFill>
                  <a:solidFill>
                    <a:schemeClr val="accent4"/>
                  </a:solidFill>
                </a:uFill>
              </a:rPr>
              <a:t>Stress occurs when the demands of stressors outweigh coping responses and there is a clear interaction between environmental and physiological events. Implicit in this model is the cognitive appraisal of threat. </a:t>
            </a:r>
            <a:endParaRPr lang="en-GB" dirty="0">
              <a:uFill>
                <a:solidFill>
                  <a:schemeClr val="accent4"/>
                </a:solidFill>
              </a:uFill>
            </a:endParaRPr>
          </a:p>
          <a:p>
            <a:pPr marL="726015" indent="-726015">
              <a:spcBef>
                <a:spcPts val="600"/>
              </a:spcBef>
              <a:defRPr sz="1800">
                <a:uFillTx/>
              </a:defRPr>
            </a:pPr>
            <a:r>
              <a:rPr lang="en-GB" dirty="0">
                <a:uFill>
                  <a:solidFill>
                    <a:schemeClr val="accent4"/>
                  </a:solidFill>
                </a:uFill>
              </a:rPr>
              <a:t>STRESS IS NOT VIEWED AS JUST A CHARACTERISTIC OF THE PERSON.</a:t>
            </a:r>
          </a:p>
          <a:p>
            <a:pPr marL="726015" indent="-726015">
              <a:spcBef>
                <a:spcPts val="600"/>
              </a:spcBef>
              <a:defRPr sz="1800">
                <a:uFillTx/>
              </a:defRPr>
            </a:pPr>
            <a:r>
              <a:rPr lang="en-GB" dirty="0">
                <a:uFill>
                  <a:solidFill>
                    <a:schemeClr val="accent4"/>
                  </a:solidFill>
                </a:uFill>
              </a:rPr>
              <a:t>The use of the term stress rather than anxiety allows us to focus on a variety of support strategies.</a:t>
            </a:r>
          </a:p>
          <a:p>
            <a:pPr marL="726015" indent="-726015">
              <a:spcBef>
                <a:spcPts val="600"/>
              </a:spcBef>
              <a:defRPr sz="1800">
                <a:uFillTx/>
              </a:defRPr>
            </a:pPr>
            <a:r>
              <a:rPr lang="en-GB" dirty="0">
                <a:uFill>
                  <a:solidFill>
                    <a:schemeClr val="accent4"/>
                  </a:solidFill>
                </a:uFill>
              </a:rPr>
              <a:t>We may provide better stress manage skills to parents and do much less with the children we support.</a:t>
            </a:r>
          </a:p>
          <a:p>
            <a:pPr marL="726015" indent="-726015">
              <a:spcBef>
                <a:spcPts val="600"/>
              </a:spcBef>
              <a:defRPr sz="1800">
                <a:uFillTx/>
              </a:defRPr>
            </a:pPr>
            <a:r>
              <a:rPr lang="en-GB" dirty="0">
                <a:uFill>
                  <a:solidFill>
                    <a:schemeClr val="accent4"/>
                  </a:solidFill>
                </a:uFill>
              </a:rPr>
              <a:t>We may train people to manage crises in a calm manner using low arousal approaches (McDonnell, 2010).</a:t>
            </a:r>
          </a:p>
          <a:p>
            <a:pPr marL="726015" indent="-726015">
              <a:spcBef>
                <a:spcPts val="600"/>
              </a:spcBef>
              <a:defRPr sz="1800">
                <a:uFillTx/>
              </a:defRPr>
            </a:pPr>
            <a:r>
              <a:rPr lang="en-GB" dirty="0">
                <a:uFill>
                  <a:solidFill>
                    <a:schemeClr val="accent4"/>
                  </a:solidFill>
                </a:uFill>
              </a:rPr>
              <a:t>Currently, working with my colleagues the University of Northumbria examining carer based stress.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719261" y="228600"/>
            <a:ext cx="8015290" cy="914400"/>
          </a:xfrm>
          <a:prstGeom prst="rect">
            <a:avLst/>
          </a:prstGeom>
        </p:spPr>
        <p:txBody>
          <a:bodyPr/>
          <a:lstStyle>
            <a:lvl1pPr algn="ctr"/>
          </a:lstStyle>
          <a:p>
            <a:pPr>
              <a:defRPr sz="1800">
                <a:solidFill>
                  <a:schemeClr val="accent4"/>
                </a:solidFill>
                <a:uFillTx/>
              </a:defRPr>
            </a:pPr>
            <a:r>
              <a:rPr sz="4200">
                <a:solidFill>
                  <a:schemeClr val="accent3"/>
                </a:solidFill>
                <a:uFill>
                  <a:solidFill>
                    <a:schemeClr val="accent3"/>
                  </a:solidFill>
                </a:uFill>
              </a:rPr>
              <a:t>Stress and Coping</a:t>
            </a:r>
          </a:p>
        </p:txBody>
      </p:sp>
      <p:sp>
        <p:nvSpPr>
          <p:cNvPr id="59" name="Shape 59"/>
          <p:cNvSpPr>
            <a:spLocks noGrp="1"/>
          </p:cNvSpPr>
          <p:nvPr>
            <p:ph type="body" idx="1"/>
          </p:nvPr>
        </p:nvSpPr>
        <p:spPr>
          <a:xfrm>
            <a:off x="2133600" y="1600200"/>
            <a:ext cx="7924800" cy="4419600"/>
          </a:xfrm>
          <a:prstGeom prst="rect">
            <a:avLst/>
          </a:prstGeom>
        </p:spPr>
        <p:txBody>
          <a:bodyPr/>
          <a:lstStyle/>
          <a:p>
            <a:pPr marL="1083733" indent="-1083733">
              <a:defRPr sz="1800">
                <a:uFillTx/>
              </a:defRPr>
            </a:pPr>
            <a:r>
              <a:rPr sz="3200">
                <a:uFill>
                  <a:solidFill>
                    <a:schemeClr val="accent4"/>
                  </a:solidFill>
                </a:uFill>
              </a:rPr>
              <a:t>Lazarus &amp; Folkman (1991) linked stress and coping.</a:t>
            </a:r>
          </a:p>
          <a:p>
            <a:pPr marL="1083733" indent="-1083733">
              <a:defRPr sz="1800">
                <a:uFillTx/>
              </a:defRPr>
            </a:pPr>
            <a:r>
              <a:rPr sz="3200">
                <a:uFill>
                  <a:solidFill>
                    <a:schemeClr val="accent4"/>
                  </a:solidFill>
                </a:uFill>
              </a:rPr>
              <a:t>Coping strategies are a critical variable in this model.</a:t>
            </a:r>
          </a:p>
          <a:p>
            <a:pPr marL="1083733" indent="-1083733">
              <a:defRPr sz="1800">
                <a:uFillTx/>
              </a:defRPr>
            </a:pPr>
            <a:r>
              <a:rPr sz="3200">
                <a:uFill>
                  <a:solidFill>
                    <a:schemeClr val="accent4"/>
                  </a:solidFill>
                </a:uFill>
              </a:rPr>
              <a:t>In this model individuals with high levels of stress , but with high levels of coping responses do OK.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p:nvPr/>
        </p:nvSpPr>
        <p:spPr>
          <a:xfrm>
            <a:off x="2209800" y="3141660"/>
            <a:ext cx="8229600" cy="22570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buSzPct val="100000"/>
              <a:buFont typeface="Arial"/>
              <a:buChar char="•"/>
              <a:defRPr sz="1800">
                <a:latin typeface="Arial"/>
                <a:ea typeface="Arial"/>
                <a:cs typeface="Arial"/>
                <a:sym typeface="Arial"/>
              </a:defRPr>
            </a:pPr>
            <a:r>
              <a:rPr sz="3200">
                <a:uFill>
                  <a:solidFill>
                    <a:schemeClr val="accent4"/>
                  </a:solidFill>
                </a:uFill>
              </a:rPr>
              <a:t>Biological—CNS </a:t>
            </a:r>
            <a:r>
              <a:rPr sz="2800">
                <a:uFill>
                  <a:solidFill>
                    <a:schemeClr val="accent4"/>
                  </a:solidFill>
                </a:uFill>
              </a:rPr>
              <a:t>Activation</a:t>
            </a:r>
            <a:endParaRPr sz="2400">
              <a:uFill>
                <a:solidFill>
                  <a:schemeClr val="accent4"/>
                </a:solidFill>
              </a:uFill>
              <a:latin typeface="+mj-lt"/>
              <a:ea typeface="+mj-ea"/>
              <a:cs typeface="+mj-cs"/>
              <a:sym typeface="Helvetica"/>
            </a:endParaRPr>
          </a:p>
          <a:p>
            <a:pPr lvl="4" indent="1828800">
              <a:defRPr sz="1800">
                <a:latin typeface="Arial"/>
                <a:ea typeface="Arial"/>
                <a:cs typeface="Arial"/>
                <a:sym typeface="Arial"/>
              </a:defRPr>
            </a:pPr>
            <a:r>
              <a:rPr sz="3200">
                <a:uFill>
                  <a:solidFill>
                    <a:schemeClr val="accent4"/>
                  </a:solidFill>
                </a:uFill>
              </a:rPr>
              <a:t>     and/or </a:t>
            </a:r>
            <a:r>
              <a:rPr sz="2800">
                <a:uFill>
                  <a:solidFill>
                    <a:schemeClr val="accent4"/>
                  </a:solidFill>
                </a:uFill>
              </a:rPr>
              <a:t> Physiological response</a:t>
            </a:r>
            <a:endParaRPr sz="2800">
              <a:uFill>
                <a:solidFill>
                  <a:schemeClr val="accent4"/>
                </a:solidFill>
              </a:uFill>
              <a:latin typeface="+mj-lt"/>
              <a:ea typeface="+mj-ea"/>
              <a:cs typeface="+mj-cs"/>
              <a:sym typeface="Helvetica"/>
            </a:endParaRPr>
          </a:p>
          <a:p>
            <a:pPr lvl="2" indent="914400">
              <a:defRPr sz="1800">
                <a:latin typeface="Arial"/>
                <a:ea typeface="Arial"/>
                <a:cs typeface="Arial"/>
                <a:sym typeface="Arial"/>
              </a:defRPr>
            </a:pPr>
            <a:r>
              <a:rPr>
                <a:uFill>
                  <a:solidFill>
                    <a:schemeClr val="accent4"/>
                  </a:solidFill>
                </a:uFill>
              </a:rPr>
              <a:t>	e.g., </a:t>
            </a:r>
            <a:r>
              <a:rPr sz="2400">
                <a:uFill>
                  <a:solidFill>
                    <a:schemeClr val="accent4"/>
                  </a:solidFill>
                </a:uFill>
              </a:rPr>
              <a:t>BP, HR, Skin Conductance, </a:t>
            </a:r>
            <a:endParaRPr sz="2400">
              <a:uFill>
                <a:solidFill>
                  <a:schemeClr val="accent4"/>
                </a:solidFill>
              </a:uFill>
              <a:latin typeface="+mj-lt"/>
              <a:ea typeface="+mj-ea"/>
              <a:cs typeface="+mj-cs"/>
              <a:sym typeface="Helvetica"/>
            </a:endParaRPr>
          </a:p>
          <a:p>
            <a:pPr lvl="2" indent="914400">
              <a:defRPr sz="1800">
                <a:latin typeface="Arial"/>
                <a:ea typeface="Arial"/>
                <a:cs typeface="Arial"/>
                <a:sym typeface="Arial"/>
              </a:defRPr>
            </a:pPr>
            <a:r>
              <a:rPr sz="2400">
                <a:uFill>
                  <a:solidFill>
                    <a:schemeClr val="accent4"/>
                  </a:solidFill>
                </a:uFill>
              </a:rPr>
              <a:t>	HR variability, Cortisol</a:t>
            </a:r>
          </a:p>
        </p:txBody>
      </p:sp>
      <p:sp>
        <p:nvSpPr>
          <p:cNvPr id="62" name="Shape 62"/>
          <p:cNvSpPr/>
          <p:nvPr/>
        </p:nvSpPr>
        <p:spPr>
          <a:xfrm>
            <a:off x="2133600" y="1268412"/>
            <a:ext cx="7467600"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buSzPct val="100000"/>
              <a:buFont typeface="Arial"/>
              <a:buChar char="•"/>
              <a:defRPr sz="1800">
                <a:latin typeface="Arial"/>
                <a:ea typeface="Arial"/>
                <a:cs typeface="Arial"/>
                <a:sym typeface="Arial"/>
              </a:defRPr>
            </a:pPr>
            <a:r>
              <a:rPr sz="3200">
                <a:uFill>
                  <a:solidFill>
                    <a:schemeClr val="accent4"/>
                  </a:solidFill>
                </a:uFill>
              </a:rPr>
              <a:t>Psychological—Perceived Threat</a:t>
            </a:r>
            <a:endParaRPr sz="3200">
              <a:uFill>
                <a:solidFill>
                  <a:schemeClr val="accent4"/>
                </a:solidFill>
              </a:uFill>
              <a:latin typeface="+mj-lt"/>
              <a:ea typeface="+mj-ea"/>
              <a:cs typeface="+mj-cs"/>
              <a:sym typeface="Helvetica"/>
            </a:endParaRPr>
          </a:p>
          <a:p>
            <a:pPr lvl="2" indent="914400">
              <a:defRPr sz="1800">
                <a:latin typeface="Arial"/>
                <a:ea typeface="Arial"/>
                <a:cs typeface="Arial"/>
                <a:sym typeface="Arial"/>
              </a:defRPr>
            </a:pPr>
            <a:r>
              <a:rPr>
                <a:uFill>
                  <a:solidFill>
                    <a:schemeClr val="accent4"/>
                  </a:solidFill>
                </a:uFill>
              </a:rPr>
              <a:t>	</a:t>
            </a:r>
            <a:r>
              <a:rPr sz="2400">
                <a:uFill>
                  <a:solidFill>
                    <a:schemeClr val="accent4"/>
                  </a:solidFill>
                </a:uFill>
              </a:rPr>
              <a:t>Demands exceed ability to cope</a:t>
            </a:r>
            <a:endParaRPr sz="2400">
              <a:uFill>
                <a:solidFill>
                  <a:schemeClr val="accent4"/>
                </a:solidFill>
              </a:uFill>
              <a:latin typeface="+mj-lt"/>
              <a:ea typeface="+mj-ea"/>
              <a:cs typeface="+mj-cs"/>
              <a:sym typeface="Helvetica"/>
            </a:endParaRPr>
          </a:p>
          <a:p>
            <a:pPr lvl="2" indent="914400">
              <a:defRPr sz="1800">
                <a:latin typeface="Arial"/>
                <a:ea typeface="Arial"/>
                <a:cs typeface="Arial"/>
                <a:sym typeface="Arial"/>
              </a:defRPr>
            </a:pPr>
            <a:r>
              <a:rPr sz="2400">
                <a:uFill>
                  <a:solidFill>
                    <a:schemeClr val="accent4"/>
                  </a:solidFill>
                </a:uFill>
              </a:rPr>
              <a:t>	Experience of stress</a:t>
            </a:r>
          </a:p>
        </p:txBody>
      </p:sp>
      <p:sp>
        <p:nvSpPr>
          <p:cNvPr id="63" name="Shape 63"/>
          <p:cNvSpPr/>
          <p:nvPr/>
        </p:nvSpPr>
        <p:spPr>
          <a:xfrm>
            <a:off x="1524000" y="260351"/>
            <a:ext cx="8172450"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defTabSz="914400">
              <a:defRPr sz="4200">
                <a:solidFill>
                  <a:schemeClr val="accent3"/>
                </a:solidFill>
                <a:effectLst>
                  <a:outerShdw blurRad="12700" dist="25400" dir="2700000" rotWithShape="0">
                    <a:srgbClr val="DDDDDD"/>
                  </a:outerShdw>
                </a:effectLst>
                <a:uFill>
                  <a:solidFill>
                    <a:schemeClr val="accent3"/>
                  </a:solidFill>
                </a:uFill>
                <a:latin typeface="Arial"/>
                <a:ea typeface="Arial"/>
                <a:cs typeface="Arial"/>
                <a:sym typeface="Arial"/>
              </a:defRPr>
            </a:lvl1pPr>
          </a:lstStyle>
          <a:p>
            <a:pPr>
              <a:defRPr sz="1800">
                <a:solidFill>
                  <a:schemeClr val="accent4"/>
                </a:solidFill>
                <a:effectLst/>
                <a:uFillTx/>
              </a:defRPr>
            </a:pPr>
            <a:r>
              <a:t>Stress as a transaction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6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62">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61">
                                            <p:bg/>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61">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61">
                                            <p:txEl>
                                              <p:pRg st="1" end="1"/>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61">
                                            <p:txEl>
                                              <p:pRg st="2" end="2"/>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bldLvl="5" animBg="1" advAuto="0"/>
      <p:bldP spid="62"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idx="4294967295"/>
          </p:nvPr>
        </p:nvSpPr>
        <p:spPr>
          <a:xfrm>
            <a:off x="1524000" y="228600"/>
            <a:ext cx="8015288" cy="914400"/>
          </a:xfrm>
          <a:prstGeom prst="rect">
            <a:avLst/>
          </a:prstGeom>
        </p:spPr>
        <p:txBody>
          <a:bodyPr/>
          <a:lstStyle>
            <a:lvl1pPr algn="ctr">
              <a:defRPr sz="2900">
                <a:effectLst>
                  <a:outerShdw blurRad="12700" dist="25400" dir="2700000" rotWithShape="0">
                    <a:srgbClr val="DDDDDD"/>
                  </a:outerShdw>
                </a:effectLst>
              </a:defRPr>
            </a:lvl1pPr>
          </a:lstStyle>
          <a:p>
            <a:pPr>
              <a:defRPr sz="1800">
                <a:solidFill>
                  <a:schemeClr val="accent4"/>
                </a:solidFill>
                <a:effectLst/>
                <a:uFillTx/>
              </a:defRPr>
            </a:pPr>
            <a:r>
              <a:rPr>
                <a:solidFill>
                  <a:schemeClr val="accent3"/>
                </a:solidFill>
                <a:uFill>
                  <a:solidFill>
                    <a:schemeClr val="accent3"/>
                  </a:solidFill>
                </a:uFill>
              </a:rPr>
              <a:t>What is Stress Appraisal?</a:t>
            </a:r>
          </a:p>
        </p:txBody>
      </p:sp>
      <p:sp>
        <p:nvSpPr>
          <p:cNvPr id="78" name="Shape 78"/>
          <p:cNvSpPr>
            <a:spLocks noGrp="1"/>
          </p:cNvSpPr>
          <p:nvPr>
            <p:ph type="body" sz="half" idx="4294967295"/>
          </p:nvPr>
        </p:nvSpPr>
        <p:spPr>
          <a:xfrm>
            <a:off x="1524001" y="1557339"/>
            <a:ext cx="7770813" cy="1754187"/>
          </a:xfrm>
          <a:prstGeom prst="rect">
            <a:avLst/>
          </a:prstGeom>
        </p:spPr>
        <p:txBody>
          <a:bodyPr/>
          <a:lstStyle/>
          <a:p>
            <a:pPr>
              <a:spcBef>
                <a:spcPts val="600"/>
              </a:spcBef>
              <a:buNone/>
              <a:defRPr sz="1800">
                <a:uFillTx/>
              </a:defRPr>
            </a:pPr>
            <a:r>
              <a:rPr>
                <a:effectLst>
                  <a:outerShdw blurRad="12700" dist="25400" dir="2700000" rotWithShape="0">
                    <a:srgbClr val="DDDDDD"/>
                  </a:outerShdw>
                </a:effectLst>
                <a:uFill>
                  <a:solidFill>
                    <a:schemeClr val="accent4"/>
                  </a:solidFill>
                </a:uFill>
              </a:rPr>
              <a:t>Primary Appraisal– </a:t>
            </a:r>
            <a:r>
              <a:rPr i="1">
                <a:effectLst>
                  <a:outerShdw blurRad="12700" dist="25400" dir="2700000" rotWithShape="0">
                    <a:srgbClr val="DDDDDD"/>
                  </a:outerShdw>
                </a:effectLst>
                <a:uFill>
                  <a:solidFill>
                    <a:schemeClr val="accent4"/>
                  </a:solidFill>
                </a:uFill>
              </a:rPr>
              <a:t>Is this a threat</a:t>
            </a:r>
            <a:r>
              <a:rPr>
                <a:effectLst>
                  <a:outerShdw blurRad="12700" dist="25400" dir="2700000" rotWithShape="0">
                    <a:srgbClr val="DDDDDD"/>
                  </a:outerShdw>
                </a:effectLst>
                <a:uFill>
                  <a:solidFill>
                    <a:schemeClr val="accent4"/>
                  </a:solidFill>
                </a:uFill>
              </a:rPr>
              <a:t>?</a:t>
            </a:r>
            <a:endParaRPr>
              <a:effectLst>
                <a:outerShdw blurRad="12700" dist="25400" dir="2700000" rotWithShape="0">
                  <a:srgbClr val="DDDDDD"/>
                </a:outerShdw>
              </a:effectLst>
            </a:endParaRPr>
          </a:p>
          <a:p>
            <a:pPr marL="0" lvl="2" indent="914400">
              <a:buNone/>
              <a:defRPr sz="1800">
                <a:uFillTx/>
              </a:defRPr>
            </a:pPr>
            <a:r>
              <a:rPr sz="2400">
                <a:effectLst>
                  <a:outerShdw blurRad="12700" dist="25400" dir="2700000" rotWithShape="0">
                    <a:srgbClr val="DDDDDD"/>
                  </a:outerShdw>
                </a:effectLst>
                <a:uFill>
                  <a:solidFill>
                    <a:schemeClr val="accent4"/>
                  </a:solidFill>
                </a:uFill>
              </a:rPr>
              <a:t>Threat (potential for harm)</a:t>
            </a:r>
            <a:endParaRPr sz="2400">
              <a:effectLst>
                <a:outerShdw blurRad="12700" dist="25400" dir="2700000" rotWithShape="0">
                  <a:srgbClr val="DDDDDD"/>
                </a:outerShdw>
              </a:effectLst>
            </a:endParaRPr>
          </a:p>
          <a:p>
            <a:pPr marL="0" lvl="2" indent="914400">
              <a:buNone/>
              <a:defRPr sz="1800">
                <a:uFillTx/>
              </a:defRPr>
            </a:pPr>
            <a:r>
              <a:rPr sz="2400">
                <a:effectLst>
                  <a:outerShdw blurRad="12700" dist="25400" dir="2700000" rotWithShape="0">
                    <a:srgbClr val="DDDDDD"/>
                  </a:outerShdw>
                </a:effectLst>
                <a:uFill>
                  <a:solidFill>
                    <a:schemeClr val="accent4"/>
                  </a:solidFill>
                </a:uFill>
              </a:rPr>
              <a:t>Harm/loss (damage done)</a:t>
            </a:r>
            <a:endParaRPr sz="2400">
              <a:effectLst>
                <a:outerShdw blurRad="12700" dist="25400" dir="2700000" rotWithShape="0">
                  <a:srgbClr val="DDDDDD"/>
                </a:outerShdw>
              </a:effectLst>
            </a:endParaRPr>
          </a:p>
          <a:p>
            <a:pPr marL="0" lvl="2" indent="914400">
              <a:buNone/>
              <a:defRPr sz="1800">
                <a:uFillTx/>
              </a:defRPr>
            </a:pPr>
            <a:r>
              <a:rPr sz="2400">
                <a:effectLst>
                  <a:outerShdw blurRad="12700" dist="25400" dir="2700000" rotWithShape="0">
                    <a:srgbClr val="DDDDDD"/>
                  </a:outerShdw>
                </a:effectLst>
                <a:uFill>
                  <a:solidFill>
                    <a:schemeClr val="accent4"/>
                  </a:solidFill>
                </a:uFill>
              </a:rPr>
              <a:t>Challenge (opportunity for growth, mastery, gain)</a:t>
            </a:r>
          </a:p>
        </p:txBody>
      </p:sp>
      <p:sp>
        <p:nvSpPr>
          <p:cNvPr id="79" name="Shape 79"/>
          <p:cNvSpPr/>
          <p:nvPr/>
        </p:nvSpPr>
        <p:spPr>
          <a:xfrm>
            <a:off x="1199457" y="3463390"/>
            <a:ext cx="8305801" cy="170303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2" indent="914400">
              <a:defRPr sz="1800">
                <a:latin typeface="Arial"/>
                <a:ea typeface="Arial"/>
                <a:cs typeface="Arial"/>
                <a:sym typeface="Arial"/>
              </a:defRPr>
            </a:pPr>
            <a:r>
              <a:rPr sz="2800">
                <a:uFill>
                  <a:solidFill>
                    <a:schemeClr val="accent4"/>
                  </a:solidFill>
                </a:uFill>
              </a:rPr>
              <a:t>Secondary Appraisal-- </a:t>
            </a:r>
            <a:r>
              <a:rPr sz="2800" i="1">
                <a:uFill>
                  <a:solidFill>
                    <a:schemeClr val="accent4"/>
                  </a:solidFill>
                </a:uFill>
              </a:rPr>
              <a:t>Can I cope with it</a:t>
            </a:r>
            <a:r>
              <a:rPr sz="2800">
                <a:uFill>
                  <a:solidFill>
                    <a:schemeClr val="accent4"/>
                  </a:solidFill>
                </a:uFill>
              </a:rPr>
              <a:t>?</a:t>
            </a:r>
            <a:endParaRPr sz="2800">
              <a:uFill>
                <a:solidFill>
                  <a:schemeClr val="accent4"/>
                </a:solidFill>
              </a:uFill>
              <a:latin typeface="+mj-lt"/>
              <a:ea typeface="+mj-ea"/>
              <a:cs typeface="+mj-cs"/>
              <a:sym typeface="Helvetica"/>
            </a:endParaRPr>
          </a:p>
          <a:p>
            <a:pPr lvl="2" indent="914400">
              <a:defRPr sz="1800">
                <a:latin typeface="Arial"/>
                <a:ea typeface="Arial"/>
                <a:cs typeface="Arial"/>
                <a:sym typeface="Arial"/>
              </a:defRPr>
            </a:pPr>
            <a:r>
              <a:rPr sz="2400">
                <a:uFill>
                  <a:solidFill>
                    <a:schemeClr val="accent4"/>
                  </a:solidFill>
                </a:uFill>
              </a:rPr>
              <a:t>	Problem-focused coping</a:t>
            </a:r>
            <a:endParaRPr sz="2400">
              <a:uFill>
                <a:solidFill>
                  <a:schemeClr val="accent4"/>
                </a:solidFill>
              </a:uFill>
              <a:latin typeface="+mj-lt"/>
              <a:ea typeface="+mj-ea"/>
              <a:cs typeface="+mj-cs"/>
              <a:sym typeface="Helvetica"/>
            </a:endParaRPr>
          </a:p>
          <a:p>
            <a:pPr lvl="2" indent="914400">
              <a:defRPr sz="1800">
                <a:latin typeface="Arial"/>
                <a:ea typeface="Arial"/>
                <a:cs typeface="Arial"/>
                <a:sym typeface="Arial"/>
              </a:defRPr>
            </a:pPr>
            <a:r>
              <a:rPr sz="2400">
                <a:uFill>
                  <a:solidFill>
                    <a:schemeClr val="accent4"/>
                  </a:solidFill>
                </a:uFill>
              </a:rPr>
              <a:t>	Emotional-focused coping</a:t>
            </a:r>
          </a:p>
        </p:txBody>
      </p:sp>
      <p:sp>
        <p:nvSpPr>
          <p:cNvPr id="80" name="Shape 80"/>
          <p:cNvSpPr/>
          <p:nvPr/>
        </p:nvSpPr>
        <p:spPr>
          <a:xfrm>
            <a:off x="1991544" y="4941169"/>
            <a:ext cx="8001001"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spcBef>
                <a:spcPts val="1000"/>
              </a:spcBef>
              <a:defRPr sz="1800">
                <a:latin typeface="Arial"/>
                <a:ea typeface="Arial"/>
                <a:cs typeface="Arial"/>
                <a:sym typeface="Arial"/>
              </a:defRPr>
            </a:pPr>
            <a:r>
              <a:rPr>
                <a:uFill>
                  <a:solidFill>
                    <a:schemeClr val="accent4"/>
                  </a:solidFill>
                </a:uFill>
              </a:rPr>
              <a:t>Lazarus, R. S., &amp; Folkman, S. (1984) </a:t>
            </a:r>
            <a:r>
              <a:rPr i="1">
                <a:uFill>
                  <a:solidFill>
                    <a:schemeClr val="accent4"/>
                  </a:solidFill>
                </a:uFill>
              </a:rPr>
              <a:t>Stress, appraisal &amp; coping</a:t>
            </a:r>
            <a:r>
              <a:rPr>
                <a:uFill>
                  <a:solidFill>
                    <a:schemeClr val="accent4"/>
                  </a:solidFill>
                </a:uFil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7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7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7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78">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bldLvl="5" animBg="1" advAuto="0"/>
      <p:bldP spid="79"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rtlCol="0">
            <a:normAutofit/>
          </a:bodyPr>
          <a:lstStyle/>
          <a:p>
            <a:pPr>
              <a:defRPr/>
            </a:pPr>
            <a:r>
              <a:rPr lang="en-US" dirty="0">
                <a:ea typeface="ＭＳ Ｐゴシック" charset="0"/>
              </a:rPr>
              <a:t>Stress Hormones are key in our Fight or Flight Response</a:t>
            </a:r>
          </a:p>
        </p:txBody>
      </p:sp>
      <p:pic>
        <p:nvPicPr>
          <p:cNvPr id="27651" name="Content Placeholder 3"/>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1881012" y="1641123"/>
            <a:ext cx="5638800" cy="4092222"/>
          </a:xfrm>
        </p:spPr>
      </p:pic>
      <p:pic>
        <p:nvPicPr>
          <p:cNvPr id="27652" name="Content Placeholder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7476068" y="1641124"/>
            <a:ext cx="2734733" cy="4099277"/>
          </a:xfrm>
        </p:spPr>
      </p:pic>
    </p:spTree>
    <p:extLst>
      <p:ext uri="{BB962C8B-B14F-4D97-AF65-F5344CB8AC3E}">
        <p14:creationId xmlns="" xmlns:p14="http://schemas.microsoft.com/office/powerpoint/2010/main" val="162653749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altLang="en-US">
              <a:latin typeface="Arial" panose="020B0604020202020204" pitchFamily="34" charset="0"/>
            </a:endParaRPr>
          </a:p>
        </p:txBody>
      </p:sp>
      <p:pic>
        <p:nvPicPr>
          <p:cNvPr id="28675" name="Content Placeholder 3" descr="HPA_2.png"/>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2549878" y="1124657"/>
            <a:ext cx="7110588" cy="4545188"/>
          </a:xfrm>
        </p:spPr>
      </p:pic>
    </p:spTree>
    <p:extLst>
      <p:ext uri="{BB962C8B-B14F-4D97-AF65-F5344CB8AC3E}">
        <p14:creationId xmlns="" xmlns:p14="http://schemas.microsoft.com/office/powerpoint/2010/main" val="261149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13FDD3-8929-4C28-A168-92D40D610573}"/>
              </a:ext>
            </a:extLst>
          </p:cNvPr>
          <p:cNvSpPr>
            <a:spLocks noGrp="1"/>
          </p:cNvSpPr>
          <p:nvPr>
            <p:ph type="title"/>
          </p:nvPr>
        </p:nvSpPr>
        <p:spPr/>
        <p:txBody>
          <a:bodyPr/>
          <a:lstStyle/>
          <a:p>
            <a:r>
              <a:rPr lang="en-GB" dirty="0"/>
              <a:t>Society focuses on extreme situations</a:t>
            </a:r>
          </a:p>
        </p:txBody>
      </p:sp>
      <p:pic>
        <p:nvPicPr>
          <p:cNvPr id="4" name="Content Placeholder 3">
            <a:extLst>
              <a:ext uri="{FF2B5EF4-FFF2-40B4-BE49-F238E27FC236}">
                <a16:creationId xmlns="" xmlns:a16="http://schemas.microsoft.com/office/drawing/2014/main" id="{F28DFC63-5A81-496C-938D-1BB278F05E60}"/>
              </a:ext>
            </a:extLst>
          </p:cNvPr>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0188" y="2091445"/>
            <a:ext cx="5731625" cy="3819698"/>
          </a:xfrm>
          <a:prstGeom prst="rect">
            <a:avLst/>
          </a:prstGeom>
          <a:noFill/>
          <a:ln>
            <a:noFill/>
          </a:ln>
        </p:spPr>
      </p:pic>
    </p:spTree>
    <p:extLst>
      <p:ext uri="{BB962C8B-B14F-4D97-AF65-F5344CB8AC3E}">
        <p14:creationId xmlns="" xmlns:p14="http://schemas.microsoft.com/office/powerpoint/2010/main" val="682142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1" y="612424"/>
            <a:ext cx="8964789" cy="967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44">
                <a:solidFill>
                  <a:srgbClr val="010000"/>
                </a:solidFill>
                <a:latin typeface="Times New Roman" panose="02020603050405020304" pitchFamily="18" charset="0"/>
                <a:cs typeface="Times New Roman" panose="02020603050405020304" pitchFamily="18" charset="0"/>
              </a:rPr>
              <a:t>The problem is: threat also causes cortisol secretion – and disturbs the 24 hour rhythm</a:t>
            </a:r>
          </a:p>
        </p:txBody>
      </p:sp>
      <p:grpSp>
        <p:nvGrpSpPr>
          <p:cNvPr id="30723" name="Group 16"/>
          <p:cNvGrpSpPr>
            <a:grpSpLocks/>
          </p:cNvGrpSpPr>
          <p:nvPr/>
        </p:nvGrpSpPr>
        <p:grpSpPr bwMode="auto">
          <a:xfrm>
            <a:off x="2514600" y="1803401"/>
            <a:ext cx="2362200" cy="745067"/>
            <a:chOff x="1114425" y="1981200"/>
            <a:chExt cx="2657475" cy="838200"/>
          </a:xfrm>
        </p:grpSpPr>
        <p:sp>
          <p:nvSpPr>
            <p:cNvPr id="30738" name="Oval 3"/>
            <p:cNvSpPr>
              <a:spLocks noChangeArrowheads="1"/>
            </p:cNvSpPr>
            <p:nvPr/>
          </p:nvSpPr>
          <p:spPr bwMode="auto">
            <a:xfrm>
              <a:off x="1114425" y="1981200"/>
              <a:ext cx="2657475" cy="8382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6667">
                <a:solidFill>
                  <a:srgbClr val="010000"/>
                </a:solidFill>
                <a:latin typeface="Times New Roman" panose="02020603050405020304" pitchFamily="18" charset="0"/>
              </a:endParaRPr>
            </a:p>
          </p:txBody>
        </p:sp>
        <p:sp>
          <p:nvSpPr>
            <p:cNvPr id="30739" name="Text Box 4"/>
            <p:cNvSpPr txBox="1">
              <a:spLocks noChangeArrowheads="1"/>
            </p:cNvSpPr>
            <p:nvPr/>
          </p:nvSpPr>
          <p:spPr bwMode="auto">
            <a:xfrm>
              <a:off x="1628775" y="2133600"/>
              <a:ext cx="2057400" cy="657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GB" altLang="en-US">
                  <a:solidFill>
                    <a:srgbClr val="010000"/>
                  </a:solidFill>
                  <a:latin typeface="Times New Roman" panose="02020603050405020304" pitchFamily="18" charset="0"/>
                  <a:cs typeface="Times New Roman" panose="02020603050405020304" pitchFamily="18" charset="0"/>
                </a:rPr>
                <a:t>Brain</a:t>
              </a:r>
            </a:p>
          </p:txBody>
        </p:sp>
      </p:grpSp>
      <p:grpSp>
        <p:nvGrpSpPr>
          <p:cNvPr id="30724" name="Group 17"/>
          <p:cNvGrpSpPr>
            <a:grpSpLocks/>
          </p:cNvGrpSpPr>
          <p:nvPr/>
        </p:nvGrpSpPr>
        <p:grpSpPr bwMode="auto">
          <a:xfrm>
            <a:off x="7239000" y="1871133"/>
            <a:ext cx="2133600" cy="812800"/>
            <a:chOff x="6429375" y="2057400"/>
            <a:chExt cx="2400300" cy="914400"/>
          </a:xfrm>
        </p:grpSpPr>
        <p:sp>
          <p:nvSpPr>
            <p:cNvPr id="30736" name="Oval 5"/>
            <p:cNvSpPr>
              <a:spLocks noChangeArrowheads="1"/>
            </p:cNvSpPr>
            <p:nvPr/>
          </p:nvSpPr>
          <p:spPr bwMode="auto">
            <a:xfrm>
              <a:off x="6429375" y="2057400"/>
              <a:ext cx="2400300" cy="9144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6667">
                <a:solidFill>
                  <a:srgbClr val="010000"/>
                </a:solidFill>
                <a:latin typeface="Times New Roman" panose="02020603050405020304" pitchFamily="18" charset="0"/>
              </a:endParaRPr>
            </a:p>
          </p:txBody>
        </p:sp>
        <p:sp>
          <p:nvSpPr>
            <p:cNvPr id="30737" name="Text Box 6"/>
            <p:cNvSpPr txBox="1">
              <a:spLocks noChangeArrowheads="1"/>
            </p:cNvSpPr>
            <p:nvPr/>
          </p:nvSpPr>
          <p:spPr bwMode="auto">
            <a:xfrm>
              <a:off x="6772275" y="2209800"/>
              <a:ext cx="1885950" cy="59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GB" altLang="en-US" sz="2844">
                  <a:solidFill>
                    <a:srgbClr val="010000"/>
                  </a:solidFill>
                  <a:latin typeface="Times New Roman" panose="02020603050405020304" pitchFamily="18" charset="0"/>
                  <a:cs typeface="Times New Roman" panose="02020603050405020304" pitchFamily="18" charset="0"/>
                </a:rPr>
                <a:t>Pituitary</a:t>
              </a:r>
            </a:p>
          </p:txBody>
        </p:sp>
      </p:grpSp>
      <p:sp>
        <p:nvSpPr>
          <p:cNvPr id="30725" name="Line 7"/>
          <p:cNvSpPr>
            <a:spLocks noChangeShapeType="1"/>
          </p:cNvSpPr>
          <p:nvPr/>
        </p:nvSpPr>
        <p:spPr bwMode="auto">
          <a:xfrm>
            <a:off x="5105400" y="2142067"/>
            <a:ext cx="167640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sz="1600"/>
          </a:p>
        </p:txBody>
      </p:sp>
      <p:grpSp>
        <p:nvGrpSpPr>
          <p:cNvPr id="30726" name="Group 18"/>
          <p:cNvGrpSpPr>
            <a:grpSpLocks/>
          </p:cNvGrpSpPr>
          <p:nvPr/>
        </p:nvGrpSpPr>
        <p:grpSpPr bwMode="auto">
          <a:xfrm>
            <a:off x="6858000" y="3673123"/>
            <a:ext cx="3048000" cy="812800"/>
            <a:chOff x="6086475" y="4648200"/>
            <a:chExt cx="3429000" cy="914400"/>
          </a:xfrm>
        </p:grpSpPr>
        <p:sp>
          <p:nvSpPr>
            <p:cNvPr id="30734" name="Text Box 8"/>
            <p:cNvSpPr txBox="1">
              <a:spLocks noChangeArrowheads="1"/>
            </p:cNvSpPr>
            <p:nvPr/>
          </p:nvSpPr>
          <p:spPr bwMode="auto">
            <a:xfrm>
              <a:off x="6257925" y="4800600"/>
              <a:ext cx="3257550" cy="59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GB" altLang="en-US" sz="2844">
                  <a:solidFill>
                    <a:srgbClr val="010000"/>
                  </a:solidFill>
                  <a:latin typeface="Times New Roman" panose="02020603050405020304" pitchFamily="18" charset="0"/>
                  <a:cs typeface="Times New Roman" panose="02020603050405020304" pitchFamily="18" charset="0"/>
                </a:rPr>
                <a:t>Adrenal glands</a:t>
              </a:r>
            </a:p>
          </p:txBody>
        </p:sp>
        <p:sp>
          <p:nvSpPr>
            <p:cNvPr id="30735" name="Oval 9"/>
            <p:cNvSpPr>
              <a:spLocks noChangeArrowheads="1"/>
            </p:cNvSpPr>
            <p:nvPr/>
          </p:nvSpPr>
          <p:spPr bwMode="auto">
            <a:xfrm>
              <a:off x="6086475" y="4648200"/>
              <a:ext cx="3429000" cy="9144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6667">
                <a:solidFill>
                  <a:srgbClr val="010000"/>
                </a:solidFill>
                <a:latin typeface="Times New Roman" panose="02020603050405020304" pitchFamily="18" charset="0"/>
              </a:endParaRPr>
            </a:p>
          </p:txBody>
        </p:sp>
      </p:grpSp>
      <p:sp>
        <p:nvSpPr>
          <p:cNvPr id="30727" name="Line 10"/>
          <p:cNvSpPr>
            <a:spLocks noChangeShapeType="1"/>
          </p:cNvSpPr>
          <p:nvPr/>
        </p:nvSpPr>
        <p:spPr bwMode="auto">
          <a:xfrm>
            <a:off x="8382000" y="2878667"/>
            <a:ext cx="0" cy="715434"/>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sz="1600"/>
          </a:p>
        </p:txBody>
      </p:sp>
      <p:sp>
        <p:nvSpPr>
          <p:cNvPr id="30728" name="Text Box 11"/>
          <p:cNvSpPr txBox="1">
            <a:spLocks noChangeArrowheads="1"/>
          </p:cNvSpPr>
          <p:nvPr/>
        </p:nvSpPr>
        <p:spPr bwMode="auto">
          <a:xfrm>
            <a:off x="6858000" y="5122333"/>
            <a:ext cx="3276600" cy="694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3911" b="1">
                <a:solidFill>
                  <a:srgbClr val="010000"/>
                </a:solidFill>
                <a:latin typeface="Times New Roman" panose="02020603050405020304" pitchFamily="18" charset="0"/>
                <a:cs typeface="Times New Roman" panose="02020603050405020304" pitchFamily="18" charset="0"/>
              </a:rPr>
              <a:t>Cortisol</a:t>
            </a:r>
          </a:p>
        </p:txBody>
      </p:sp>
      <p:sp>
        <p:nvSpPr>
          <p:cNvPr id="30729" name="AutoShape 12"/>
          <p:cNvSpPr>
            <a:spLocks noChangeArrowheads="1"/>
          </p:cNvSpPr>
          <p:nvPr/>
        </p:nvSpPr>
        <p:spPr bwMode="auto">
          <a:xfrm>
            <a:off x="3276600" y="2683934"/>
            <a:ext cx="457200" cy="338667"/>
          </a:xfrm>
          <a:prstGeom prst="upArrow">
            <a:avLst>
              <a:gd name="adj1" fmla="val 50000"/>
              <a:gd name="adj2" fmla="val 2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GB" altLang="en-US" sz="2133">
              <a:solidFill>
                <a:srgbClr val="010000"/>
              </a:solidFill>
              <a:latin typeface="Times New Roman" panose="02020603050405020304" pitchFamily="18" charset="0"/>
              <a:cs typeface="Times New Roman" panose="02020603050405020304" pitchFamily="18" charset="0"/>
            </a:endParaRPr>
          </a:p>
        </p:txBody>
      </p:sp>
      <p:sp>
        <p:nvSpPr>
          <p:cNvPr id="30730" name="Line 13"/>
          <p:cNvSpPr>
            <a:spLocks noChangeShapeType="1"/>
          </p:cNvSpPr>
          <p:nvPr/>
        </p:nvSpPr>
        <p:spPr bwMode="auto">
          <a:xfrm flipH="1">
            <a:off x="7010400" y="5476523"/>
            <a:ext cx="45720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sz="1600"/>
          </a:p>
        </p:txBody>
      </p:sp>
      <p:sp>
        <p:nvSpPr>
          <p:cNvPr id="30731" name="Text Box 14"/>
          <p:cNvSpPr txBox="1">
            <a:spLocks noChangeArrowheads="1"/>
          </p:cNvSpPr>
          <p:nvPr/>
        </p:nvSpPr>
        <p:spPr bwMode="auto">
          <a:xfrm>
            <a:off x="3596924" y="5219701"/>
            <a:ext cx="3642077" cy="748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133">
                <a:solidFill>
                  <a:srgbClr val="010000"/>
                </a:solidFill>
                <a:latin typeface="Times New Roman" panose="02020603050405020304" pitchFamily="18" charset="0"/>
                <a:cs typeface="Times New Roman" panose="02020603050405020304" pitchFamily="18" charset="0"/>
              </a:rPr>
              <a:t>Everywhere in body      15 minutes</a:t>
            </a:r>
          </a:p>
        </p:txBody>
      </p:sp>
      <p:sp>
        <p:nvSpPr>
          <p:cNvPr id="30732" name="Line 15"/>
          <p:cNvSpPr>
            <a:spLocks noChangeShapeType="1"/>
          </p:cNvSpPr>
          <p:nvPr/>
        </p:nvSpPr>
        <p:spPr bwMode="auto">
          <a:xfrm>
            <a:off x="8382000" y="4610100"/>
            <a:ext cx="0" cy="4064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sz="1600"/>
          </a:p>
        </p:txBody>
      </p:sp>
      <p:pic>
        <p:nvPicPr>
          <p:cNvPr id="30733" name="Picture 17" descr="roar li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64456" y="3153835"/>
            <a:ext cx="3095978" cy="2065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8992387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4"/>
          <p:cNvSpPr>
            <a:spLocks noChangeArrowheads="1"/>
          </p:cNvSpPr>
          <p:nvPr/>
        </p:nvSpPr>
        <p:spPr bwMode="auto">
          <a:xfrm>
            <a:off x="4295422" y="2404535"/>
            <a:ext cx="3200400" cy="1286933"/>
          </a:xfrm>
          <a:prstGeom prst="ellipse">
            <a:avLst/>
          </a:prstGeom>
          <a:solidFill>
            <a:srgbClr val="FF0000"/>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6667">
              <a:solidFill>
                <a:srgbClr val="010000"/>
              </a:solidFill>
              <a:latin typeface="Times New Roman" panose="02020603050405020304" pitchFamily="18" charset="0"/>
            </a:endParaRPr>
          </a:p>
        </p:txBody>
      </p:sp>
      <p:sp>
        <p:nvSpPr>
          <p:cNvPr id="32771" name="Text Box 5"/>
          <p:cNvSpPr txBox="1">
            <a:spLocks noChangeArrowheads="1"/>
          </p:cNvSpPr>
          <p:nvPr/>
        </p:nvSpPr>
        <p:spPr bwMode="auto">
          <a:xfrm>
            <a:off x="1847145" y="5157613"/>
            <a:ext cx="4085166" cy="530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44" b="1">
                <a:solidFill>
                  <a:srgbClr val="FF0000"/>
                </a:solidFill>
                <a:latin typeface="Times New Roman" panose="02020603050405020304" pitchFamily="18" charset="0"/>
                <a:cs typeface="Times New Roman" panose="02020603050405020304" pitchFamily="18" charset="0"/>
              </a:rPr>
              <a:t>Threat to self esteem</a:t>
            </a:r>
          </a:p>
        </p:txBody>
      </p:sp>
      <p:sp>
        <p:nvSpPr>
          <p:cNvPr id="32772" name="Text Box 6"/>
          <p:cNvSpPr txBox="1">
            <a:spLocks noChangeArrowheads="1"/>
          </p:cNvSpPr>
          <p:nvPr/>
        </p:nvSpPr>
        <p:spPr bwMode="auto">
          <a:xfrm>
            <a:off x="8084256" y="2413002"/>
            <a:ext cx="2583744" cy="530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44" b="1">
                <a:solidFill>
                  <a:srgbClr val="FF0000"/>
                </a:solidFill>
                <a:latin typeface="Times New Roman" panose="02020603050405020304" pitchFamily="18" charset="0"/>
                <a:cs typeface="Times New Roman" panose="02020603050405020304" pitchFamily="18" charset="0"/>
              </a:rPr>
              <a:t>Lack of control</a:t>
            </a:r>
          </a:p>
        </p:txBody>
      </p:sp>
      <p:sp>
        <p:nvSpPr>
          <p:cNvPr id="32773" name="Text Box 7"/>
          <p:cNvSpPr txBox="1">
            <a:spLocks noChangeArrowheads="1"/>
          </p:cNvSpPr>
          <p:nvPr/>
        </p:nvSpPr>
        <p:spPr bwMode="auto">
          <a:xfrm>
            <a:off x="4886679" y="4642557"/>
            <a:ext cx="3001433" cy="530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44" b="1">
                <a:solidFill>
                  <a:srgbClr val="FF0000"/>
                </a:solidFill>
                <a:latin typeface="Times New Roman" panose="02020603050405020304" pitchFamily="18" charset="0"/>
                <a:cs typeface="Times New Roman" panose="02020603050405020304" pitchFamily="18" charset="0"/>
              </a:rPr>
              <a:t>Anticipation</a:t>
            </a:r>
          </a:p>
        </p:txBody>
      </p:sp>
      <p:sp>
        <p:nvSpPr>
          <p:cNvPr id="32774" name="Text Box 8"/>
          <p:cNvSpPr txBox="1">
            <a:spLocks noChangeArrowheads="1"/>
          </p:cNvSpPr>
          <p:nvPr/>
        </p:nvSpPr>
        <p:spPr bwMode="auto">
          <a:xfrm>
            <a:off x="1775178" y="3877735"/>
            <a:ext cx="3111500" cy="967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44" b="1">
                <a:solidFill>
                  <a:srgbClr val="FF0000"/>
                </a:solidFill>
                <a:latin typeface="Times New Roman" panose="02020603050405020304" pitchFamily="18" charset="0"/>
                <a:cs typeface="Times New Roman" panose="02020603050405020304" pitchFamily="18" charset="0"/>
              </a:rPr>
              <a:t>Unpredictable events</a:t>
            </a:r>
          </a:p>
        </p:txBody>
      </p:sp>
      <p:sp>
        <p:nvSpPr>
          <p:cNvPr id="32775" name="Text Box 9"/>
          <p:cNvSpPr txBox="1">
            <a:spLocks noChangeArrowheads="1"/>
          </p:cNvSpPr>
          <p:nvPr/>
        </p:nvSpPr>
        <p:spPr bwMode="auto">
          <a:xfrm>
            <a:off x="1524001" y="2548468"/>
            <a:ext cx="2250723" cy="530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44" b="1">
                <a:solidFill>
                  <a:srgbClr val="FF0000"/>
                </a:solidFill>
                <a:latin typeface="Times New Roman" panose="02020603050405020304" pitchFamily="18" charset="0"/>
                <a:cs typeface="Times New Roman" panose="02020603050405020304" pitchFamily="18" charset="0"/>
              </a:rPr>
              <a:t>Novelty</a:t>
            </a:r>
          </a:p>
        </p:txBody>
      </p:sp>
      <p:sp>
        <p:nvSpPr>
          <p:cNvPr id="32776" name="Text Box 10"/>
          <p:cNvSpPr txBox="1">
            <a:spLocks noChangeArrowheads="1"/>
          </p:cNvSpPr>
          <p:nvPr/>
        </p:nvSpPr>
        <p:spPr bwMode="auto">
          <a:xfrm>
            <a:off x="1524000" y="548924"/>
            <a:ext cx="8820856" cy="1186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3556">
                <a:solidFill>
                  <a:srgbClr val="010000"/>
                </a:solidFill>
                <a:latin typeface="Times New Roman" panose="02020603050405020304" pitchFamily="18" charset="0"/>
                <a:cs typeface="Times New Roman" panose="02020603050405020304" pitchFamily="18" charset="0"/>
              </a:rPr>
              <a:t>In humans threat is usually psychological – not physical</a:t>
            </a:r>
          </a:p>
        </p:txBody>
      </p:sp>
      <p:sp>
        <p:nvSpPr>
          <p:cNvPr id="32777" name="Text Box 11"/>
          <p:cNvSpPr txBox="1">
            <a:spLocks noChangeArrowheads="1"/>
          </p:cNvSpPr>
          <p:nvPr/>
        </p:nvSpPr>
        <p:spPr bwMode="auto">
          <a:xfrm>
            <a:off x="7620000" y="5089880"/>
            <a:ext cx="3048000" cy="530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44" b="1">
                <a:solidFill>
                  <a:srgbClr val="FF0000"/>
                </a:solidFill>
                <a:latin typeface="Times New Roman" panose="02020603050405020304" pitchFamily="18" charset="0"/>
                <a:cs typeface="Times New Roman" panose="02020603050405020304" pitchFamily="18" charset="0"/>
              </a:rPr>
              <a:t>Physical illness</a:t>
            </a:r>
          </a:p>
        </p:txBody>
      </p:sp>
      <p:sp>
        <p:nvSpPr>
          <p:cNvPr id="32778" name="Line 12"/>
          <p:cNvSpPr>
            <a:spLocks noChangeShapeType="1"/>
          </p:cNvSpPr>
          <p:nvPr/>
        </p:nvSpPr>
        <p:spPr bwMode="auto">
          <a:xfrm>
            <a:off x="1992489" y="1828800"/>
            <a:ext cx="820702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sz="1600"/>
          </a:p>
        </p:txBody>
      </p:sp>
      <p:sp>
        <p:nvSpPr>
          <p:cNvPr id="32779" name="Text Box 13"/>
          <p:cNvSpPr txBox="1">
            <a:spLocks noChangeArrowheads="1"/>
          </p:cNvSpPr>
          <p:nvPr/>
        </p:nvSpPr>
        <p:spPr bwMode="auto">
          <a:xfrm>
            <a:off x="7464778" y="3684413"/>
            <a:ext cx="2915356" cy="967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44" b="1">
                <a:solidFill>
                  <a:srgbClr val="FF0000"/>
                </a:solidFill>
                <a:latin typeface="Times New Roman" panose="02020603050405020304" pitchFamily="18" charset="0"/>
              </a:rPr>
              <a:t>Lack of social support</a:t>
            </a:r>
            <a:endParaRPr lang="en-US" altLang="en-US" sz="2844" b="1">
              <a:solidFill>
                <a:srgbClr val="FF0000"/>
              </a:solidFill>
              <a:latin typeface="Times New Roman" panose="02020603050405020304" pitchFamily="18" charset="0"/>
            </a:endParaRPr>
          </a:p>
        </p:txBody>
      </p:sp>
      <p:sp>
        <p:nvSpPr>
          <p:cNvPr id="32780" name="Text Box 14"/>
          <p:cNvSpPr txBox="1">
            <a:spLocks noChangeArrowheads="1"/>
          </p:cNvSpPr>
          <p:nvPr/>
        </p:nvSpPr>
        <p:spPr bwMode="auto">
          <a:xfrm>
            <a:off x="4872568" y="2724856"/>
            <a:ext cx="2302933" cy="694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3911" b="1">
                <a:solidFill>
                  <a:srgbClr val="FFFF00"/>
                </a:solidFill>
                <a:latin typeface="Times New Roman" panose="02020603050405020304" pitchFamily="18" charset="0"/>
              </a:rPr>
              <a:t>Cortisol</a:t>
            </a:r>
            <a:endParaRPr lang="en-US" altLang="en-US" sz="3911" b="1">
              <a:solidFill>
                <a:srgbClr val="FFFF00"/>
              </a:solidFill>
              <a:latin typeface="Times New Roman" panose="02020603050405020304" pitchFamily="18" charset="0"/>
            </a:endParaRPr>
          </a:p>
        </p:txBody>
      </p:sp>
      <p:sp>
        <p:nvSpPr>
          <p:cNvPr id="32781" name="AutoShape 15"/>
          <p:cNvSpPr>
            <a:spLocks noChangeArrowheads="1"/>
          </p:cNvSpPr>
          <p:nvPr/>
        </p:nvSpPr>
        <p:spPr bwMode="auto">
          <a:xfrm>
            <a:off x="4511324" y="2853267"/>
            <a:ext cx="289277" cy="383822"/>
          </a:xfrm>
          <a:prstGeom prst="upArrow">
            <a:avLst>
              <a:gd name="adj1" fmla="val 50000"/>
              <a:gd name="adj2" fmla="val 3736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6667">
              <a:solidFill>
                <a:srgbClr val="010000"/>
              </a:solidFill>
              <a:latin typeface="Times New Roman" panose="02020603050405020304" pitchFamily="18" charset="0"/>
            </a:endParaRPr>
          </a:p>
        </p:txBody>
      </p:sp>
    </p:spTree>
    <p:extLst>
      <p:ext uri="{BB962C8B-B14F-4D97-AF65-F5344CB8AC3E}">
        <p14:creationId xmlns="" xmlns:p14="http://schemas.microsoft.com/office/powerpoint/2010/main" val="64186902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LW19_013_GRAFIK_Influence_of_daylight_on_the_human_body_Kopie.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1828800"/>
            <a:ext cx="8363656" cy="3778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Title 5"/>
          <p:cNvSpPr>
            <a:spLocks noGrp="1"/>
          </p:cNvSpPr>
          <p:nvPr>
            <p:ph type="title"/>
          </p:nvPr>
        </p:nvSpPr>
        <p:spPr/>
        <p:txBody>
          <a:bodyPr/>
          <a:lstStyle/>
          <a:p>
            <a:pPr eaLnBrk="1" hangingPunct="1"/>
            <a:r>
              <a:rPr lang="en-US" altLang="en-US"/>
              <a:t>Melatonin/Cortisol Relationship</a:t>
            </a:r>
          </a:p>
        </p:txBody>
      </p:sp>
    </p:spTree>
    <p:extLst>
      <p:ext uri="{BB962C8B-B14F-4D97-AF65-F5344CB8AC3E}">
        <p14:creationId xmlns="" xmlns:p14="http://schemas.microsoft.com/office/powerpoint/2010/main" val="414450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6024034" y="381000"/>
            <a:ext cx="4643966" cy="6096000"/>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6667">
              <a:solidFill>
                <a:srgbClr val="010000"/>
              </a:solidFill>
              <a:latin typeface="Times New Roman" panose="02020603050405020304" pitchFamily="18" charset="0"/>
            </a:endParaRPr>
          </a:p>
        </p:txBody>
      </p:sp>
      <p:sp>
        <p:nvSpPr>
          <p:cNvPr id="60419" name="Rectangle 2"/>
          <p:cNvSpPr>
            <a:spLocks noChangeArrowheads="1"/>
          </p:cNvSpPr>
          <p:nvPr/>
        </p:nvSpPr>
        <p:spPr bwMode="auto">
          <a:xfrm>
            <a:off x="1524000" y="381000"/>
            <a:ext cx="4500034" cy="6096000"/>
          </a:xfrm>
          <a:prstGeom prst="rect">
            <a:avLst/>
          </a:prstGeom>
          <a:solidFill>
            <a:schemeClr val="tx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6667">
              <a:solidFill>
                <a:srgbClr val="010000"/>
              </a:solidFill>
              <a:latin typeface="Times New Roman" panose="02020603050405020304" pitchFamily="18" charset="0"/>
            </a:endParaRPr>
          </a:p>
        </p:txBody>
      </p:sp>
      <p:sp>
        <p:nvSpPr>
          <p:cNvPr id="60420" name="Text Box 4"/>
          <p:cNvSpPr txBox="1">
            <a:spLocks noChangeArrowheads="1"/>
          </p:cNvSpPr>
          <p:nvPr/>
        </p:nvSpPr>
        <p:spPr bwMode="auto">
          <a:xfrm>
            <a:off x="2135013" y="1444978"/>
            <a:ext cx="7706077" cy="912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133">
              <a:solidFill>
                <a:srgbClr val="010000"/>
              </a:solidFill>
              <a:latin typeface="Times New Roman" panose="02020603050405020304" pitchFamily="18" charset="0"/>
              <a:cs typeface="Times New Roman" panose="02020603050405020304" pitchFamily="18" charset="0"/>
            </a:endParaRPr>
          </a:p>
          <a:p>
            <a:pPr algn="ctr">
              <a:spcBef>
                <a:spcPct val="50000"/>
              </a:spcBef>
              <a:buFontTx/>
              <a:buNone/>
            </a:pPr>
            <a:r>
              <a:rPr lang="en-GB" altLang="en-US" sz="2133">
                <a:solidFill>
                  <a:schemeClr val="bg1"/>
                </a:solidFill>
                <a:latin typeface="Times New Roman" panose="02020603050405020304" pitchFamily="18" charset="0"/>
                <a:cs typeface="Times New Roman" panose="02020603050405020304" pitchFamily="18" charset="0"/>
              </a:rPr>
              <a:t>Cortisol tells the rest of our b</a:t>
            </a:r>
            <a:r>
              <a:rPr lang="en-GB" altLang="en-US" sz="2133">
                <a:solidFill>
                  <a:srgbClr val="010000"/>
                </a:solidFill>
                <a:latin typeface="Times New Roman" panose="02020603050405020304" pitchFamily="18" charset="0"/>
                <a:cs typeface="Times New Roman" panose="02020603050405020304" pitchFamily="18" charset="0"/>
              </a:rPr>
              <a:t>ody when it is night and day</a:t>
            </a:r>
            <a:endParaRPr lang="en-US" altLang="en-US" sz="2133">
              <a:solidFill>
                <a:srgbClr val="01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54361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27201" y="516468"/>
            <a:ext cx="8805333" cy="541867"/>
          </a:xfrm>
        </p:spPr>
        <p:txBody>
          <a:bodyPr anchor="t"/>
          <a:lstStyle/>
          <a:p>
            <a:pPr eaLnBrk="1" hangingPunct="1"/>
            <a:endParaRPr lang="en-US" altLang="en-US" sz="2489" b="1">
              <a:latin typeface="Times New Roman" panose="02020603050405020304" pitchFamily="18" charset="0"/>
            </a:endParaRPr>
          </a:p>
        </p:txBody>
      </p:sp>
      <p:graphicFrame>
        <p:nvGraphicFramePr>
          <p:cNvPr id="62467" name="Object 6"/>
          <p:cNvGraphicFramePr>
            <a:graphicFrameLocks noChangeAspect="1"/>
          </p:cNvGraphicFramePr>
          <p:nvPr/>
        </p:nvGraphicFramePr>
        <p:xfrm>
          <a:off x="2133600" y="1261535"/>
          <a:ext cx="8128000" cy="4131733"/>
        </p:xfrm>
        <a:graphic>
          <a:graphicData uri="http://schemas.openxmlformats.org/presentationml/2006/ole">
            <p:oleObj spid="_x0000_s1028" name="Picture" r:id="rId3" imgW="5486400" imgH="2282952" progId="Word.Picture.8">
              <p:embed/>
            </p:oleObj>
          </a:graphicData>
        </a:graphic>
      </p:graphicFrame>
      <p:cxnSp>
        <p:nvCxnSpPr>
          <p:cNvPr id="62468" name="AutoShape 7"/>
          <p:cNvCxnSpPr>
            <a:cxnSpLocks noChangeShapeType="1"/>
          </p:cNvCxnSpPr>
          <p:nvPr/>
        </p:nvCxnSpPr>
        <p:spPr bwMode="auto">
          <a:xfrm>
            <a:off x="6197600" y="1261533"/>
            <a:ext cx="0" cy="0"/>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cxnSp>
        <p:nvCxnSpPr>
          <p:cNvPr id="62469" name="AutoShape 8"/>
          <p:cNvCxnSpPr>
            <a:cxnSpLocks noChangeShapeType="1"/>
          </p:cNvCxnSpPr>
          <p:nvPr/>
        </p:nvCxnSpPr>
        <p:spPr bwMode="auto">
          <a:xfrm flipH="1">
            <a:off x="2133600" y="1261534"/>
            <a:ext cx="4064000" cy="206586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cxnSp>
        <p:nvCxnSpPr>
          <p:cNvPr id="62470" name="AutoShape 9"/>
          <p:cNvCxnSpPr>
            <a:cxnSpLocks noChangeShapeType="1"/>
          </p:cNvCxnSpPr>
          <p:nvPr/>
        </p:nvCxnSpPr>
        <p:spPr bwMode="auto">
          <a:xfrm>
            <a:off x="2133600" y="3327401"/>
            <a:ext cx="4064000" cy="206586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cxnSp>
        <p:nvCxnSpPr>
          <p:cNvPr id="62471" name="AutoShape 19"/>
          <p:cNvCxnSpPr>
            <a:cxnSpLocks noChangeShapeType="1"/>
          </p:cNvCxnSpPr>
          <p:nvPr/>
        </p:nvCxnSpPr>
        <p:spPr bwMode="auto">
          <a:xfrm>
            <a:off x="5383391" y="2616201"/>
            <a:ext cx="814211" cy="277706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sp>
        <p:nvSpPr>
          <p:cNvPr id="62472" name="Line 20"/>
          <p:cNvSpPr>
            <a:spLocks noChangeShapeType="1"/>
          </p:cNvSpPr>
          <p:nvPr/>
        </p:nvSpPr>
        <p:spPr bwMode="auto">
          <a:xfrm flipV="1">
            <a:off x="4639734" y="2616201"/>
            <a:ext cx="743656" cy="474133"/>
          </a:xfrm>
          <a:prstGeom prst="line">
            <a:avLst/>
          </a:prstGeom>
          <a:noFill/>
          <a:ln w="28575" cap="sq">
            <a:solidFill>
              <a:srgbClr val="CC0000"/>
            </a:solidFill>
            <a:round/>
            <a:headEnd type="oval" w="med" len="med"/>
            <a:tailEnd type="oval" w="med" len="med"/>
          </a:ln>
          <a:extLst>
            <a:ext uri="{909E8E84-426E-40DD-AFC4-6F175D3DCCD1}">
              <a14:hiddenFill xmlns="" xmlns:a14="http://schemas.microsoft.com/office/drawing/2010/main">
                <a:noFill/>
              </a14:hiddenFill>
            </a:ext>
          </a:extLst>
        </p:spPr>
        <p:txBody>
          <a:bodyPr anchor="ctr">
            <a:spAutoFit/>
          </a:bodyPr>
          <a:lstStyle/>
          <a:p>
            <a:endParaRPr lang="en-GB" sz="1600"/>
          </a:p>
        </p:txBody>
      </p:sp>
      <p:sp>
        <p:nvSpPr>
          <p:cNvPr id="62473" name="Line 21"/>
          <p:cNvSpPr>
            <a:spLocks noChangeShapeType="1"/>
          </p:cNvSpPr>
          <p:nvPr/>
        </p:nvSpPr>
        <p:spPr bwMode="auto">
          <a:xfrm>
            <a:off x="5383391" y="2616201"/>
            <a:ext cx="611011" cy="338667"/>
          </a:xfrm>
          <a:prstGeom prst="line">
            <a:avLst/>
          </a:prstGeom>
          <a:noFill/>
          <a:ln w="28575" cap="sq">
            <a:solidFill>
              <a:srgbClr val="CC0000"/>
            </a:solidFill>
            <a:round/>
            <a:headEnd type="oval" w="med" len="med"/>
            <a:tailEnd type="oval" w="med" len="med"/>
          </a:ln>
          <a:extLst>
            <a:ext uri="{909E8E84-426E-40DD-AFC4-6F175D3DCCD1}">
              <a14:hiddenFill xmlns="" xmlns:a14="http://schemas.microsoft.com/office/drawing/2010/main">
                <a:noFill/>
              </a14:hiddenFill>
            </a:ext>
          </a:extLst>
        </p:spPr>
        <p:txBody>
          <a:bodyPr anchor="ctr">
            <a:spAutoFit/>
          </a:bodyPr>
          <a:lstStyle/>
          <a:p>
            <a:endParaRPr lang="en-GB" sz="1600"/>
          </a:p>
        </p:txBody>
      </p:sp>
      <p:sp>
        <p:nvSpPr>
          <p:cNvPr id="62474" name="Line 22"/>
          <p:cNvSpPr>
            <a:spLocks noChangeShapeType="1"/>
          </p:cNvSpPr>
          <p:nvPr/>
        </p:nvSpPr>
        <p:spPr bwMode="auto">
          <a:xfrm flipV="1">
            <a:off x="5994402" y="2616201"/>
            <a:ext cx="608189" cy="338667"/>
          </a:xfrm>
          <a:prstGeom prst="line">
            <a:avLst/>
          </a:prstGeom>
          <a:noFill/>
          <a:ln w="28575" cap="sq">
            <a:solidFill>
              <a:srgbClr val="CC0000"/>
            </a:solidFill>
            <a:round/>
            <a:headEnd type="oval" w="med" len="med"/>
            <a:tailEnd type="oval" w="med" len="med"/>
          </a:ln>
          <a:extLst>
            <a:ext uri="{909E8E84-426E-40DD-AFC4-6F175D3DCCD1}">
              <a14:hiddenFill xmlns="" xmlns:a14="http://schemas.microsoft.com/office/drawing/2010/main">
                <a:noFill/>
              </a14:hiddenFill>
            </a:ext>
          </a:extLst>
        </p:spPr>
        <p:txBody>
          <a:bodyPr anchor="ctr">
            <a:spAutoFit/>
          </a:bodyPr>
          <a:lstStyle/>
          <a:p>
            <a:endParaRPr lang="en-GB" sz="1600"/>
          </a:p>
        </p:txBody>
      </p:sp>
      <p:sp>
        <p:nvSpPr>
          <p:cNvPr id="62475" name="Line 23"/>
          <p:cNvSpPr>
            <a:spLocks noChangeShapeType="1"/>
          </p:cNvSpPr>
          <p:nvPr/>
        </p:nvSpPr>
        <p:spPr bwMode="auto">
          <a:xfrm>
            <a:off x="6602591" y="2616201"/>
            <a:ext cx="611011" cy="338667"/>
          </a:xfrm>
          <a:prstGeom prst="line">
            <a:avLst/>
          </a:prstGeom>
          <a:noFill/>
          <a:ln w="28575" cap="sq">
            <a:solidFill>
              <a:srgbClr val="CC0000"/>
            </a:solidFill>
            <a:round/>
            <a:headEnd type="oval" w="med" len="med"/>
            <a:tailEnd type="oval" w="med" len="med"/>
          </a:ln>
          <a:extLst>
            <a:ext uri="{909E8E84-426E-40DD-AFC4-6F175D3DCCD1}">
              <a14:hiddenFill xmlns="" xmlns:a14="http://schemas.microsoft.com/office/drawing/2010/main">
                <a:noFill/>
              </a14:hiddenFill>
            </a:ext>
          </a:extLst>
        </p:spPr>
        <p:txBody>
          <a:bodyPr anchor="ctr">
            <a:spAutoFit/>
          </a:bodyPr>
          <a:lstStyle/>
          <a:p>
            <a:endParaRPr lang="en-GB" sz="1600"/>
          </a:p>
        </p:txBody>
      </p:sp>
      <p:sp>
        <p:nvSpPr>
          <p:cNvPr id="62476" name="Line 24"/>
          <p:cNvSpPr>
            <a:spLocks noChangeShapeType="1"/>
          </p:cNvSpPr>
          <p:nvPr/>
        </p:nvSpPr>
        <p:spPr bwMode="auto">
          <a:xfrm flipV="1">
            <a:off x="7213602" y="2616201"/>
            <a:ext cx="608189" cy="338667"/>
          </a:xfrm>
          <a:prstGeom prst="line">
            <a:avLst/>
          </a:prstGeom>
          <a:noFill/>
          <a:ln w="28575" cap="sq">
            <a:solidFill>
              <a:srgbClr val="CC0000"/>
            </a:solidFill>
            <a:round/>
            <a:headEnd type="oval" w="med" len="med"/>
            <a:tailEnd type="oval" w="med" len="med"/>
          </a:ln>
          <a:extLst>
            <a:ext uri="{909E8E84-426E-40DD-AFC4-6F175D3DCCD1}">
              <a14:hiddenFill xmlns="" xmlns:a14="http://schemas.microsoft.com/office/drawing/2010/main">
                <a:noFill/>
              </a14:hiddenFill>
            </a:ext>
          </a:extLst>
        </p:spPr>
        <p:txBody>
          <a:bodyPr anchor="ctr">
            <a:spAutoFit/>
          </a:bodyPr>
          <a:lstStyle/>
          <a:p>
            <a:endParaRPr lang="en-GB" sz="1600"/>
          </a:p>
        </p:txBody>
      </p:sp>
      <p:sp>
        <p:nvSpPr>
          <p:cNvPr id="62477" name="Text Box 25"/>
          <p:cNvSpPr txBox="1">
            <a:spLocks noChangeArrowheads="1"/>
          </p:cNvSpPr>
          <p:nvPr/>
        </p:nvSpPr>
        <p:spPr bwMode="auto">
          <a:xfrm>
            <a:off x="5647540" y="2278296"/>
            <a:ext cx="676788" cy="338554"/>
          </a:xfrm>
          <a:prstGeom prst="rect">
            <a:avLst/>
          </a:prstGeom>
          <a:noFill/>
          <a:ln w="12700" cap="sq">
            <a:solidFill>
              <a:srgbClr val="CC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a:solidFill>
                  <a:srgbClr val="CC0000"/>
                </a:solidFill>
                <a:latin typeface="Times New Roman" panose="02020603050405020304" pitchFamily="18" charset="0"/>
              </a:rPr>
              <a:t>Stress</a:t>
            </a:r>
          </a:p>
        </p:txBody>
      </p:sp>
    </p:spTree>
    <p:extLst>
      <p:ext uri="{BB962C8B-B14F-4D97-AF65-F5344CB8AC3E}">
        <p14:creationId xmlns="" xmlns:p14="http://schemas.microsoft.com/office/powerpoint/2010/main" val="76331992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01335" y="516468"/>
            <a:ext cx="7789333" cy="541867"/>
          </a:xfrm>
        </p:spPr>
        <p:txBody>
          <a:bodyPr anchor="t"/>
          <a:lstStyle/>
          <a:p>
            <a:pPr eaLnBrk="1" hangingPunct="1"/>
            <a:r>
              <a:rPr lang="en-US" altLang="en-US" sz="2844" b="1">
                <a:latin typeface="Arial" panose="020B0604020202020204" pitchFamily="34" charset="0"/>
              </a:rPr>
              <a:t>The Solution: Cortisol Management</a:t>
            </a:r>
          </a:p>
        </p:txBody>
      </p:sp>
      <p:sp>
        <p:nvSpPr>
          <p:cNvPr id="952323" name="Rectangle 3"/>
          <p:cNvSpPr>
            <a:spLocks noGrp="1" noChangeArrowheads="1"/>
          </p:cNvSpPr>
          <p:nvPr>
            <p:ph idx="1"/>
          </p:nvPr>
        </p:nvSpPr>
        <p:spPr>
          <a:xfrm>
            <a:off x="2201335" y="1253068"/>
            <a:ext cx="7789333" cy="4402667"/>
          </a:xfrm>
        </p:spPr>
        <p:txBody>
          <a:bodyPr wrap="none" rtlCol="0">
            <a:normAutofit/>
          </a:bodyPr>
          <a:lstStyle/>
          <a:p>
            <a:pPr marL="0" indent="0">
              <a:spcBef>
                <a:spcPct val="0"/>
              </a:spcBef>
              <a:buClr>
                <a:schemeClr val="accent1">
                  <a:lumMod val="60000"/>
                  <a:lumOff val="40000"/>
                </a:schemeClr>
              </a:buClr>
              <a:buNone/>
              <a:defRPr/>
            </a:pPr>
            <a:r>
              <a:rPr lang="en-US" b="1" dirty="0">
                <a:solidFill>
                  <a:schemeClr val="tx1">
                    <a:lumMod val="65000"/>
                    <a:lumOff val="35000"/>
                  </a:schemeClr>
                </a:solidFill>
                <a:latin typeface="Arial" charset="0"/>
              </a:rPr>
              <a:t>You can </a:t>
            </a:r>
            <a:r>
              <a:rPr lang="en-US" b="1" dirty="0">
                <a:solidFill>
                  <a:schemeClr val="accent2"/>
                </a:solidFill>
                <a:latin typeface="Arial" charset="0"/>
              </a:rPr>
              <a:t>control cortisol</a:t>
            </a:r>
            <a:r>
              <a:rPr lang="en-US" b="1" dirty="0">
                <a:solidFill>
                  <a:schemeClr val="tx1">
                    <a:lumMod val="65000"/>
                    <a:lumOff val="35000"/>
                  </a:schemeClr>
                </a:solidFill>
                <a:latin typeface="Arial" charset="0"/>
              </a:rPr>
              <a:t> levels via:</a:t>
            </a:r>
          </a:p>
          <a:p>
            <a:pPr marL="0" indent="0">
              <a:spcBef>
                <a:spcPct val="0"/>
              </a:spcBef>
              <a:buClr>
                <a:schemeClr val="accent1">
                  <a:lumMod val="60000"/>
                  <a:lumOff val="40000"/>
                </a:schemeClr>
              </a:buClr>
              <a:buNone/>
              <a:defRPr/>
            </a:pPr>
            <a:endParaRPr lang="en-US" sz="978" dirty="0">
              <a:solidFill>
                <a:schemeClr val="tx1">
                  <a:lumMod val="65000"/>
                  <a:lumOff val="35000"/>
                </a:schemeClr>
              </a:solidFill>
              <a:latin typeface="Arial" charset="0"/>
            </a:endParaRPr>
          </a:p>
          <a:p>
            <a:pPr lvl="2">
              <a:spcBef>
                <a:spcPct val="0"/>
              </a:spcBef>
              <a:buClr>
                <a:schemeClr val="accent1">
                  <a:lumMod val="60000"/>
                  <a:lumOff val="40000"/>
                </a:schemeClr>
              </a:buClr>
              <a:buFont typeface="Arial"/>
              <a:buChar char="•"/>
              <a:defRPr/>
            </a:pPr>
            <a:r>
              <a:rPr lang="en-US" dirty="0">
                <a:solidFill>
                  <a:schemeClr val="tx1">
                    <a:lumMod val="65000"/>
                    <a:lumOff val="35000"/>
                  </a:schemeClr>
                </a:solidFill>
                <a:latin typeface="Arial" charset="0"/>
              </a:rPr>
              <a:t>   </a:t>
            </a:r>
            <a:r>
              <a:rPr lang="en-US" b="1" dirty="0">
                <a:solidFill>
                  <a:schemeClr val="tx1">
                    <a:lumMod val="65000"/>
                    <a:lumOff val="35000"/>
                  </a:schemeClr>
                </a:solidFill>
                <a:latin typeface="Arial" charset="0"/>
              </a:rPr>
              <a:t>Stress Management Techniques </a:t>
            </a:r>
          </a:p>
          <a:p>
            <a:pPr lvl="4">
              <a:spcBef>
                <a:spcPct val="0"/>
              </a:spcBef>
              <a:buClr>
                <a:schemeClr val="accent1">
                  <a:lumMod val="60000"/>
                  <a:lumOff val="40000"/>
                </a:schemeClr>
              </a:buClr>
              <a:buFont typeface="Arial"/>
              <a:buChar char="»"/>
              <a:defRPr/>
            </a:pPr>
            <a:r>
              <a:rPr lang="en-US" sz="2133" b="1" dirty="0">
                <a:solidFill>
                  <a:schemeClr val="tx1">
                    <a:lumMod val="65000"/>
                    <a:lumOff val="35000"/>
                  </a:schemeClr>
                </a:solidFill>
                <a:latin typeface="Arial" charset="0"/>
              </a:rPr>
              <a:t>Relaxation</a:t>
            </a:r>
          </a:p>
          <a:p>
            <a:pPr lvl="4">
              <a:spcBef>
                <a:spcPct val="0"/>
              </a:spcBef>
              <a:buClr>
                <a:schemeClr val="accent1">
                  <a:lumMod val="60000"/>
                  <a:lumOff val="40000"/>
                </a:schemeClr>
              </a:buClr>
              <a:buFont typeface="Arial"/>
              <a:buChar char="»"/>
              <a:defRPr/>
            </a:pPr>
            <a:r>
              <a:rPr lang="en-US" sz="2133" dirty="0">
                <a:solidFill>
                  <a:schemeClr val="tx1">
                    <a:lumMod val="65000"/>
                    <a:lumOff val="35000"/>
                  </a:schemeClr>
                </a:solidFill>
                <a:latin typeface="Arial" charset="0"/>
              </a:rPr>
              <a:t>being mindful </a:t>
            </a:r>
          </a:p>
          <a:p>
            <a:pPr lvl="4">
              <a:spcBef>
                <a:spcPct val="0"/>
              </a:spcBef>
              <a:buClr>
                <a:schemeClr val="accent1">
                  <a:lumMod val="60000"/>
                  <a:lumOff val="40000"/>
                </a:schemeClr>
              </a:buClr>
              <a:buFont typeface="Arial"/>
              <a:buChar char="»"/>
              <a:defRPr/>
            </a:pPr>
            <a:r>
              <a:rPr lang="en-US" sz="2133" dirty="0">
                <a:solidFill>
                  <a:schemeClr val="tx1">
                    <a:lumMod val="65000"/>
                    <a:lumOff val="35000"/>
                  </a:schemeClr>
                </a:solidFill>
                <a:latin typeface="Arial" charset="0"/>
              </a:rPr>
              <a:t>Support systems</a:t>
            </a:r>
          </a:p>
          <a:p>
            <a:pPr lvl="4">
              <a:spcBef>
                <a:spcPct val="0"/>
              </a:spcBef>
              <a:buClr>
                <a:schemeClr val="accent1">
                  <a:lumMod val="60000"/>
                  <a:lumOff val="40000"/>
                </a:schemeClr>
              </a:buClr>
              <a:buFont typeface="Arial"/>
              <a:buChar char="»"/>
              <a:defRPr/>
            </a:pPr>
            <a:r>
              <a:rPr lang="en-US" sz="2133" dirty="0">
                <a:solidFill>
                  <a:schemeClr val="tx1">
                    <a:lumMod val="65000"/>
                    <a:lumOff val="35000"/>
                  </a:schemeClr>
                </a:solidFill>
                <a:latin typeface="Arial" charset="0"/>
              </a:rPr>
              <a:t>Coping styles</a:t>
            </a:r>
          </a:p>
          <a:p>
            <a:pPr marL="1625620" lvl="4" indent="0">
              <a:lnSpc>
                <a:spcPct val="30000"/>
              </a:lnSpc>
              <a:spcBef>
                <a:spcPct val="0"/>
              </a:spcBef>
              <a:buClr>
                <a:schemeClr val="accent1">
                  <a:lumMod val="60000"/>
                  <a:lumOff val="40000"/>
                </a:schemeClr>
              </a:buClr>
              <a:buFontTx/>
              <a:buChar char="•"/>
              <a:defRPr/>
            </a:pPr>
            <a:endParaRPr lang="en-US" sz="2133" dirty="0">
              <a:solidFill>
                <a:schemeClr val="tx1">
                  <a:lumMod val="65000"/>
                  <a:lumOff val="35000"/>
                </a:schemeClr>
              </a:solidFill>
              <a:latin typeface="Arial" charset="0"/>
            </a:endParaRPr>
          </a:p>
          <a:p>
            <a:pPr lvl="2">
              <a:spcBef>
                <a:spcPct val="0"/>
              </a:spcBef>
              <a:buClr>
                <a:schemeClr val="accent1">
                  <a:lumMod val="60000"/>
                  <a:lumOff val="40000"/>
                </a:schemeClr>
              </a:buClr>
              <a:buFont typeface="Arial"/>
              <a:buChar char="•"/>
              <a:defRPr/>
            </a:pPr>
            <a:r>
              <a:rPr lang="en-US" dirty="0">
                <a:solidFill>
                  <a:schemeClr val="tx1">
                    <a:lumMod val="65000"/>
                    <a:lumOff val="35000"/>
                  </a:schemeClr>
                </a:solidFill>
                <a:latin typeface="Arial" charset="0"/>
              </a:rPr>
              <a:t>  </a:t>
            </a:r>
            <a:r>
              <a:rPr lang="en-US" b="1" dirty="0">
                <a:solidFill>
                  <a:schemeClr val="tx1">
                    <a:lumMod val="65000"/>
                    <a:lumOff val="35000"/>
                  </a:schemeClr>
                </a:solidFill>
                <a:latin typeface="Arial" charset="0"/>
              </a:rPr>
              <a:t> Exercise</a:t>
            </a:r>
            <a:endParaRPr lang="en-US" dirty="0">
              <a:solidFill>
                <a:schemeClr val="tx1">
                  <a:lumMod val="65000"/>
                  <a:lumOff val="35000"/>
                </a:schemeClr>
              </a:solidFill>
              <a:latin typeface="Arial" charset="0"/>
            </a:endParaRPr>
          </a:p>
          <a:p>
            <a:pPr marL="1625620" lvl="4" indent="0">
              <a:lnSpc>
                <a:spcPct val="40000"/>
              </a:lnSpc>
              <a:spcBef>
                <a:spcPct val="0"/>
              </a:spcBef>
              <a:buClr>
                <a:schemeClr val="accent1">
                  <a:lumMod val="60000"/>
                  <a:lumOff val="40000"/>
                </a:schemeClr>
              </a:buClr>
              <a:buFontTx/>
              <a:buChar char="•"/>
              <a:defRPr/>
            </a:pPr>
            <a:endParaRPr lang="en-US" sz="2133" dirty="0">
              <a:solidFill>
                <a:schemeClr val="tx1">
                  <a:lumMod val="65000"/>
                  <a:lumOff val="35000"/>
                </a:schemeClr>
              </a:solidFill>
              <a:latin typeface="Arial" charset="0"/>
            </a:endParaRPr>
          </a:p>
          <a:p>
            <a:pPr lvl="2">
              <a:spcBef>
                <a:spcPct val="0"/>
              </a:spcBef>
              <a:buClr>
                <a:schemeClr val="accent1">
                  <a:lumMod val="60000"/>
                  <a:lumOff val="40000"/>
                </a:schemeClr>
              </a:buClr>
              <a:buFont typeface="Arial"/>
              <a:buChar char="•"/>
              <a:defRPr/>
            </a:pPr>
            <a:r>
              <a:rPr lang="en-US" dirty="0">
                <a:solidFill>
                  <a:schemeClr val="tx1">
                    <a:lumMod val="65000"/>
                    <a:lumOff val="35000"/>
                  </a:schemeClr>
                </a:solidFill>
                <a:latin typeface="Arial" charset="0"/>
              </a:rPr>
              <a:t>   </a:t>
            </a:r>
            <a:r>
              <a:rPr lang="en-US" b="1" dirty="0">
                <a:solidFill>
                  <a:schemeClr val="tx1">
                    <a:lumMod val="65000"/>
                    <a:lumOff val="35000"/>
                  </a:schemeClr>
                </a:solidFill>
                <a:latin typeface="Arial" charset="0"/>
              </a:rPr>
              <a:t>Nutrition </a:t>
            </a:r>
          </a:p>
          <a:p>
            <a:pPr marL="0" indent="0">
              <a:spcBef>
                <a:spcPct val="0"/>
              </a:spcBef>
              <a:buClr>
                <a:schemeClr val="accent1">
                  <a:lumMod val="60000"/>
                  <a:lumOff val="40000"/>
                </a:schemeClr>
              </a:buClr>
              <a:buNone/>
              <a:defRPr/>
            </a:pPr>
            <a:endParaRPr lang="en-US" dirty="0">
              <a:solidFill>
                <a:schemeClr val="tx1">
                  <a:lumMod val="65000"/>
                  <a:lumOff val="35000"/>
                </a:schemeClr>
              </a:solidFill>
              <a:latin typeface="Arial" charset="0"/>
            </a:endParaRPr>
          </a:p>
          <a:p>
            <a:pPr marL="0" indent="0">
              <a:spcBef>
                <a:spcPct val="0"/>
              </a:spcBef>
              <a:buClr>
                <a:schemeClr val="accent1">
                  <a:lumMod val="60000"/>
                  <a:lumOff val="40000"/>
                </a:schemeClr>
              </a:buClr>
              <a:buNone/>
              <a:defRPr/>
            </a:pPr>
            <a:endParaRPr lang="en-US" sz="1956" dirty="0">
              <a:solidFill>
                <a:schemeClr val="tx1">
                  <a:lumMod val="65000"/>
                  <a:lumOff val="35000"/>
                </a:schemeClr>
              </a:solidFill>
              <a:latin typeface="Arial" charset="0"/>
            </a:endParaRPr>
          </a:p>
        </p:txBody>
      </p:sp>
      <p:sp>
        <p:nvSpPr>
          <p:cNvPr id="63492" name="Text Box 6"/>
          <p:cNvSpPr txBox="1">
            <a:spLocks noChangeArrowheads="1"/>
          </p:cNvSpPr>
          <p:nvPr/>
        </p:nvSpPr>
        <p:spPr bwMode="auto">
          <a:xfrm>
            <a:off x="2743201" y="4562123"/>
            <a:ext cx="4226278" cy="121637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33" b="1">
                <a:latin typeface="Times New Roman" panose="02020603050405020304" pitchFamily="18" charset="0"/>
              </a:rPr>
              <a:t>That is good news for us……what about those with autism we have been thinking about</a:t>
            </a:r>
            <a:r>
              <a:rPr lang="en-US" altLang="en-US" sz="800">
                <a:latin typeface="Times New Roman" panose="02020603050405020304" pitchFamily="18" charset="0"/>
              </a:rPr>
              <a:t>?</a:t>
            </a:r>
          </a:p>
        </p:txBody>
      </p:sp>
      <p:pic>
        <p:nvPicPr>
          <p:cNvPr id="63493" name="Picture 1" descr="joy.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90267" y="2372078"/>
            <a:ext cx="2923822" cy="2190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57500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idx="4294967295"/>
          </p:nvPr>
        </p:nvSpPr>
        <p:spPr>
          <a:xfrm>
            <a:off x="2652714" y="266700"/>
            <a:ext cx="8015287" cy="914400"/>
          </a:xfrm>
          <a:prstGeom prst="rect">
            <a:avLst/>
          </a:prstGeom>
        </p:spPr>
        <p:txBody>
          <a:bodyPr/>
          <a:lstStyle/>
          <a:p>
            <a:pPr>
              <a:defRPr sz="1800">
                <a:solidFill>
                  <a:schemeClr val="accent4"/>
                </a:solidFill>
                <a:uFillTx/>
              </a:defRPr>
            </a:pPr>
            <a:r>
              <a:rPr sz="4200">
                <a:solidFill>
                  <a:schemeClr val="accent3"/>
                </a:solidFill>
                <a:uFill>
                  <a:solidFill>
                    <a:schemeClr val="accent3"/>
                  </a:solidFill>
                </a:uFill>
              </a:rPr>
              <a:t>Stress and Arousal</a:t>
            </a:r>
          </a:p>
        </p:txBody>
      </p:sp>
      <p:sp>
        <p:nvSpPr>
          <p:cNvPr id="90" name="Shape 90"/>
          <p:cNvSpPr>
            <a:spLocks noGrp="1"/>
          </p:cNvSpPr>
          <p:nvPr>
            <p:ph type="body" idx="4294967295"/>
          </p:nvPr>
        </p:nvSpPr>
        <p:spPr>
          <a:xfrm>
            <a:off x="1524000" y="1600200"/>
            <a:ext cx="7924800" cy="4419600"/>
          </a:xfrm>
          <a:prstGeom prst="rect">
            <a:avLst/>
          </a:prstGeom>
        </p:spPr>
        <p:txBody>
          <a:bodyPr/>
          <a:lstStyle/>
          <a:p>
            <a:pPr marL="457200" indent="-457200">
              <a:spcBef>
                <a:spcPts val="500"/>
              </a:spcBef>
              <a:defRPr sz="1800">
                <a:uFillTx/>
              </a:defRPr>
            </a:pPr>
            <a:r>
              <a:rPr sz="2400" dirty="0">
                <a:uFill>
                  <a:solidFill>
                    <a:schemeClr val="accent4"/>
                  </a:solidFill>
                </a:uFill>
              </a:rPr>
              <a:t>A number of people with ASD who present with challenging </a:t>
            </a:r>
            <a:r>
              <a:rPr sz="2400" dirty="0" err="1">
                <a:uFill>
                  <a:solidFill>
                    <a:schemeClr val="accent4"/>
                  </a:solidFill>
                </a:uFill>
              </a:rPr>
              <a:t>behaviours</a:t>
            </a:r>
            <a:r>
              <a:rPr sz="2400" dirty="0">
                <a:uFill>
                  <a:solidFill>
                    <a:schemeClr val="accent4"/>
                  </a:solidFill>
                </a:uFill>
              </a:rPr>
              <a:t> may experience either </a:t>
            </a:r>
            <a:r>
              <a:rPr sz="2400" i="1" dirty="0">
                <a:uFill>
                  <a:solidFill>
                    <a:schemeClr val="accent4"/>
                  </a:solidFill>
                </a:uFill>
              </a:rPr>
              <a:t>constant </a:t>
            </a:r>
            <a:r>
              <a:rPr sz="2400" dirty="0">
                <a:uFill>
                  <a:solidFill>
                    <a:schemeClr val="accent4"/>
                  </a:solidFill>
                </a:uFill>
              </a:rPr>
              <a:t>or </a:t>
            </a:r>
            <a:r>
              <a:rPr sz="2400" i="1" dirty="0">
                <a:uFill>
                  <a:solidFill>
                    <a:schemeClr val="accent4"/>
                  </a:solidFill>
                </a:uFill>
              </a:rPr>
              <a:t>intermittent</a:t>
            </a:r>
            <a:r>
              <a:rPr sz="2400" dirty="0">
                <a:uFill>
                  <a:solidFill>
                    <a:schemeClr val="accent4"/>
                  </a:solidFill>
                </a:uFill>
              </a:rPr>
              <a:t> states of hyperarousal. Dunn (2001) in her model of sensory experiences argued that people often experience modulation of sensory input. </a:t>
            </a:r>
            <a:endParaRPr sz="2400" dirty="0"/>
          </a:p>
          <a:p>
            <a:pPr marL="457200" indent="-457200">
              <a:spcBef>
                <a:spcPts val="500"/>
              </a:spcBef>
              <a:defRPr sz="1800">
                <a:uFillTx/>
              </a:defRPr>
            </a:pPr>
            <a:r>
              <a:rPr sz="2400" dirty="0">
                <a:uFill>
                  <a:solidFill>
                    <a:schemeClr val="accent4"/>
                  </a:solidFill>
                </a:uFill>
              </a:rPr>
              <a:t>The mixed results of empirical studies on hyperarousal may be accounted for by individuals who’s arousal level fluctuates on a regular basis. This model suggests that there is a transaction between the persons internal state of arousal and the interaction with environmental stressors. </a:t>
            </a:r>
            <a:r>
              <a:rPr lang="en-GB" sz="2400" dirty="0">
                <a:uFill>
                  <a:solidFill>
                    <a:schemeClr val="accent4"/>
                  </a:solidFill>
                </a:uFill>
              </a:rPr>
              <a:t>(McDonnell et al, 2014)</a:t>
            </a:r>
            <a:endParaRPr sz="2400" dirty="0">
              <a:uFill>
                <a:solidFill>
                  <a:schemeClr val="accent4"/>
                </a:solidFill>
              </a:u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1719261" y="228600"/>
            <a:ext cx="8015290" cy="914400"/>
          </a:xfrm>
          <a:prstGeom prst="rect">
            <a:avLst/>
          </a:prstGeom>
        </p:spPr>
        <p:txBody>
          <a:bodyPr/>
          <a:lstStyle>
            <a:lvl1pPr algn="ctr" defTabSz="685800">
              <a:defRPr sz="2800"/>
            </a:lvl1pPr>
          </a:lstStyle>
          <a:p>
            <a:pPr>
              <a:defRPr sz="1800">
                <a:solidFill>
                  <a:schemeClr val="accent4"/>
                </a:solidFill>
                <a:uFillTx/>
              </a:defRPr>
            </a:pPr>
            <a:r>
              <a:rPr>
                <a:solidFill>
                  <a:schemeClr val="accent3"/>
                </a:solidFill>
                <a:uFill>
                  <a:solidFill>
                    <a:schemeClr val="accent3"/>
                  </a:solidFill>
                </a:uFill>
              </a:rPr>
              <a:t>Other mechanisms( Changing Perceived Control)</a:t>
            </a:r>
          </a:p>
        </p:txBody>
      </p:sp>
      <p:sp>
        <p:nvSpPr>
          <p:cNvPr id="108" name="Shape 108"/>
          <p:cNvSpPr>
            <a:spLocks noGrp="1"/>
          </p:cNvSpPr>
          <p:nvPr>
            <p:ph type="body" idx="1"/>
          </p:nvPr>
        </p:nvSpPr>
        <p:spPr>
          <a:xfrm>
            <a:off x="2133600" y="1600200"/>
            <a:ext cx="7924800" cy="4419600"/>
          </a:xfrm>
          <a:prstGeom prst="rect">
            <a:avLst/>
          </a:prstGeom>
        </p:spPr>
        <p:txBody>
          <a:bodyPr/>
          <a:lstStyle/>
          <a:p>
            <a:pPr marL="726015" indent="-726015">
              <a:lnSpc>
                <a:spcPct val="80000"/>
              </a:lnSpc>
              <a:spcBef>
                <a:spcPts val="600"/>
              </a:spcBef>
              <a:defRPr sz="1800">
                <a:uFillTx/>
              </a:defRPr>
            </a:pPr>
            <a:r>
              <a:rPr>
                <a:uFill>
                  <a:solidFill>
                    <a:schemeClr val="accent4"/>
                  </a:solidFill>
                </a:uFill>
              </a:rPr>
              <a:t>Changes in staff behaviour ma occur because they perceive the person with autism to be less in control of their behaviour.</a:t>
            </a:r>
            <a:endParaRPr/>
          </a:p>
          <a:p>
            <a:pPr marL="726015" indent="-726015">
              <a:lnSpc>
                <a:spcPct val="80000"/>
              </a:lnSpc>
              <a:spcBef>
                <a:spcPts val="600"/>
              </a:spcBef>
              <a:defRPr sz="1800">
                <a:uFillTx/>
              </a:defRPr>
            </a:pPr>
            <a:r>
              <a:rPr>
                <a:uFill>
                  <a:solidFill>
                    <a:schemeClr val="accent4"/>
                  </a:solidFill>
                </a:uFill>
              </a:rPr>
              <a:t>Coping can include the ability to control ones own life.</a:t>
            </a:r>
            <a:endParaRPr/>
          </a:p>
          <a:p>
            <a:pPr marL="726015" indent="-726015">
              <a:lnSpc>
                <a:spcPct val="80000"/>
              </a:lnSpc>
              <a:spcBef>
                <a:spcPts val="600"/>
              </a:spcBef>
              <a:defRPr sz="1800">
                <a:uFillTx/>
              </a:defRPr>
            </a:pPr>
            <a:r>
              <a:rPr>
                <a:uFill>
                  <a:solidFill>
                    <a:schemeClr val="accent4"/>
                  </a:solidFill>
                </a:uFill>
              </a:rPr>
              <a:t>The Whitehall studies of civil servants repeatedly found that mortality rates from diseases such as coronary heart disease were lower in individuals who were at the top of the work hierarchy. (Marmot et al, 1978: Marmot et al 1991).</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xfrm>
            <a:off x="1719261" y="228600"/>
            <a:ext cx="8015290" cy="914400"/>
          </a:xfrm>
          <a:prstGeom prst="rect">
            <a:avLst/>
          </a:prstGeom>
        </p:spPr>
        <p:txBody>
          <a:bodyPr/>
          <a:lstStyle>
            <a:lvl1pPr algn="ctr"/>
          </a:lstStyle>
          <a:p>
            <a:pPr>
              <a:defRPr sz="1800">
                <a:solidFill>
                  <a:schemeClr val="accent4"/>
                </a:solidFill>
                <a:uFillTx/>
              </a:defRPr>
            </a:pPr>
            <a:r>
              <a:rPr sz="4200">
                <a:solidFill>
                  <a:schemeClr val="accent3"/>
                </a:solidFill>
                <a:uFill>
                  <a:solidFill>
                    <a:schemeClr val="accent3"/>
                  </a:solidFill>
                </a:uFill>
              </a:rPr>
              <a:t>Stress and Perceived Control</a:t>
            </a:r>
          </a:p>
        </p:txBody>
      </p:sp>
      <p:sp>
        <p:nvSpPr>
          <p:cNvPr id="111" name="Shape 111"/>
          <p:cNvSpPr>
            <a:spLocks noGrp="1"/>
          </p:cNvSpPr>
          <p:nvPr>
            <p:ph type="body" idx="1"/>
          </p:nvPr>
        </p:nvSpPr>
        <p:spPr>
          <a:xfrm>
            <a:off x="2133600" y="1600200"/>
            <a:ext cx="7924800" cy="4419600"/>
          </a:xfrm>
          <a:prstGeom prst="rect">
            <a:avLst/>
          </a:prstGeom>
        </p:spPr>
        <p:txBody>
          <a:bodyPr/>
          <a:lstStyle/>
          <a:p>
            <a:pPr marL="1083733" indent="-1083733">
              <a:defRPr sz="1800">
                <a:uFillTx/>
              </a:defRPr>
            </a:pPr>
            <a:r>
              <a:rPr sz="3200">
                <a:uFill>
                  <a:solidFill>
                    <a:schemeClr val="accent4"/>
                  </a:solidFill>
                </a:uFill>
              </a:rPr>
              <a:t>Stress alone is not the main variable but our ability to have control over our daily lives.</a:t>
            </a:r>
          </a:p>
          <a:p>
            <a:pPr marL="1083733" indent="-1083733">
              <a:defRPr sz="1800">
                <a:uFillTx/>
              </a:defRPr>
            </a:pPr>
            <a:r>
              <a:rPr sz="3200">
                <a:uFill>
                  <a:solidFill>
                    <a:schemeClr val="accent4"/>
                  </a:solidFill>
                </a:uFill>
              </a:rPr>
              <a:t>We have long advocated giving more choice and control and choice to people with intellectual disabilities (Wolfensberger, 1983, Chan et al, 2011).</a:t>
            </a:r>
          </a:p>
          <a:p>
            <a:pPr marL="1083733" indent="-1083733">
              <a:defRPr sz="1800">
                <a:uFillTx/>
              </a:defRPr>
            </a:pPr>
            <a:r>
              <a:rPr sz="3200">
                <a:uFill>
                  <a:solidFill>
                    <a:schemeClr val="accent4"/>
                  </a:solidFill>
                </a:uFill>
              </a:rPr>
              <a:t>Can we measure perceived control?</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EE0B4D-39BC-41E2-897A-BE2CD305628A}"/>
              </a:ext>
            </a:extLst>
          </p:cNvPr>
          <p:cNvSpPr>
            <a:spLocks noGrp="1"/>
          </p:cNvSpPr>
          <p:nvPr>
            <p:ph type="title"/>
          </p:nvPr>
        </p:nvSpPr>
        <p:spPr/>
        <p:txBody>
          <a:bodyPr/>
          <a:lstStyle/>
          <a:p>
            <a:r>
              <a:rPr lang="en-GB" dirty="0"/>
              <a:t>We often try to overcontrol behaviours</a:t>
            </a:r>
          </a:p>
        </p:txBody>
      </p:sp>
      <p:sp>
        <p:nvSpPr>
          <p:cNvPr id="3" name="Text Placeholder 2">
            <a:extLst>
              <a:ext uri="{FF2B5EF4-FFF2-40B4-BE49-F238E27FC236}">
                <a16:creationId xmlns="" xmlns:a16="http://schemas.microsoft.com/office/drawing/2014/main" id="{1D292049-F86D-4B8E-AD66-EC1BA453912A}"/>
              </a:ext>
            </a:extLst>
          </p:cNvPr>
          <p:cNvSpPr>
            <a:spLocks noGrp="1"/>
          </p:cNvSpPr>
          <p:nvPr>
            <p:ph type="body" idx="1"/>
          </p:nvPr>
        </p:nvSpPr>
        <p:spPr/>
        <p:txBody>
          <a:bodyPr/>
          <a:lstStyle/>
          <a:p>
            <a:endParaRPr lang="en-GB" dirty="0"/>
          </a:p>
        </p:txBody>
      </p:sp>
      <p:pic>
        <p:nvPicPr>
          <p:cNvPr id="4" name="Picture 3">
            <a:extLst>
              <a:ext uri="{FF2B5EF4-FFF2-40B4-BE49-F238E27FC236}">
                <a16:creationId xmlns="" xmlns:a16="http://schemas.microsoft.com/office/drawing/2014/main" id="{8911B4E6-86C0-4A9F-9FF7-5B338623C86B}"/>
              </a:ext>
            </a:extLst>
          </p:cNvPr>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5145" y="1825626"/>
            <a:ext cx="7513855" cy="4045785"/>
          </a:xfrm>
          <a:prstGeom prst="rect">
            <a:avLst/>
          </a:prstGeom>
          <a:noFill/>
          <a:ln>
            <a:noFill/>
          </a:ln>
        </p:spPr>
      </p:pic>
    </p:spTree>
    <p:extLst>
      <p:ext uri="{BB962C8B-B14F-4D97-AF65-F5344CB8AC3E}">
        <p14:creationId xmlns="" xmlns:p14="http://schemas.microsoft.com/office/powerpoint/2010/main" val="2269604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C10D0C-C344-4437-BB79-8269C849A906}"/>
              </a:ext>
            </a:extLst>
          </p:cNvPr>
          <p:cNvSpPr>
            <a:spLocks noGrp="1"/>
          </p:cNvSpPr>
          <p:nvPr>
            <p:ph type="title"/>
          </p:nvPr>
        </p:nvSpPr>
        <p:spPr/>
        <p:txBody>
          <a:bodyPr/>
          <a:lstStyle/>
          <a:p>
            <a:r>
              <a:rPr lang="en-GB" dirty="0"/>
              <a:t>Most behaviours we experience are like this?</a:t>
            </a:r>
          </a:p>
        </p:txBody>
      </p:sp>
      <p:pic>
        <p:nvPicPr>
          <p:cNvPr id="4" name="Content Placeholder 3">
            <a:extLst>
              <a:ext uri="{FF2B5EF4-FFF2-40B4-BE49-F238E27FC236}">
                <a16:creationId xmlns="" xmlns:a16="http://schemas.microsoft.com/office/drawing/2014/main" id="{847C8B49-97FA-474D-9C57-77E096026248}"/>
              </a:ext>
            </a:extLst>
          </p:cNvPr>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98801" y="2370667"/>
            <a:ext cx="5444067" cy="3818466"/>
          </a:xfrm>
          <a:prstGeom prst="rect">
            <a:avLst/>
          </a:prstGeom>
          <a:noFill/>
          <a:ln>
            <a:noFill/>
          </a:ln>
        </p:spPr>
      </p:pic>
    </p:spTree>
    <p:extLst>
      <p:ext uri="{BB962C8B-B14F-4D97-AF65-F5344CB8AC3E}">
        <p14:creationId xmlns="" xmlns:p14="http://schemas.microsoft.com/office/powerpoint/2010/main" val="2643393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1719261" y="228600"/>
            <a:ext cx="8015290" cy="914400"/>
          </a:xfrm>
          <a:prstGeom prst="rect">
            <a:avLst/>
          </a:prstGeom>
        </p:spPr>
        <p:txBody>
          <a:bodyPr/>
          <a:lstStyle>
            <a:lvl1pPr defTabSz="704087">
              <a:defRPr sz="2900"/>
            </a:lvl1pPr>
          </a:lstStyle>
          <a:p>
            <a:pPr>
              <a:defRPr sz="1800">
                <a:solidFill>
                  <a:schemeClr val="accent4"/>
                </a:solidFill>
                <a:uFillTx/>
              </a:defRPr>
            </a:pPr>
            <a:r>
              <a:rPr>
                <a:solidFill>
                  <a:schemeClr val="accent3"/>
                </a:solidFill>
                <a:uFill>
                  <a:solidFill>
                    <a:schemeClr val="accent3"/>
                  </a:solidFill>
                </a:uFill>
              </a:rPr>
              <a:t>Controllability Beliefs Scale (Dagnan et al 2012)</a:t>
            </a:r>
          </a:p>
        </p:txBody>
      </p:sp>
      <p:sp>
        <p:nvSpPr>
          <p:cNvPr id="114" name="Shape 114"/>
          <p:cNvSpPr>
            <a:spLocks noGrp="1"/>
          </p:cNvSpPr>
          <p:nvPr>
            <p:ph type="body" idx="1"/>
          </p:nvPr>
        </p:nvSpPr>
        <p:spPr>
          <a:xfrm>
            <a:off x="2133600" y="1600200"/>
            <a:ext cx="7924800" cy="4419600"/>
          </a:xfrm>
          <a:prstGeom prst="rect">
            <a:avLst/>
          </a:prstGeom>
        </p:spPr>
        <p:txBody>
          <a:bodyPr/>
          <a:lstStyle/>
          <a:p>
            <a:pPr>
              <a:lnSpc>
                <a:spcPct val="80000"/>
              </a:lnSpc>
              <a:spcBef>
                <a:spcPts val="400"/>
              </a:spcBef>
              <a:defRPr sz="1800">
                <a:uFillTx/>
              </a:defRPr>
            </a:pPr>
            <a:r>
              <a:rPr>
                <a:uFill>
                  <a:solidFill>
                    <a:schemeClr val="accent4"/>
                  </a:solidFill>
                </a:uFill>
              </a:rPr>
              <a:t>They are trying to wind me up</a:t>
            </a:r>
          </a:p>
          <a:p>
            <a:pPr>
              <a:lnSpc>
                <a:spcPct val="80000"/>
              </a:lnSpc>
              <a:spcBef>
                <a:spcPts val="400"/>
              </a:spcBef>
              <a:defRPr sz="1800">
                <a:uFillTx/>
              </a:defRPr>
            </a:pPr>
            <a:r>
              <a:rPr>
                <a:uFill>
                  <a:solidFill>
                    <a:schemeClr val="accent4"/>
                  </a:solidFill>
                </a:uFill>
              </a:rPr>
              <a:t>They can’t help themselves  </a:t>
            </a:r>
          </a:p>
          <a:p>
            <a:pPr>
              <a:lnSpc>
                <a:spcPct val="80000"/>
              </a:lnSpc>
              <a:spcBef>
                <a:spcPts val="400"/>
              </a:spcBef>
              <a:defRPr sz="1800">
                <a:uFillTx/>
              </a:defRPr>
            </a:pPr>
            <a:r>
              <a:rPr>
                <a:uFill>
                  <a:solidFill>
                    <a:schemeClr val="accent4"/>
                  </a:solidFill>
                </a:uFill>
              </a:rPr>
              <a:t>They are doing it deliberately  </a:t>
            </a:r>
          </a:p>
          <a:p>
            <a:pPr>
              <a:lnSpc>
                <a:spcPct val="80000"/>
              </a:lnSpc>
              <a:spcBef>
                <a:spcPts val="400"/>
              </a:spcBef>
              <a:defRPr sz="1800">
                <a:uFillTx/>
              </a:defRPr>
            </a:pPr>
            <a:r>
              <a:rPr>
                <a:uFill>
                  <a:solidFill>
                    <a:schemeClr val="accent4"/>
                  </a:solidFill>
                </a:uFill>
              </a:rPr>
              <a:t>They know what they are doing  </a:t>
            </a:r>
          </a:p>
          <a:p>
            <a:pPr>
              <a:lnSpc>
                <a:spcPct val="80000"/>
              </a:lnSpc>
              <a:spcBef>
                <a:spcPts val="400"/>
              </a:spcBef>
              <a:defRPr sz="1800">
                <a:uFillTx/>
              </a:defRPr>
            </a:pPr>
            <a:r>
              <a:rPr>
                <a:uFill>
                  <a:solidFill>
                    <a:schemeClr val="accent4"/>
                  </a:solidFill>
                </a:uFill>
              </a:rPr>
              <a:t>They have no control over their behaviour  </a:t>
            </a:r>
          </a:p>
          <a:p>
            <a:pPr>
              <a:lnSpc>
                <a:spcPct val="80000"/>
              </a:lnSpc>
              <a:spcBef>
                <a:spcPts val="400"/>
              </a:spcBef>
              <a:defRPr sz="1800">
                <a:uFillTx/>
              </a:defRPr>
            </a:pPr>
            <a:r>
              <a:rPr>
                <a:uFill>
                  <a:solidFill>
                    <a:schemeClr val="accent4"/>
                  </a:solidFill>
                </a:uFill>
              </a:rPr>
              <a:t>They could stop if they wanted  </a:t>
            </a:r>
          </a:p>
          <a:p>
            <a:pPr>
              <a:lnSpc>
                <a:spcPct val="80000"/>
              </a:lnSpc>
              <a:spcBef>
                <a:spcPts val="400"/>
              </a:spcBef>
              <a:defRPr sz="1800">
                <a:uFillTx/>
              </a:defRPr>
            </a:pPr>
            <a:r>
              <a:rPr>
                <a:uFill>
                  <a:solidFill>
                    <a:schemeClr val="accent4"/>
                  </a:solidFill>
                </a:uFill>
              </a:rPr>
              <a:t>They are trying to manipulate the situation </a:t>
            </a:r>
          </a:p>
          <a:p>
            <a:pPr>
              <a:lnSpc>
                <a:spcPct val="80000"/>
              </a:lnSpc>
              <a:spcBef>
                <a:spcPts val="400"/>
              </a:spcBef>
              <a:defRPr sz="1800">
                <a:uFillTx/>
              </a:defRPr>
            </a:pPr>
            <a:r>
              <a:rPr>
                <a:uFill>
                  <a:solidFill>
                    <a:schemeClr val="accent4"/>
                  </a:solidFill>
                </a:uFill>
              </a:rPr>
              <a:t> They can think through their actions  </a:t>
            </a:r>
          </a:p>
          <a:p>
            <a:pPr>
              <a:lnSpc>
                <a:spcPct val="80000"/>
              </a:lnSpc>
              <a:spcBef>
                <a:spcPts val="400"/>
              </a:spcBef>
              <a:defRPr sz="1800">
                <a:uFillTx/>
              </a:defRPr>
            </a:pPr>
            <a:r>
              <a:rPr>
                <a:uFill>
                  <a:solidFill>
                    <a:schemeClr val="accent4"/>
                  </a:solidFill>
                </a:uFill>
              </a:rPr>
              <a:t>They don’t mean to upset people</a:t>
            </a:r>
          </a:p>
          <a:p>
            <a:pPr>
              <a:lnSpc>
                <a:spcPct val="80000"/>
              </a:lnSpc>
              <a:spcBef>
                <a:spcPts val="400"/>
              </a:spcBef>
              <a:defRPr sz="1800">
                <a:uFillTx/>
              </a:defRPr>
            </a:pPr>
            <a:r>
              <a:rPr>
                <a:uFill>
                  <a:solidFill>
                    <a:schemeClr val="accent4"/>
                  </a:solidFill>
                </a:uFill>
              </a:rPr>
              <a:t>They are in control of their behaviour</a:t>
            </a:r>
          </a:p>
          <a:p>
            <a:pPr>
              <a:lnSpc>
                <a:spcPct val="80000"/>
              </a:lnSpc>
              <a:spcBef>
                <a:spcPts val="400"/>
              </a:spcBef>
              <a:defRPr sz="1800">
                <a:uFillTx/>
              </a:defRPr>
            </a:pPr>
            <a:r>
              <a:rPr>
                <a:uFill>
                  <a:solidFill>
                    <a:schemeClr val="accent4"/>
                  </a:solidFill>
                </a:uFill>
              </a:rPr>
              <a:t>They mean to make me feel bad</a:t>
            </a:r>
          </a:p>
          <a:p>
            <a:pPr>
              <a:lnSpc>
                <a:spcPct val="80000"/>
              </a:lnSpc>
              <a:spcBef>
                <a:spcPts val="400"/>
              </a:spcBef>
              <a:defRPr sz="1800">
                <a:uFillTx/>
              </a:defRPr>
            </a:pPr>
            <a:r>
              <a:rPr>
                <a:uFill>
                  <a:solidFill>
                    <a:schemeClr val="accent4"/>
                  </a:solidFill>
                </a:uFill>
              </a:rPr>
              <a:t>They have chosen to behave in this way</a:t>
            </a:r>
          </a:p>
          <a:p>
            <a:pPr>
              <a:lnSpc>
                <a:spcPct val="80000"/>
              </a:lnSpc>
              <a:spcBef>
                <a:spcPts val="400"/>
              </a:spcBef>
              <a:defRPr sz="1800">
                <a:uFillTx/>
              </a:defRPr>
            </a:pPr>
            <a:r>
              <a:rPr>
                <a:uFill>
                  <a:solidFill>
                    <a:schemeClr val="accent4"/>
                  </a:solidFill>
                </a:uFill>
              </a:rPr>
              <a:t>They are not to blame for what they do</a:t>
            </a:r>
          </a:p>
          <a:p>
            <a:pPr>
              <a:lnSpc>
                <a:spcPct val="80000"/>
              </a:lnSpc>
              <a:spcBef>
                <a:spcPts val="400"/>
              </a:spcBef>
              <a:defRPr sz="1800">
                <a:uFillTx/>
              </a:defRPr>
            </a:pPr>
            <a:r>
              <a:rPr>
                <a:uFill>
                  <a:solidFill>
                    <a:schemeClr val="accent4"/>
                  </a:solidFill>
                </a:uFill>
              </a:rPr>
              <a:t>They know the best time to challenge  </a:t>
            </a:r>
          </a:p>
          <a:p>
            <a:pPr>
              <a:lnSpc>
                <a:spcPct val="80000"/>
              </a:lnSpc>
              <a:spcBef>
                <a:spcPts val="400"/>
              </a:spcBef>
              <a:defRPr sz="1800">
                <a:uFillTx/>
              </a:defRPr>
            </a:pPr>
            <a:r>
              <a:rPr>
                <a:uFill>
                  <a:solidFill>
                    <a:schemeClr val="accent4"/>
                  </a:solidFill>
                </a:uFill>
              </a:rPr>
              <a:t>They don’t realise how it makes me feel</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idx="4294967295"/>
          </p:nvPr>
        </p:nvSpPr>
        <p:spPr>
          <a:xfrm>
            <a:off x="1524000" y="228600"/>
            <a:ext cx="8015288" cy="914400"/>
          </a:xfrm>
          <a:prstGeom prst="rect">
            <a:avLst/>
          </a:prstGeom>
        </p:spPr>
        <p:txBody>
          <a:bodyPr/>
          <a:lstStyle>
            <a:lvl1pPr defTabSz="795527">
              <a:defRPr sz="3300"/>
            </a:lvl1pPr>
          </a:lstStyle>
          <a:p>
            <a:pPr>
              <a:defRPr sz="1800">
                <a:solidFill>
                  <a:schemeClr val="accent4"/>
                </a:solidFill>
                <a:uFillTx/>
              </a:defRPr>
            </a:pPr>
            <a:r>
              <a:rPr>
                <a:solidFill>
                  <a:schemeClr val="accent3"/>
                </a:solidFill>
                <a:uFill>
                  <a:solidFill>
                    <a:schemeClr val="accent3"/>
                  </a:solidFill>
                </a:uFill>
              </a:rPr>
              <a:t>Challenging behaviours as panic reactions</a:t>
            </a:r>
          </a:p>
        </p:txBody>
      </p:sp>
      <p:sp>
        <p:nvSpPr>
          <p:cNvPr id="93" name="Shape 93"/>
          <p:cNvSpPr>
            <a:spLocks noGrp="1"/>
          </p:cNvSpPr>
          <p:nvPr>
            <p:ph type="body" idx="4294967295"/>
          </p:nvPr>
        </p:nvSpPr>
        <p:spPr>
          <a:xfrm>
            <a:off x="1524000" y="1600200"/>
            <a:ext cx="7924800" cy="4419600"/>
          </a:xfrm>
          <a:prstGeom prst="rect">
            <a:avLst/>
          </a:prstGeom>
        </p:spPr>
        <p:txBody>
          <a:bodyPr/>
          <a:lstStyle/>
          <a:p>
            <a:pPr marL="411494" indent="-411494" defTabSz="896111">
              <a:lnSpc>
                <a:spcPct val="80000"/>
              </a:lnSpc>
              <a:spcBef>
                <a:spcPts val="500"/>
              </a:spcBef>
              <a:defRPr sz="1800">
                <a:uFillTx/>
              </a:defRPr>
            </a:pPr>
            <a:r>
              <a:rPr sz="2300" dirty="0">
                <a:uFill>
                  <a:solidFill>
                    <a:schemeClr val="accent4"/>
                  </a:solidFill>
                </a:uFill>
              </a:rPr>
              <a:t>Many people with intellectual disabilities and challenging </a:t>
            </a:r>
            <a:r>
              <a:rPr sz="2300" dirty="0" err="1">
                <a:uFill>
                  <a:solidFill>
                    <a:schemeClr val="accent4"/>
                  </a:solidFill>
                </a:uFill>
              </a:rPr>
              <a:t>behaviours</a:t>
            </a:r>
            <a:r>
              <a:rPr sz="2300" dirty="0">
                <a:uFill>
                  <a:solidFill>
                    <a:schemeClr val="accent4"/>
                  </a:solidFill>
                </a:uFill>
              </a:rPr>
              <a:t> show </a:t>
            </a:r>
            <a:r>
              <a:rPr sz="2300" b="1" i="1" dirty="0">
                <a:uFill>
                  <a:solidFill>
                    <a:schemeClr val="accent4"/>
                  </a:solidFill>
                </a:uFill>
              </a:rPr>
              <a:t>signs of panic</a:t>
            </a:r>
            <a:r>
              <a:rPr sz="2300" dirty="0">
                <a:uFill>
                  <a:solidFill>
                    <a:schemeClr val="accent4"/>
                  </a:solidFill>
                </a:uFill>
              </a:rPr>
              <a:t> in specific situations.</a:t>
            </a:r>
            <a:endParaRPr sz="2300" dirty="0"/>
          </a:p>
          <a:p>
            <a:pPr marL="411494" indent="-411494" defTabSz="896111">
              <a:lnSpc>
                <a:spcPct val="80000"/>
              </a:lnSpc>
              <a:spcBef>
                <a:spcPts val="500"/>
              </a:spcBef>
              <a:defRPr sz="1800">
                <a:uFillTx/>
              </a:defRPr>
            </a:pPr>
            <a:r>
              <a:rPr sz="2300" dirty="0" err="1">
                <a:uFill>
                  <a:solidFill>
                    <a:schemeClr val="accent4"/>
                  </a:solidFill>
                </a:uFill>
              </a:rPr>
              <a:t>Behaviours</a:t>
            </a:r>
            <a:r>
              <a:rPr sz="2300" dirty="0">
                <a:uFill>
                  <a:solidFill>
                    <a:schemeClr val="accent4"/>
                  </a:solidFill>
                </a:uFill>
              </a:rPr>
              <a:t> may be interpreted as deliberate by </a:t>
            </a:r>
            <a:r>
              <a:rPr sz="2300" dirty="0" err="1">
                <a:uFill>
                  <a:solidFill>
                    <a:schemeClr val="accent4"/>
                  </a:solidFill>
                </a:uFill>
              </a:rPr>
              <a:t>carers</a:t>
            </a:r>
            <a:r>
              <a:rPr sz="2300" dirty="0">
                <a:uFill>
                  <a:solidFill>
                    <a:schemeClr val="accent4"/>
                  </a:solidFill>
                </a:uFill>
              </a:rPr>
              <a:t> in these situations</a:t>
            </a:r>
            <a:endParaRPr sz="2300" dirty="0"/>
          </a:p>
          <a:p>
            <a:pPr marL="411494" indent="-411494" defTabSz="896111">
              <a:lnSpc>
                <a:spcPct val="80000"/>
              </a:lnSpc>
              <a:spcBef>
                <a:spcPts val="500"/>
              </a:spcBef>
              <a:defRPr sz="1800">
                <a:uFillTx/>
              </a:defRPr>
            </a:pPr>
            <a:r>
              <a:rPr sz="2300" dirty="0">
                <a:uFill>
                  <a:solidFill>
                    <a:schemeClr val="accent4"/>
                  </a:solidFill>
                </a:uFill>
              </a:rPr>
              <a:t>Similarities have been drawn between the symptoms of post traumatic stress disorder and some individuals who present with challenging </a:t>
            </a:r>
            <a:r>
              <a:rPr sz="2300" dirty="0" err="1">
                <a:uFill>
                  <a:solidFill>
                    <a:schemeClr val="accent4"/>
                  </a:solidFill>
                </a:uFill>
              </a:rPr>
              <a:t>behaviours</a:t>
            </a:r>
            <a:r>
              <a:rPr sz="2300" dirty="0">
                <a:uFill>
                  <a:solidFill>
                    <a:schemeClr val="accent4"/>
                  </a:solidFill>
                </a:uFill>
              </a:rPr>
              <a:t> (</a:t>
            </a:r>
            <a:r>
              <a:rPr sz="2300" dirty="0" err="1">
                <a:uFill>
                  <a:solidFill>
                    <a:schemeClr val="accent4"/>
                  </a:solidFill>
                </a:uFill>
              </a:rPr>
              <a:t>Pitonyak</a:t>
            </a:r>
            <a:r>
              <a:rPr sz="2300" dirty="0">
                <a:uFill>
                  <a:solidFill>
                    <a:schemeClr val="accent4"/>
                  </a:solidFill>
                </a:uFill>
              </a:rPr>
              <a:t>, 2004).</a:t>
            </a:r>
            <a:endParaRPr sz="2300" dirty="0"/>
          </a:p>
          <a:p>
            <a:pPr marL="411494" indent="-411494" defTabSz="896111">
              <a:lnSpc>
                <a:spcPct val="80000"/>
              </a:lnSpc>
              <a:spcBef>
                <a:spcPts val="500"/>
              </a:spcBef>
              <a:defRPr sz="1800">
                <a:uFillTx/>
              </a:defRPr>
            </a:pPr>
            <a:r>
              <a:rPr sz="2300" dirty="0">
                <a:uFill>
                  <a:solidFill>
                    <a:schemeClr val="accent4"/>
                  </a:solidFill>
                </a:uFill>
              </a:rPr>
              <a:t>Panic reactions can often lead to people needing to </a:t>
            </a:r>
            <a:r>
              <a:rPr sz="2300" b="1" i="1" dirty="0">
                <a:uFill>
                  <a:solidFill>
                    <a:schemeClr val="accent4"/>
                  </a:solidFill>
                </a:uFill>
              </a:rPr>
              <a:t>escape</a:t>
            </a:r>
            <a:r>
              <a:rPr sz="2300" dirty="0">
                <a:uFill>
                  <a:solidFill>
                    <a:schemeClr val="accent4"/>
                  </a:solidFill>
                </a:uFill>
              </a:rPr>
              <a:t> from situations. </a:t>
            </a:r>
            <a:endParaRPr sz="2300" dirty="0"/>
          </a:p>
          <a:p>
            <a:pPr marL="411494" indent="-411494" defTabSz="896111">
              <a:lnSpc>
                <a:spcPct val="80000"/>
              </a:lnSpc>
              <a:spcBef>
                <a:spcPts val="500"/>
              </a:spcBef>
              <a:defRPr sz="1800">
                <a:uFillTx/>
              </a:defRPr>
            </a:pPr>
            <a:r>
              <a:rPr sz="2300" dirty="0">
                <a:uFill>
                  <a:solidFill>
                    <a:schemeClr val="accent4"/>
                  </a:solidFill>
                </a:uFill>
              </a:rPr>
              <a:t>Panic responses do not appear to habituate rapidly. </a:t>
            </a:r>
            <a:endParaRPr sz="2300" dirty="0"/>
          </a:p>
          <a:p>
            <a:pPr marL="411494" indent="-411494" defTabSz="896111">
              <a:lnSpc>
                <a:spcPct val="80000"/>
              </a:lnSpc>
              <a:spcBef>
                <a:spcPts val="500"/>
              </a:spcBef>
              <a:defRPr sz="1800">
                <a:uFillTx/>
              </a:defRPr>
            </a:pPr>
            <a:r>
              <a:rPr sz="2300" dirty="0">
                <a:uFill>
                  <a:solidFill>
                    <a:schemeClr val="accent4"/>
                  </a:solidFill>
                </a:uFill>
              </a:rPr>
              <a:t>Individuals are not always allowed by </a:t>
            </a:r>
            <a:r>
              <a:rPr lang="en-GB" sz="2300" dirty="0">
                <a:uFill>
                  <a:solidFill>
                    <a:schemeClr val="accent4"/>
                  </a:solidFill>
                </a:uFill>
              </a:rPr>
              <a:t>people</a:t>
            </a:r>
            <a:r>
              <a:rPr sz="2300" dirty="0">
                <a:uFill>
                  <a:solidFill>
                    <a:schemeClr val="accent4"/>
                  </a:solidFill>
                </a:uFill>
              </a:rPr>
              <a:t> to </a:t>
            </a:r>
            <a:r>
              <a:rPr lang="en-GB" sz="2300" dirty="0">
                <a:uFill>
                  <a:solidFill>
                    <a:schemeClr val="accent4"/>
                  </a:solidFill>
                </a:uFill>
              </a:rPr>
              <a:t>ESCAPE </a:t>
            </a:r>
            <a:r>
              <a:rPr sz="2300" dirty="0">
                <a:uFill>
                  <a:solidFill>
                    <a:schemeClr val="accent4"/>
                  </a:solidFill>
                </a:uFill>
              </a:rPr>
              <a:t>from situations.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algn="ctr" eaLnBrk="1" hangingPunct="1"/>
            <a:r>
              <a:rPr lang="en-US" altLang="en-US" dirty="0"/>
              <a:t>Manage my stress first?</a:t>
            </a:r>
          </a:p>
        </p:txBody>
      </p:sp>
      <p:pic>
        <p:nvPicPr>
          <p:cNvPr id="8195" name="Picture 4" descr="stress 3.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1190" y="3166534"/>
            <a:ext cx="2494844" cy="2573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5" descr="StressedKid1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06456" y="1686279"/>
            <a:ext cx="1902178" cy="2015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7" name="Picture 6" descr="images.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09056" y="1444978"/>
            <a:ext cx="2432756" cy="1721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8" name="Picture 7" descr="stress-management-e1348513526881.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25434" y="3588456"/>
            <a:ext cx="3381022" cy="2151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40668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1719261" y="228600"/>
            <a:ext cx="8015290" cy="914400"/>
          </a:xfrm>
          <a:prstGeom prst="rect">
            <a:avLst/>
          </a:prstGeom>
        </p:spPr>
        <p:txBody>
          <a:bodyPr/>
          <a:lstStyle>
            <a:lvl1pPr algn="ctr"/>
          </a:lstStyle>
          <a:p>
            <a:pPr>
              <a:defRPr sz="1800">
                <a:solidFill>
                  <a:schemeClr val="accent4"/>
                </a:solidFill>
                <a:uFillTx/>
              </a:defRPr>
            </a:pPr>
            <a:r>
              <a:rPr lang="en-GB" sz="4200" dirty="0">
                <a:solidFill>
                  <a:schemeClr val="accent3"/>
                </a:solidFill>
                <a:uFill>
                  <a:solidFill>
                    <a:schemeClr val="accent3"/>
                  </a:solidFill>
                </a:uFill>
              </a:rPr>
              <a:t>Reflective Practitioners</a:t>
            </a:r>
            <a:endParaRPr sz="4200" dirty="0">
              <a:solidFill>
                <a:schemeClr val="accent3"/>
              </a:solidFill>
              <a:uFill>
                <a:solidFill>
                  <a:schemeClr val="accent3"/>
                </a:solidFill>
              </a:uFill>
            </a:endParaRPr>
          </a:p>
        </p:txBody>
      </p:sp>
      <p:sp>
        <p:nvSpPr>
          <p:cNvPr id="117" name="Shape 117"/>
          <p:cNvSpPr>
            <a:spLocks noGrp="1"/>
          </p:cNvSpPr>
          <p:nvPr>
            <p:ph type="body" idx="1"/>
          </p:nvPr>
        </p:nvSpPr>
        <p:spPr>
          <a:xfrm>
            <a:off x="2133600" y="1600200"/>
            <a:ext cx="7924800" cy="4419600"/>
          </a:xfrm>
          <a:prstGeom prst="rect">
            <a:avLst/>
          </a:prstGeom>
        </p:spPr>
        <p:txBody>
          <a:bodyPr/>
          <a:lstStyle/>
          <a:p>
            <a:pPr marL="1083733" indent="-1083733">
              <a:defRPr sz="1800">
                <a:uFillTx/>
              </a:defRPr>
            </a:pPr>
            <a:r>
              <a:rPr sz="3200">
                <a:uFill>
                  <a:solidFill>
                    <a:schemeClr val="accent4"/>
                  </a:solidFill>
                </a:uFill>
              </a:rPr>
              <a:t>By focussing on their own behaviour carers may make a connection to the fact that they are part of the problem and as such part of the solution.</a:t>
            </a:r>
          </a:p>
          <a:p>
            <a:pPr marL="1083733" indent="-1083733">
              <a:defRPr sz="1800">
                <a:uFillTx/>
              </a:defRPr>
            </a:pPr>
            <a:r>
              <a:rPr sz="3200">
                <a:uFill>
                  <a:solidFill>
                    <a:schemeClr val="accent4"/>
                  </a:solidFill>
                </a:uFill>
              </a:rPr>
              <a:t>A key variable in this may be reflective practice (Schon 1987).</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1719261" y="228600"/>
            <a:ext cx="8015290" cy="914400"/>
          </a:xfrm>
          <a:prstGeom prst="rect">
            <a:avLst/>
          </a:prstGeom>
        </p:spPr>
        <p:txBody>
          <a:bodyPr/>
          <a:lstStyle>
            <a:lvl1pPr>
              <a:defRPr sz="3800"/>
            </a:lvl1pPr>
          </a:lstStyle>
          <a:p>
            <a:pPr>
              <a:defRPr sz="1800">
                <a:solidFill>
                  <a:schemeClr val="accent4"/>
                </a:solidFill>
                <a:uFillTx/>
              </a:defRPr>
            </a:pPr>
            <a:r>
              <a:rPr>
                <a:solidFill>
                  <a:schemeClr val="accent3"/>
                </a:solidFill>
                <a:uFill>
                  <a:solidFill>
                    <a:schemeClr val="accent3"/>
                  </a:solidFill>
                </a:uFill>
              </a:rPr>
              <a:t>Low Arousal approaches: Definition</a:t>
            </a:r>
          </a:p>
        </p:txBody>
      </p:sp>
      <p:sp>
        <p:nvSpPr>
          <p:cNvPr id="120" name="Shape 120"/>
          <p:cNvSpPr>
            <a:spLocks noGrp="1"/>
          </p:cNvSpPr>
          <p:nvPr>
            <p:ph type="body" idx="1"/>
          </p:nvPr>
        </p:nvSpPr>
        <p:spPr>
          <a:xfrm>
            <a:off x="2133600" y="1600200"/>
            <a:ext cx="7924800" cy="4419600"/>
          </a:xfrm>
          <a:prstGeom prst="rect">
            <a:avLst/>
          </a:prstGeom>
        </p:spPr>
        <p:txBody>
          <a:bodyPr/>
          <a:lstStyle/>
          <a:p>
            <a:pPr marL="0" indent="0">
              <a:buNone/>
              <a:defRPr sz="1800">
                <a:uFillTx/>
              </a:defRPr>
            </a:pPr>
            <a:r>
              <a:rPr sz="3200" i="1">
                <a:uFill>
                  <a:solidFill>
                    <a:schemeClr val="accent4"/>
                  </a:solidFill>
                </a:uFill>
              </a:rPr>
              <a:t>" attempts to alter staff behaviour by avoiding confrontational situations and seeking the least line of resistance.“</a:t>
            </a:r>
            <a:endParaRPr i="1"/>
          </a:p>
          <a:p>
            <a:pPr>
              <a:buSzTx/>
              <a:buNone/>
              <a:defRPr sz="1800">
                <a:uFillTx/>
              </a:defRPr>
            </a:pPr>
            <a:r>
              <a:rPr sz="3200">
                <a:uFill>
                  <a:solidFill>
                    <a:schemeClr val="accent4"/>
                  </a:solidFill>
                </a:uFill>
              </a:rPr>
              <a:t>(McDonnell, Reeves, Johnson &amp; Lane, 1998, p164)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3EB8C3-30AA-49A1-B652-5A506D1E76C8}"/>
              </a:ext>
            </a:extLst>
          </p:cNvPr>
          <p:cNvSpPr>
            <a:spLocks noGrp="1"/>
          </p:cNvSpPr>
          <p:nvPr>
            <p:ph type="title"/>
          </p:nvPr>
        </p:nvSpPr>
        <p:spPr/>
        <p:txBody>
          <a:bodyPr/>
          <a:lstStyle/>
          <a:p>
            <a:r>
              <a:rPr lang="en-GB" dirty="0"/>
              <a:t> Key pre requisites of the low arousal approach</a:t>
            </a:r>
          </a:p>
        </p:txBody>
      </p:sp>
      <p:sp>
        <p:nvSpPr>
          <p:cNvPr id="3" name="Text Placeholder 2">
            <a:extLst>
              <a:ext uri="{FF2B5EF4-FFF2-40B4-BE49-F238E27FC236}">
                <a16:creationId xmlns="" xmlns:a16="http://schemas.microsoft.com/office/drawing/2014/main" id="{6F2BE06D-6667-458B-96DD-BD59FD2DC93C}"/>
              </a:ext>
            </a:extLst>
          </p:cNvPr>
          <p:cNvSpPr>
            <a:spLocks noGrp="1"/>
          </p:cNvSpPr>
          <p:nvPr>
            <p:ph type="body" idx="1"/>
          </p:nvPr>
        </p:nvSpPr>
        <p:spPr/>
        <p:txBody>
          <a:bodyPr/>
          <a:lstStyle/>
          <a:p>
            <a:r>
              <a:rPr lang="en-GB" dirty="0"/>
              <a:t>Understanding of stress and trauma.</a:t>
            </a:r>
          </a:p>
          <a:p>
            <a:r>
              <a:rPr lang="en-GB" dirty="0"/>
              <a:t>Understanding of the complexity of behaviour.</a:t>
            </a:r>
          </a:p>
          <a:p>
            <a:r>
              <a:rPr lang="en-GB" dirty="0"/>
              <a:t>Acceptance and forgiveness.</a:t>
            </a:r>
          </a:p>
          <a:p>
            <a:r>
              <a:rPr lang="en-GB" dirty="0"/>
              <a:t>Empathy (with an emphasis on double empathy)</a:t>
            </a:r>
          </a:p>
          <a:p>
            <a:r>
              <a:rPr lang="en-GB" dirty="0"/>
              <a:t>Understanding of fear and anger and how they drive our </a:t>
            </a:r>
            <a:r>
              <a:rPr lang="en-GB" dirty="0" err="1"/>
              <a:t>our</a:t>
            </a:r>
            <a:r>
              <a:rPr lang="en-GB" dirty="0"/>
              <a:t> behavioural responses.</a:t>
            </a:r>
          </a:p>
          <a:p>
            <a:r>
              <a:rPr lang="en-GB" dirty="0"/>
              <a:t>Manage behaviours first and change them second.</a:t>
            </a:r>
          </a:p>
          <a:p>
            <a:r>
              <a:rPr lang="en-GB" dirty="0"/>
              <a:t>Change our behaviour rather than that of the person.</a:t>
            </a:r>
          </a:p>
          <a:p>
            <a:endParaRPr lang="en-GB" dirty="0"/>
          </a:p>
          <a:p>
            <a:endParaRPr lang="en-GB" dirty="0"/>
          </a:p>
        </p:txBody>
      </p:sp>
    </p:spTree>
    <p:extLst>
      <p:ext uri="{BB962C8B-B14F-4D97-AF65-F5344CB8AC3E}">
        <p14:creationId xmlns="" xmlns:p14="http://schemas.microsoft.com/office/powerpoint/2010/main" val="306710269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DBB221-CBAA-4900-AA69-F9A626305FE2}"/>
              </a:ext>
            </a:extLst>
          </p:cNvPr>
          <p:cNvSpPr>
            <a:spLocks noGrp="1"/>
          </p:cNvSpPr>
          <p:nvPr>
            <p:ph type="title"/>
          </p:nvPr>
        </p:nvSpPr>
        <p:spPr/>
        <p:txBody>
          <a:bodyPr/>
          <a:lstStyle/>
          <a:p>
            <a:pPr algn="ctr"/>
            <a:r>
              <a:rPr lang="en-GB" dirty="0"/>
              <a:t>Further Information</a:t>
            </a:r>
          </a:p>
        </p:txBody>
      </p:sp>
      <p:sp>
        <p:nvSpPr>
          <p:cNvPr id="3" name="Text Placeholder 2">
            <a:extLst>
              <a:ext uri="{FF2B5EF4-FFF2-40B4-BE49-F238E27FC236}">
                <a16:creationId xmlns="" xmlns:a16="http://schemas.microsoft.com/office/drawing/2014/main" id="{E57D12E6-4125-421F-9DBB-0F92AF3B6FAF}"/>
              </a:ext>
            </a:extLst>
          </p:cNvPr>
          <p:cNvSpPr>
            <a:spLocks noGrp="1"/>
          </p:cNvSpPr>
          <p:nvPr>
            <p:ph type="body" idx="1"/>
          </p:nvPr>
        </p:nvSpPr>
        <p:spPr/>
        <p:txBody>
          <a:bodyPr/>
          <a:lstStyle/>
          <a:p>
            <a:r>
              <a:rPr lang="en-GB" dirty="0"/>
              <a:t>Training in low arousal approaches. </a:t>
            </a:r>
          </a:p>
          <a:p>
            <a:r>
              <a:rPr lang="en-GB" dirty="0"/>
              <a:t>Autism, stress and wellbeing (ATLASS programme)</a:t>
            </a:r>
          </a:p>
          <a:p>
            <a:r>
              <a:rPr lang="en-GB" dirty="0"/>
              <a:t>Individual consultation and coaching.</a:t>
            </a:r>
          </a:p>
          <a:p>
            <a:r>
              <a:rPr lang="en-GB" dirty="0"/>
              <a:t>Contact </a:t>
            </a:r>
            <a:r>
              <a:rPr lang="en-GB" dirty="0">
                <a:hlinkClick r:id="rId2"/>
              </a:rPr>
              <a:t>Info@studio3.org</a:t>
            </a:r>
            <a:r>
              <a:rPr lang="en-GB" dirty="0"/>
              <a:t> for general enquiries.</a:t>
            </a:r>
          </a:p>
          <a:p>
            <a:r>
              <a:rPr lang="en-GB" dirty="0"/>
              <a:t>Tel 01225 334111.</a:t>
            </a:r>
          </a:p>
          <a:p>
            <a:r>
              <a:rPr lang="en-GB" dirty="0"/>
              <a:t>Website</a:t>
            </a:r>
            <a:r>
              <a:rPr lang="en-GB"/>
              <a:t>: www.studio3.org</a:t>
            </a:r>
            <a:endParaRPr lang="en-GB" dirty="0"/>
          </a:p>
        </p:txBody>
      </p:sp>
    </p:spTree>
    <p:extLst>
      <p:ext uri="{BB962C8B-B14F-4D97-AF65-F5344CB8AC3E}">
        <p14:creationId xmlns="" xmlns:p14="http://schemas.microsoft.com/office/powerpoint/2010/main" val="29703511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pPr>
              <a:defRPr sz="1800">
                <a:solidFill>
                  <a:schemeClr val="accent4"/>
                </a:solidFill>
                <a:uFillTx/>
              </a:defRPr>
            </a:pPr>
            <a:r>
              <a:rPr sz="4200">
                <a:solidFill>
                  <a:schemeClr val="accent3"/>
                </a:solidFill>
                <a:uFill>
                  <a:solidFill>
                    <a:schemeClr val="accent3"/>
                  </a:solidFill>
                </a:uFill>
              </a:rPr>
              <a:t>Managing Behaviours</a:t>
            </a:r>
          </a:p>
        </p:txBody>
      </p:sp>
      <p:sp>
        <p:nvSpPr>
          <p:cNvPr id="47" name="Shape 47"/>
          <p:cNvSpPr>
            <a:spLocks noGrp="1"/>
          </p:cNvSpPr>
          <p:nvPr>
            <p:ph type="body" idx="1"/>
          </p:nvPr>
        </p:nvSpPr>
        <p:spPr>
          <a:xfrm>
            <a:off x="2063553" y="2204865"/>
            <a:ext cx="7924801" cy="2808313"/>
          </a:xfrm>
          <a:prstGeom prst="rect">
            <a:avLst/>
          </a:prstGeom>
        </p:spPr>
        <p:txBody>
          <a:bodyPr/>
          <a:lstStyle/>
          <a:p>
            <a:pPr marL="0" indent="0">
              <a:buNone/>
              <a:defRPr sz="1800">
                <a:uFillTx/>
              </a:defRPr>
            </a:pPr>
            <a:r>
              <a:rPr sz="3500">
                <a:uFill>
                  <a:solidFill>
                    <a:schemeClr val="accent4"/>
                  </a:solidFill>
                </a:uFill>
              </a:rPr>
              <a:t>"When a person is drowning that is not the best to teach them how to swim. "</a:t>
            </a:r>
          </a:p>
          <a:p>
            <a:pPr marL="0" indent="0">
              <a:buNone/>
              <a:defRPr sz="1800">
                <a:uFillTx/>
              </a:defRPr>
            </a:pPr>
            <a:r>
              <a:rPr sz="3500">
                <a:uFill>
                  <a:solidFill>
                    <a:schemeClr val="accent4"/>
                  </a:solidFill>
                </a:uFill>
              </a:rPr>
              <a:t>(David Pitonyak)</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a:defRPr sz="1800">
                <a:solidFill>
                  <a:schemeClr val="accent4"/>
                </a:solidFill>
                <a:uFillTx/>
              </a:defRPr>
            </a:pPr>
            <a:r>
              <a:rPr sz="4200">
                <a:solidFill>
                  <a:schemeClr val="accent3"/>
                </a:solidFill>
                <a:uFill>
                  <a:solidFill>
                    <a:schemeClr val="accent3"/>
                  </a:solidFill>
                </a:uFill>
              </a:rPr>
              <a:t>Good Behaviour Management</a:t>
            </a:r>
          </a:p>
        </p:txBody>
      </p:sp>
      <p:sp>
        <p:nvSpPr>
          <p:cNvPr id="50" name="Shape 50"/>
          <p:cNvSpPr>
            <a:spLocks noGrp="1"/>
          </p:cNvSpPr>
          <p:nvPr>
            <p:ph type="body" idx="1"/>
          </p:nvPr>
        </p:nvSpPr>
        <p:spPr>
          <a:xfrm>
            <a:off x="2063553" y="1700809"/>
            <a:ext cx="7924801" cy="2880321"/>
          </a:xfrm>
          <a:prstGeom prst="rect">
            <a:avLst/>
          </a:prstGeom>
        </p:spPr>
        <p:txBody>
          <a:bodyPr/>
          <a:lstStyle/>
          <a:p>
            <a:pPr marL="0" indent="0">
              <a:spcBef>
                <a:spcPts val="600"/>
              </a:spcBef>
              <a:buNone/>
              <a:defRPr sz="1800">
                <a:uFillTx/>
              </a:defRPr>
            </a:pPr>
            <a:r>
              <a:rPr sz="3500">
                <a:solidFill>
                  <a:srgbClr val="003366"/>
                </a:solidFill>
                <a:uFill>
                  <a:solidFill>
                    <a:srgbClr val="003366"/>
                  </a:solidFill>
                </a:uFill>
              </a:rPr>
              <a:t>“It is a mistake to think that once an intervention is underway, you no longer need to worry about serious outbursts and the necessity for crisis management” (Carr </a:t>
            </a:r>
            <a:r>
              <a:rPr sz="3500" i="1">
                <a:solidFill>
                  <a:srgbClr val="003366"/>
                </a:solidFill>
                <a:uFill>
                  <a:solidFill>
                    <a:srgbClr val="003366"/>
                  </a:solidFill>
                </a:uFill>
              </a:rPr>
              <a:t>et al.</a:t>
            </a:r>
            <a:r>
              <a:rPr sz="3500">
                <a:solidFill>
                  <a:srgbClr val="003366"/>
                </a:solidFill>
                <a:uFill>
                  <a:solidFill>
                    <a:srgbClr val="003366"/>
                  </a:solidFill>
                </a:uFill>
              </a:rPr>
              <a:t> 1994, p.14).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1719261" y="228600"/>
            <a:ext cx="8015290" cy="914400"/>
          </a:xfrm>
          <a:prstGeom prst="rect">
            <a:avLst/>
          </a:prstGeom>
        </p:spPr>
        <p:txBody>
          <a:bodyPr/>
          <a:lstStyle>
            <a:lvl1pPr algn="ctr"/>
          </a:lstStyle>
          <a:p>
            <a:pPr>
              <a:defRPr sz="1800">
                <a:solidFill>
                  <a:schemeClr val="accent4"/>
                </a:solidFill>
                <a:uFillTx/>
              </a:defRPr>
            </a:pPr>
            <a:r>
              <a:rPr sz="4200">
                <a:solidFill>
                  <a:schemeClr val="accent3"/>
                </a:solidFill>
                <a:uFill>
                  <a:solidFill>
                    <a:schemeClr val="accent3"/>
                  </a:solidFill>
                </a:uFill>
              </a:rPr>
              <a:t>What We believe??</a:t>
            </a:r>
          </a:p>
        </p:txBody>
      </p:sp>
      <p:sp>
        <p:nvSpPr>
          <p:cNvPr id="53" name="Shape 53"/>
          <p:cNvSpPr>
            <a:spLocks noGrp="1"/>
          </p:cNvSpPr>
          <p:nvPr>
            <p:ph type="body" idx="1"/>
          </p:nvPr>
        </p:nvSpPr>
        <p:spPr>
          <a:xfrm>
            <a:off x="2133600" y="1600200"/>
            <a:ext cx="7924800" cy="4419600"/>
          </a:xfrm>
          <a:prstGeom prst="rect">
            <a:avLst/>
          </a:prstGeom>
        </p:spPr>
        <p:txBody>
          <a:bodyPr>
            <a:noAutofit/>
          </a:bodyPr>
          <a:lstStyle>
            <a:lvl1pPr marL="0" indent="0">
              <a:buSzTx/>
              <a:buNone/>
              <a:defRPr sz="3600"/>
            </a:lvl1pPr>
          </a:lstStyle>
          <a:p>
            <a:pPr>
              <a:defRPr sz="1800">
                <a:uFillTx/>
              </a:defRPr>
            </a:pPr>
            <a:r>
              <a:rPr sz="5400" dirty="0">
                <a:uFill>
                  <a:solidFill>
                    <a:schemeClr val="accent4"/>
                  </a:solidFill>
                </a:uFill>
              </a:rPr>
              <a:t>“peoples’ levels of motivation, affective states and actions are based on what they believe, than in what is objectively true” (Bandura, 1997, p21).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InsertedImage.jpg">
            <a:extLst>
              <a:ext uri="{FF2B5EF4-FFF2-40B4-BE49-F238E27FC236}">
                <a16:creationId xmlns="" xmlns:a16="http://schemas.microsoft.com/office/drawing/2014/main" id="{92D0C5F4-3EAB-49C3-9C5B-EDB695911942}"/>
              </a:ext>
            </a:extLst>
          </p:cNvPr>
          <p:cNvPicPr>
            <a:picLocks noChangeAspect="1"/>
          </p:cNvPicPr>
          <p:nvPr/>
        </p:nvPicPr>
        <p:blipFill>
          <a:blip r:embed="rId2" cstate="print">
            <a:extLst>
              <a:ext uri="{28A0092B-C50C-407E-A947-70E740481C1C}">
                <a14:useLocalDpi xmlns="" xmlns:a14="http://schemas.microsoft.com/office/drawing/2010/main" val="0"/>
              </a:ext>
            </a:extLst>
          </a:blip>
          <a:srcRect l="7845" r="7845"/>
          <a:stretch>
            <a:fillRect/>
          </a:stretch>
        </p:blipFill>
        <p:spPr bwMode="auto">
          <a:xfrm>
            <a:off x="6578203" y="2035969"/>
            <a:ext cx="2884289" cy="3848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0243" name="Rectangle 2">
            <a:extLst>
              <a:ext uri="{FF2B5EF4-FFF2-40B4-BE49-F238E27FC236}">
                <a16:creationId xmlns="" xmlns:a16="http://schemas.microsoft.com/office/drawing/2014/main" id="{904EA789-8F45-4A42-8197-D22803E9623A}"/>
              </a:ext>
            </a:extLst>
          </p:cNvPr>
          <p:cNvSpPr>
            <a:spLocks noGrp="1"/>
          </p:cNvSpPr>
          <p:nvPr>
            <p:ph type="title"/>
          </p:nvPr>
        </p:nvSpPr>
        <p:spPr/>
        <p:txBody>
          <a:bodyPr/>
          <a:lstStyle/>
          <a:p>
            <a:pPr eaLnBrk="1" hangingPunct="1"/>
            <a:r>
              <a:rPr lang="en-US" altLang="en-US"/>
              <a:t>Positive Psychology</a:t>
            </a:r>
          </a:p>
        </p:txBody>
      </p:sp>
      <p:sp>
        <p:nvSpPr>
          <p:cNvPr id="10244" name="Rectangle 3">
            <a:extLst>
              <a:ext uri="{FF2B5EF4-FFF2-40B4-BE49-F238E27FC236}">
                <a16:creationId xmlns="" xmlns:a16="http://schemas.microsoft.com/office/drawing/2014/main" id="{1E1D8FA7-A182-43EB-94DB-10930532B42F}"/>
              </a:ext>
            </a:extLst>
          </p:cNvPr>
          <p:cNvSpPr>
            <a:spLocks noGrp="1"/>
          </p:cNvSpPr>
          <p:nvPr>
            <p:ph idx="1"/>
          </p:nvPr>
        </p:nvSpPr>
        <p:spPr>
          <a:xfrm>
            <a:off x="1791891" y="2518172"/>
            <a:ext cx="4455914" cy="3607594"/>
          </a:xfrm>
        </p:spPr>
        <p:txBody>
          <a:bodyPr/>
          <a:lstStyle/>
          <a:p>
            <a:pPr algn="ctr" eaLnBrk="1" hangingPunct="1">
              <a:spcBef>
                <a:spcPct val="0"/>
              </a:spcBef>
              <a:buFont typeface="Arial" panose="020B0604020202020204" pitchFamily="34" charset="0"/>
              <a:buNone/>
            </a:pPr>
            <a:r>
              <a:rPr lang="en-US" altLang="en-US" sz="2531"/>
              <a:t>Positive psychology is concerned with the pleasant life, the engaged life and the meaningful life. </a:t>
            </a:r>
          </a:p>
          <a:p>
            <a:pPr algn="ctr" eaLnBrk="1" hangingPunct="1">
              <a:spcBef>
                <a:spcPct val="0"/>
              </a:spcBef>
              <a:buFont typeface="Arial" panose="020B0604020202020204" pitchFamily="34" charset="0"/>
              <a:buNone/>
            </a:pPr>
            <a:endParaRPr lang="en-US" altLang="en-US" sz="2531"/>
          </a:p>
          <a:p>
            <a:pPr algn="ctr" eaLnBrk="1" hangingPunct="1">
              <a:spcBef>
                <a:spcPct val="0"/>
              </a:spcBef>
              <a:buFont typeface="Arial" panose="020B0604020202020204" pitchFamily="34" charset="0"/>
              <a:buNone/>
            </a:pPr>
            <a:r>
              <a:rPr lang="en-US" altLang="en-US" sz="2531"/>
              <a:t>(Carr 2011, pp2)</a:t>
            </a:r>
            <a:endParaRPr lang="en-US" altLang="en-US"/>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5BCC6B-260B-4818-8C1D-67A8E51302A2}"/>
              </a:ext>
            </a:extLst>
          </p:cNvPr>
          <p:cNvSpPr>
            <a:spLocks noGrp="1"/>
          </p:cNvSpPr>
          <p:nvPr>
            <p:ph type="title"/>
          </p:nvPr>
        </p:nvSpPr>
        <p:spPr/>
        <p:txBody>
          <a:bodyPr/>
          <a:lstStyle/>
          <a:p>
            <a:pPr algn="ctr"/>
            <a:r>
              <a:rPr lang="en-GB" dirty="0"/>
              <a:t> Behaviours of Concern</a:t>
            </a:r>
          </a:p>
        </p:txBody>
      </p:sp>
      <p:sp>
        <p:nvSpPr>
          <p:cNvPr id="3" name="Content Placeholder 2">
            <a:extLst>
              <a:ext uri="{FF2B5EF4-FFF2-40B4-BE49-F238E27FC236}">
                <a16:creationId xmlns="" xmlns:a16="http://schemas.microsoft.com/office/drawing/2014/main" id="{FF3CA3BE-E291-46BB-B235-44DAD694BE3C}"/>
              </a:ext>
            </a:extLst>
          </p:cNvPr>
          <p:cNvSpPr>
            <a:spLocks noGrp="1"/>
          </p:cNvSpPr>
          <p:nvPr>
            <p:ph idx="1"/>
          </p:nvPr>
        </p:nvSpPr>
        <p:spPr/>
        <p:txBody>
          <a:bodyPr/>
          <a:lstStyle/>
          <a:p>
            <a:pPr marL="0" indent="0">
              <a:buNone/>
            </a:pPr>
            <a:r>
              <a:rPr lang="en-GB" dirty="0"/>
              <a:t>The term challenging behaviours has been used quite extensively in the care sector since 1987.</a:t>
            </a:r>
          </a:p>
          <a:p>
            <a:pPr marL="0" indent="0">
              <a:buNone/>
            </a:pPr>
            <a:endParaRPr lang="en-GB" dirty="0"/>
          </a:p>
          <a:p>
            <a:pPr marL="0" indent="0">
              <a:buNone/>
            </a:pPr>
            <a:r>
              <a:rPr lang="en-GB" dirty="0"/>
              <a:t>However, this term has become almost a behaviour category in its own right.</a:t>
            </a:r>
          </a:p>
          <a:p>
            <a:pPr marL="0" indent="0">
              <a:buNone/>
            </a:pPr>
            <a:endParaRPr lang="en-GB" dirty="0"/>
          </a:p>
          <a:p>
            <a:pPr marL="0" indent="0">
              <a:buNone/>
            </a:pPr>
            <a:r>
              <a:rPr lang="en-GB" dirty="0"/>
              <a:t>The term Behaviours of Concern has been suggested as an alternative to highlight the ideal response of staff rather than a challenge that they must overcome (Chan et al, 2012)</a:t>
            </a:r>
          </a:p>
        </p:txBody>
      </p:sp>
    </p:spTree>
    <p:extLst>
      <p:ext uri="{BB962C8B-B14F-4D97-AF65-F5344CB8AC3E}">
        <p14:creationId xmlns="" xmlns:p14="http://schemas.microsoft.com/office/powerpoint/2010/main" val="340658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A1961-6FFD-4598-82F1-177D0731F486}"/>
              </a:ext>
            </a:extLst>
          </p:cNvPr>
          <p:cNvSpPr>
            <a:spLocks noGrp="1"/>
          </p:cNvSpPr>
          <p:nvPr>
            <p:ph type="title"/>
          </p:nvPr>
        </p:nvSpPr>
        <p:spPr/>
        <p:txBody>
          <a:bodyPr/>
          <a:lstStyle/>
          <a:p>
            <a:r>
              <a:rPr lang="en-GB" dirty="0"/>
              <a:t> Models of support and our thinking style</a:t>
            </a:r>
          </a:p>
        </p:txBody>
      </p:sp>
      <p:sp>
        <p:nvSpPr>
          <p:cNvPr id="3" name="Content Placeholder 2">
            <a:extLst>
              <a:ext uri="{FF2B5EF4-FFF2-40B4-BE49-F238E27FC236}">
                <a16:creationId xmlns="" xmlns:a16="http://schemas.microsoft.com/office/drawing/2014/main" id="{A3416431-EBFC-4AC1-952E-458431969743}"/>
              </a:ext>
            </a:extLst>
          </p:cNvPr>
          <p:cNvSpPr>
            <a:spLocks noGrp="1"/>
          </p:cNvSpPr>
          <p:nvPr>
            <p:ph idx="1"/>
          </p:nvPr>
        </p:nvSpPr>
        <p:spPr/>
        <p:txBody>
          <a:bodyPr>
            <a:normAutofit/>
          </a:bodyPr>
          <a:lstStyle/>
          <a:p>
            <a:r>
              <a:rPr lang="en-GB" dirty="0"/>
              <a:t>A variety of models and approaches are used to support people with behaviours of concern.</a:t>
            </a:r>
          </a:p>
          <a:p>
            <a:r>
              <a:rPr lang="en-GB" dirty="0"/>
              <a:t>Behavioural models view behaviours and meaningful. The language used can be difficult for people to understand (Target behaviour, Functional assessment, operant, establishing operation etc).</a:t>
            </a:r>
          </a:p>
          <a:p>
            <a:r>
              <a:rPr lang="en-US" dirty="0" err="1"/>
              <a:t>Behaviour</a:t>
            </a:r>
            <a:r>
              <a:rPr lang="en-US" dirty="0"/>
              <a:t> supports will be influenced by models of support. Grey, </a:t>
            </a:r>
            <a:r>
              <a:rPr lang="en-US" dirty="0" err="1"/>
              <a:t>Lydon</a:t>
            </a:r>
            <a:r>
              <a:rPr lang="en-US" dirty="0"/>
              <a:t> &amp; Healy (2016) contrasted </a:t>
            </a:r>
            <a:r>
              <a:rPr lang="en-US" dirty="0" err="1"/>
              <a:t>behaviour</a:t>
            </a:r>
            <a:r>
              <a:rPr lang="en-US" dirty="0"/>
              <a:t> supports with the medical model, social model and a supports model. They argued that models have often been oversimplified, but, they placed PBS within a context of supports. </a:t>
            </a:r>
            <a:endParaRPr lang="en-GB" dirty="0"/>
          </a:p>
        </p:txBody>
      </p:sp>
    </p:spTree>
    <p:extLst>
      <p:ext uri="{BB962C8B-B14F-4D97-AF65-F5344CB8AC3E}">
        <p14:creationId xmlns="" xmlns:p14="http://schemas.microsoft.com/office/powerpoint/2010/main" val="959808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1564</Words>
  <Application>Microsoft Office PowerPoint</Application>
  <PresentationFormat>Custom</PresentationFormat>
  <Paragraphs>164</Paragraphs>
  <Slides>36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Picture</vt:lpstr>
      <vt:lpstr>Stress, arousal and behaviour management</vt:lpstr>
      <vt:lpstr>Society focuses on extreme situations</vt:lpstr>
      <vt:lpstr>Most behaviours we experience are like this?</vt:lpstr>
      <vt:lpstr>Managing Behaviours</vt:lpstr>
      <vt:lpstr>Good Behaviour Management</vt:lpstr>
      <vt:lpstr>What We believe??</vt:lpstr>
      <vt:lpstr>Positive Psychology</vt:lpstr>
      <vt:lpstr> Behaviours of Concern</vt:lpstr>
      <vt:lpstr> Models of support and our thinking style</vt:lpstr>
      <vt:lpstr>Models of support and our thinking style</vt:lpstr>
      <vt:lpstr>A culture of fixing and repairing behaviours</vt:lpstr>
      <vt:lpstr>Stress is key</vt:lpstr>
      <vt:lpstr>Slide 13</vt:lpstr>
      <vt:lpstr>Lazarus &amp; Folkman 1984</vt:lpstr>
      <vt:lpstr>Stress and Coping</vt:lpstr>
      <vt:lpstr>Slide 16</vt:lpstr>
      <vt:lpstr>What is Stress Appraisal?</vt:lpstr>
      <vt:lpstr>Stress Hormones are key in our Fight or Flight Response</vt:lpstr>
      <vt:lpstr>Slide 19</vt:lpstr>
      <vt:lpstr>Slide 20</vt:lpstr>
      <vt:lpstr>Slide 21</vt:lpstr>
      <vt:lpstr>Melatonin/Cortisol Relationship</vt:lpstr>
      <vt:lpstr>Slide 23</vt:lpstr>
      <vt:lpstr>Slide 24</vt:lpstr>
      <vt:lpstr>The Solution: Cortisol Management</vt:lpstr>
      <vt:lpstr>Stress and Arousal</vt:lpstr>
      <vt:lpstr>Other mechanisms( Changing Perceived Control)</vt:lpstr>
      <vt:lpstr>Stress and Perceived Control</vt:lpstr>
      <vt:lpstr>We often try to overcontrol behaviours</vt:lpstr>
      <vt:lpstr>Controllability Beliefs Scale (Dagnan et al 2012)</vt:lpstr>
      <vt:lpstr>Challenging behaviours as panic reactions</vt:lpstr>
      <vt:lpstr>Manage my stress first?</vt:lpstr>
      <vt:lpstr>Reflective Practitioners</vt:lpstr>
      <vt:lpstr>Low Arousal approaches: Definition</vt:lpstr>
      <vt:lpstr> Key pre requisites of the low arousal approach</vt:lpstr>
      <vt:lpstr>Further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arousal and behaviour management</dc:title>
  <dc:creator>Andy McDonnell</dc:creator>
  <cp:lastModifiedBy>Gareth</cp:lastModifiedBy>
  <cp:revision>3</cp:revision>
  <dcterms:created xsi:type="dcterms:W3CDTF">2019-01-21T08:08:30Z</dcterms:created>
  <dcterms:modified xsi:type="dcterms:W3CDTF">2019-01-27T09:10:33Z</dcterms:modified>
</cp:coreProperties>
</file>