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6" r:id="rId2"/>
  </p:sldMasterIdLst>
  <p:notesMasterIdLst>
    <p:notesMasterId r:id="rId38"/>
  </p:notesMasterIdLst>
  <p:sldIdLst>
    <p:sldId id="480" r:id="rId3"/>
    <p:sldId id="499" r:id="rId4"/>
    <p:sldId id="470" r:id="rId5"/>
    <p:sldId id="471" r:id="rId6"/>
    <p:sldId id="472" r:id="rId7"/>
    <p:sldId id="473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77" r:id="rId18"/>
    <p:sldId id="479" r:id="rId19"/>
    <p:sldId id="322" r:id="rId20"/>
    <p:sldId id="491" r:id="rId21"/>
    <p:sldId id="335" r:id="rId22"/>
    <p:sldId id="393" r:id="rId23"/>
    <p:sldId id="394" r:id="rId24"/>
    <p:sldId id="395" r:id="rId25"/>
    <p:sldId id="397" r:id="rId26"/>
    <p:sldId id="396" r:id="rId27"/>
    <p:sldId id="406" r:id="rId28"/>
    <p:sldId id="399" r:id="rId29"/>
    <p:sldId id="492" r:id="rId30"/>
    <p:sldId id="493" r:id="rId31"/>
    <p:sldId id="494" r:id="rId32"/>
    <p:sldId id="468" r:id="rId33"/>
    <p:sldId id="497" r:id="rId34"/>
    <p:sldId id="498" r:id="rId35"/>
    <p:sldId id="495" r:id="rId36"/>
    <p:sldId id="496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>
        <p:scale>
          <a:sx n="76" d="100"/>
          <a:sy n="76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1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1EFE3E2-5052-4997-9AB7-60388721C88A}" type="slidenum">
              <a:rPr lang="en-GB" altLang="en-US" smtClean="0"/>
              <a:pPr eaLnBrk="1" hangingPunct="1"/>
              <a:t>35</a:t>
            </a:fld>
            <a:endParaRPr lang="en-GB" alt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6/6/2017 8:30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6/6/2017 8:30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2"/>
            <a:r>
              <a:rPr lang="en-GB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en-US" dirty="0"/>
              <a:t>www.gdmorewood.com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PRIVATE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71D1F-D823-4768-AF24-73E7C04A75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2" descr="F:\LOGOs\FULL\400dpiLogoCropped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165304"/>
            <a:ext cx="19700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8">
              <a:rPr lang="en-US" smtClean="0"/>
              <a:pPr/>
              <a:t>6/6/2017 8:30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8">
              <a:rPr lang="en-US" smtClean="0"/>
              <a:pPr/>
              <a:t>6/6/2017 8:30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8">
              <a:rPr lang="en-US" smtClean="0"/>
              <a:pPr/>
              <a:t>6/6/2017 8:30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8">
              <a:rPr lang="en-US" smtClean="0"/>
              <a:pPr/>
              <a:t>6/6/2017 8:30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8">
              <a:rPr lang="en-US" smtClean="0"/>
              <a:pPr/>
              <a:t>6/6/2017 8:30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ECC0C8-36B8-442A-833D-B6AACE86BB77}" type="datetime8">
              <a:rPr lang="en-US" smtClean="0"/>
              <a:pPr/>
              <a:t>6/6/2017 8:30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E20EC5-AC53-4169-941E-EDF10CD23748}" type="datetime8">
              <a:rPr lang="en-US" smtClean="0"/>
              <a:pPr/>
              <a:t>6/6/2017 8:30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6/6/2017 8:33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16" name="Picture_x0020_1" descr="Priestnall logo for web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6749" y="5949610"/>
            <a:ext cx="1691680" cy="83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F:\LOGOs\FULL\400dpiLogoCropped.jp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165304"/>
            <a:ext cx="19700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optimus-education.com/maintaining-inclusive-curriculum-offer-more-important-ever" TargetMode="External"/><Relationship Id="rId2" Type="http://schemas.openxmlformats.org/officeDocument/2006/relationships/hyperlink" Target="http://blog.optimus-education.com/preparing-young-people-road-ahe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optimus-education.com/how-do-we-define-succes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24A36A87-37CD-4BAE-A54F-82D41D5AE1C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en.org.uk/newsviews/News/News.concerns-about-progress-8.html#sthash.i8aHdmZJ.dpu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en.org.uk/newsviews/News/News.concerns-about-progress-8.html#sthash.i8aHdmZJ.dpu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728192"/>
          </a:xfrm>
        </p:spPr>
        <p:txBody>
          <a:bodyPr>
            <a:noAutofit/>
          </a:bodyPr>
          <a:lstStyle/>
          <a:p>
            <a:pPr algn="ctr"/>
            <a:r>
              <a:rPr lang="en-GB" sz="4200" dirty="0">
                <a:solidFill>
                  <a:schemeClr val="tx1"/>
                </a:solidFill>
                <a:effectLst/>
              </a:rPr>
              <a:t>Progress 8 and SEND: the challenge of meeting the curriculum needs of young people with SEND</a:t>
            </a:r>
            <a:endParaRPr lang="en-US" sz="4200" i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07505" y="5157192"/>
            <a:ext cx="9036495" cy="1284251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en-GB" sz="12000" b="1" dirty="0" smtClean="0">
                <a:solidFill>
                  <a:schemeClr val="tx1"/>
                </a:solidFill>
                <a:latin typeface="Calibri" pitchFamily="34" charset="0"/>
              </a:rPr>
              <a:t>Gareth D Morewood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7600" dirty="0" smtClean="0">
                <a:solidFill>
                  <a:schemeClr val="tx1"/>
                </a:solidFill>
                <a:latin typeface="Calibri" pitchFamily="34" charset="0"/>
              </a:rPr>
              <a:t>Director of Curriculum Support &amp; Specialist Leader of Education,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7600" dirty="0" smtClean="0">
                <a:solidFill>
                  <a:schemeClr val="tx1"/>
                </a:solidFill>
                <a:latin typeface="Calibri" pitchFamily="34" charset="0"/>
              </a:rPr>
              <a:t>Priestnall School, Stockport; Honorary Research Fellow, University of Manchester; Associate Editor, Good Autism Practice Journal &amp; Vice-Chair </a:t>
            </a:r>
            <a:r>
              <a:rPr lang="en-GB" sz="7600" i="1" dirty="0" smtClean="0">
                <a:solidFill>
                  <a:schemeClr val="tx1"/>
                </a:solidFill>
                <a:latin typeface="Calibri" pitchFamily="34" charset="0"/>
              </a:rPr>
              <a:t>SENCo-Forum</a:t>
            </a:r>
            <a:r>
              <a:rPr lang="en-GB" sz="7600" dirty="0" smtClean="0">
                <a:solidFill>
                  <a:schemeClr val="tx1"/>
                </a:solidFill>
                <a:latin typeface="Calibri" pitchFamily="34" charset="0"/>
              </a:rPr>
              <a:t> Advisory Group.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1092" y="41490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Friday </a:t>
            </a:r>
            <a:r>
              <a:rPr lang="en-GB" sz="2800" dirty="0" smtClean="0"/>
              <a:t>9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June 2017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86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This is why I see the NEETs figure are one of the most important measures of an inclusive school.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In preparation for adulthood the top priority for the small number of students </a:t>
            </a:r>
            <a:r>
              <a:rPr lang="en-GB" dirty="0" smtClean="0"/>
              <a:t>who </a:t>
            </a:r>
            <a:r>
              <a:rPr lang="en-GB" dirty="0"/>
              <a:t>are not recognised in the Progress 8 </a:t>
            </a:r>
            <a:r>
              <a:rPr lang="en-GB" dirty="0" smtClean="0"/>
              <a:t>measure has </a:t>
            </a:r>
            <a:r>
              <a:rPr lang="en-GB" dirty="0"/>
              <a:t>to be post-16 pathways.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Although we should never ‘do anything </a:t>
            </a:r>
            <a:r>
              <a:rPr lang="en-GB" b="1" dirty="0"/>
              <a:t>for</a:t>
            </a:r>
            <a:r>
              <a:rPr lang="en-GB" dirty="0"/>
              <a:t> Ofsted’; they always refer to the age and starting point of individuals, demonstrating a positive </a:t>
            </a:r>
            <a:r>
              <a:rPr lang="en-GB" dirty="0" smtClean="0"/>
              <a:t>post-16 pathway is a vital part of personalising provision for the individual students concerned.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0106"/>
          </a:xfrm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tx1"/>
                </a:solidFill>
                <a:effectLst/>
              </a:rPr>
              <a:t>So what does this mean for us?  (5)</a:t>
            </a:r>
            <a:endParaRPr lang="en-GB" sz="4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26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 txBox="1">
            <a:spLocks noGrp="1"/>
          </p:cNvSpPr>
          <p:nvPr>
            <p:ph idx="1"/>
          </p:nvPr>
        </p:nvSpPr>
        <p:spPr>
          <a:xfrm>
            <a:off x="611560" y="1268760"/>
            <a:ext cx="7632848" cy="4525963"/>
          </a:xfrm>
        </p:spPr>
        <p:txBody>
          <a:bodyPr>
            <a:normAutofit lnSpcReduction="10000"/>
          </a:bodyPr>
          <a:lstStyle/>
          <a:p>
            <a:pPr marL="365125" lvl="1" indent="-255588">
              <a:spcBef>
                <a:spcPts val="400"/>
              </a:spcBef>
              <a:buClrTx/>
              <a:buSzPct val="75000"/>
              <a:buFont typeface="Wingdings" pitchFamily="2" charset="2"/>
              <a:buChar char="Ø"/>
            </a:pPr>
            <a:r>
              <a:rPr lang="en-GB" altLang="en-US" sz="2400" dirty="0" smtClean="0"/>
              <a:t>Teachers have a renewed responsibility and accountability for the progress and development of all students in their class, including where students access support from TAs or other specialist </a:t>
            </a:r>
            <a:r>
              <a:rPr lang="en-GB" altLang="en-US" sz="2400" dirty="0" smtClean="0"/>
              <a:t>staff.</a:t>
            </a:r>
            <a:endParaRPr lang="en-GB" altLang="en-US" sz="2400" dirty="0" smtClean="0"/>
          </a:p>
          <a:p>
            <a:pPr marL="365125" lvl="1" indent="-255588">
              <a:spcBef>
                <a:spcPts val="400"/>
              </a:spcBef>
              <a:buClrTx/>
              <a:buSzPct val="75000"/>
              <a:buFont typeface="Wingdings" pitchFamily="2" charset="2"/>
              <a:buChar char="Ø"/>
            </a:pPr>
            <a:r>
              <a:rPr lang="en-GB" altLang="en-US" sz="2400" dirty="0" smtClean="0"/>
              <a:t>The key to this is </a:t>
            </a:r>
            <a:r>
              <a:rPr lang="en-GB" altLang="en-US" sz="2400" dirty="0" smtClean="0"/>
              <a:t>about developing an inclusive QFT </a:t>
            </a:r>
            <a:r>
              <a:rPr lang="en-GB" altLang="en-US" sz="2400" dirty="0" smtClean="0"/>
              <a:t>model.</a:t>
            </a:r>
            <a:endParaRPr lang="en-GB" altLang="en-US" sz="2400" dirty="0" smtClean="0"/>
          </a:p>
          <a:p>
            <a:pPr marL="365125" lvl="1" indent="-255588">
              <a:spcBef>
                <a:spcPts val="400"/>
              </a:spcBef>
              <a:buClrTx/>
              <a:buSzPct val="75000"/>
              <a:buFont typeface="Wingdings" pitchFamily="2" charset="2"/>
              <a:buChar char="Ø"/>
            </a:pPr>
            <a:r>
              <a:rPr lang="en-GB" altLang="en-US" sz="2400" dirty="0" smtClean="0"/>
              <a:t>In schools where responsibility is ‘abdicated’ to ‘SEN teams’ there will be significant challenge; however our whole-school approach has developed over 10 years and works well – so it can be done</a:t>
            </a:r>
            <a:r>
              <a:rPr lang="en-GB" altLang="en-US" sz="2400" dirty="0" smtClean="0"/>
              <a:t>!</a:t>
            </a:r>
          </a:p>
          <a:p>
            <a:pPr marL="365125" lvl="1" indent="-255588">
              <a:spcBef>
                <a:spcPts val="400"/>
              </a:spcBef>
              <a:buClrTx/>
              <a:buSzPct val="75000"/>
              <a:buFont typeface="Wingdings" pitchFamily="2" charset="2"/>
              <a:buChar char="Ø"/>
            </a:pPr>
            <a:r>
              <a:rPr lang="en-GB" sz="2400" dirty="0"/>
              <a:t>No amount of intervention can make up for poor quality teaching</a:t>
            </a:r>
            <a:r>
              <a:rPr lang="en-GB" sz="2400" dirty="0" smtClean="0"/>
              <a:t>.</a:t>
            </a:r>
            <a:endParaRPr lang="en-GB" altLang="en-US" sz="2400" dirty="0" smtClean="0"/>
          </a:p>
          <a:p>
            <a:endParaRPr lang="en-GB" altLang="en-US" dirty="0" smtClean="0">
              <a:latin typeface="Calibri" pitchFamily="34" charset="0"/>
            </a:endParaRPr>
          </a:p>
        </p:txBody>
      </p:sp>
      <p:sp>
        <p:nvSpPr>
          <p:cNvPr id="17411" name="Title 2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29600" cy="993775"/>
          </a:xfrm>
        </p:spPr>
        <p:txBody>
          <a:bodyPr/>
          <a:lstStyle/>
          <a:p>
            <a:r>
              <a:rPr lang="en-GB" altLang="en-US" sz="4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Quality First Inclusive Teaching…</a:t>
            </a:r>
          </a:p>
        </p:txBody>
      </p:sp>
    </p:spTree>
    <p:extLst>
      <p:ext uri="{BB962C8B-B14F-4D97-AF65-F5344CB8AC3E}">
        <p14:creationId xmlns:p14="http://schemas.microsoft.com/office/powerpoint/2010/main" val="8381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 txBox="1">
            <a:spLocks noGrp="1"/>
          </p:cNvSpPr>
          <p:nvPr>
            <p:ph idx="1"/>
          </p:nvPr>
        </p:nvSpPr>
        <p:spPr>
          <a:xfrm>
            <a:off x="395536" y="1556792"/>
            <a:ext cx="8136904" cy="4305300"/>
          </a:xfrm>
        </p:spPr>
        <p:txBody>
          <a:bodyPr>
            <a:normAutofit lnSpcReduction="10000"/>
          </a:bodyPr>
          <a:lstStyle/>
          <a:p>
            <a:pPr>
              <a:buClrTx/>
              <a:buSzPct val="75000"/>
              <a:buFont typeface="Wingdings" pitchFamily="2" charset="2"/>
              <a:buChar char="Ø"/>
            </a:pPr>
            <a:r>
              <a:rPr lang="en-GB" altLang="en-US" dirty="0" smtClean="0">
                <a:latin typeface="Calibri" pitchFamily="34" charset="0"/>
              </a:rPr>
              <a:t>The young people in our schools are very different now, than 15 years ago...</a:t>
            </a:r>
          </a:p>
          <a:p>
            <a:pPr>
              <a:buClrTx/>
              <a:buSzPct val="75000"/>
              <a:buFont typeface="Wingdings" pitchFamily="2" charset="2"/>
              <a:buChar char="Ø"/>
            </a:pPr>
            <a:r>
              <a:rPr lang="en-GB" altLang="en-US" dirty="0" smtClean="0">
                <a:latin typeface="Calibri" pitchFamily="34" charset="0"/>
              </a:rPr>
              <a:t>Neo-natal survival rates and advances in medicine mean more children are surviving with complex needs and are now in our classes...</a:t>
            </a:r>
          </a:p>
          <a:p>
            <a:pPr>
              <a:buClrTx/>
              <a:buSzPct val="75000"/>
              <a:buFont typeface="Wingdings" pitchFamily="2" charset="2"/>
              <a:buChar char="Ø"/>
            </a:pPr>
            <a:r>
              <a:rPr lang="en-GB" altLang="en-US" dirty="0" smtClean="0">
                <a:latin typeface="Calibri" pitchFamily="34" charset="0"/>
              </a:rPr>
              <a:t>Learning &amp; Teaching is different now; it has to be ... so we have to evolve too…</a:t>
            </a:r>
          </a:p>
          <a:p>
            <a:pPr>
              <a:buClrTx/>
              <a:buSzPct val="75000"/>
              <a:buFont typeface="Wingdings" pitchFamily="2" charset="2"/>
              <a:buChar char="Ø"/>
            </a:pPr>
            <a:r>
              <a:rPr lang="en-GB" altLang="en-US" dirty="0" smtClean="0">
                <a:latin typeface="Calibri" pitchFamily="34" charset="0"/>
              </a:rPr>
              <a:t>Schools need to respond to meet ‘modern need</a:t>
            </a:r>
            <a:r>
              <a:rPr lang="en-GB" altLang="en-US" dirty="0" smtClean="0">
                <a:latin typeface="Calibri" pitchFamily="34" charset="0"/>
              </a:rPr>
              <a:t>’…with appropriate CPD and training to support the population.</a:t>
            </a:r>
            <a:endParaRPr lang="en-GB" altLang="en-US" dirty="0" smtClean="0">
              <a:latin typeface="Calibri" pitchFamily="34" charset="0"/>
            </a:endParaRPr>
          </a:p>
          <a:p>
            <a:pPr marL="109728" indent="0">
              <a:buNone/>
            </a:pPr>
            <a:endParaRPr lang="en-GB" altLang="en-US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 smtClean="0">
                <a:solidFill>
                  <a:schemeClr val="tx1"/>
                </a:solidFill>
                <a:effectLst/>
              </a:rPr>
              <a:t>21</a:t>
            </a:r>
            <a:r>
              <a:rPr lang="en-GB" sz="4000" baseline="30000" dirty="0" smtClean="0">
                <a:solidFill>
                  <a:schemeClr val="tx1"/>
                </a:solidFill>
                <a:effectLst/>
              </a:rPr>
              <a:t>st</a:t>
            </a:r>
            <a:r>
              <a:rPr lang="en-GB" sz="4000" dirty="0" smtClean="0">
                <a:solidFill>
                  <a:schemeClr val="tx1"/>
                </a:solidFill>
                <a:effectLst/>
              </a:rPr>
              <a:t> Century Children…a key message!</a:t>
            </a:r>
            <a:endParaRPr lang="en-GB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98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bcdn-sphotos-f-a.akamaihd.net/hphotos-ak-xap1/v/t1.0-9/10516826_536818029778254_5694085816405629844_n.jpg?oh=1b841d53e95c7f845f9f67f78dcf2b6e&amp;oe=547FF840&amp;__gda__=1415882396_499daf084c6725c34b06a6158529a0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77" y="-459432"/>
            <a:ext cx="6264548" cy="639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 txBox="1">
            <a:spLocks noGrp="1"/>
          </p:cNvSpPr>
          <p:nvPr>
            <p:ph idx="1"/>
          </p:nvPr>
        </p:nvSpPr>
        <p:spPr>
          <a:xfrm>
            <a:off x="323529" y="1196752"/>
            <a:ext cx="8424936" cy="4525962"/>
          </a:xfrm>
        </p:spPr>
        <p:txBody>
          <a:bodyPr>
            <a:normAutofit lnSpcReduction="10000"/>
          </a:bodyPr>
          <a:lstStyle/>
          <a:p>
            <a:pPr eaLnBrk="1" hangingPunct="1">
              <a:buClrTx/>
              <a:buSzPct val="75000"/>
              <a:buFont typeface="Wingdings" pitchFamily="2" charset="2"/>
              <a:buChar char="Ø"/>
            </a:pPr>
            <a:r>
              <a:rPr lang="en-GB" altLang="en-US" sz="2800" dirty="0" smtClean="0">
                <a:latin typeface="Calibri" pitchFamily="34" charset="0"/>
              </a:rPr>
              <a:t>Ensure that all analysis/impact measures/data is done inclusively…</a:t>
            </a:r>
          </a:p>
          <a:p>
            <a:pPr eaLnBrk="1" hangingPunct="1">
              <a:buClrTx/>
              <a:buSzPct val="75000"/>
              <a:buFont typeface="Wingdings" pitchFamily="2" charset="2"/>
              <a:buChar char="Ø"/>
            </a:pPr>
            <a:r>
              <a:rPr lang="en-GB" altLang="en-US" sz="2800" dirty="0" smtClean="0">
                <a:latin typeface="Calibri" pitchFamily="34" charset="0"/>
              </a:rPr>
              <a:t>Change cultures of segregation in your settings – start with </a:t>
            </a:r>
            <a:r>
              <a:rPr lang="en-GB" altLang="en-US" sz="2800" dirty="0" smtClean="0">
                <a:latin typeface="Calibri" pitchFamily="34" charset="0"/>
              </a:rPr>
              <a:t>analysis, as part of a whole-school approach…</a:t>
            </a:r>
            <a:endParaRPr lang="en-GB" altLang="en-US" sz="2800" dirty="0" smtClean="0">
              <a:latin typeface="Calibri" pitchFamily="34" charset="0"/>
            </a:endParaRPr>
          </a:p>
          <a:p>
            <a:pPr eaLnBrk="1" hangingPunct="1">
              <a:buClrTx/>
              <a:buSzPct val="75000"/>
              <a:buFont typeface="Wingdings" pitchFamily="2" charset="2"/>
              <a:buChar char="Ø"/>
            </a:pPr>
            <a:r>
              <a:rPr lang="en-GB" altLang="en-US" sz="2800" dirty="0" smtClean="0">
                <a:latin typeface="Calibri" pitchFamily="34" charset="0"/>
              </a:rPr>
              <a:t>Ensure that the highest aspirations are for all…</a:t>
            </a:r>
          </a:p>
          <a:p>
            <a:pPr eaLnBrk="1" hangingPunct="1">
              <a:buClrTx/>
              <a:buSzPct val="75000"/>
              <a:buFont typeface="Wingdings" pitchFamily="2" charset="2"/>
              <a:buChar char="Ø"/>
            </a:pPr>
            <a:r>
              <a:rPr lang="en-GB" altLang="en-US" sz="2800" dirty="0" smtClean="0">
                <a:latin typeface="Calibri" pitchFamily="34" charset="0"/>
              </a:rPr>
              <a:t>Be clear about how targets will help students develop and prepare for the next stage of their </a:t>
            </a:r>
            <a:r>
              <a:rPr lang="en-GB" altLang="en-US" sz="2800" dirty="0" smtClean="0">
                <a:latin typeface="Calibri" pitchFamily="34" charset="0"/>
              </a:rPr>
              <a:t>education and for </a:t>
            </a:r>
            <a:r>
              <a:rPr lang="en-GB" altLang="en-US" sz="2800" dirty="0" smtClean="0">
                <a:latin typeface="Calibri" pitchFamily="34" charset="0"/>
              </a:rPr>
              <a:t>adulthood…</a:t>
            </a:r>
          </a:p>
          <a:p>
            <a:pPr eaLnBrk="1" hangingPunct="1">
              <a:buClrTx/>
              <a:buSzPct val="75000"/>
              <a:buFont typeface="Wingdings" pitchFamily="2" charset="2"/>
              <a:buChar char="Ø"/>
            </a:pPr>
            <a:r>
              <a:rPr lang="en-GB" altLang="en-US" sz="2800" dirty="0" smtClean="0">
                <a:latin typeface="Calibri" pitchFamily="34" charset="0"/>
              </a:rPr>
              <a:t>Engage in </a:t>
            </a:r>
            <a:r>
              <a:rPr lang="en-GB" altLang="en-US" sz="2800" dirty="0" smtClean="0">
                <a:latin typeface="Calibri" pitchFamily="34" charset="0"/>
              </a:rPr>
              <a:t>metacognative</a:t>
            </a:r>
            <a:r>
              <a:rPr lang="en-GB" altLang="en-US" sz="2800" dirty="0" smtClean="0">
                <a:latin typeface="Calibri" pitchFamily="34" charset="0"/>
              </a:rPr>
              <a:t> approaches with students – see </a:t>
            </a:r>
            <a:r>
              <a:rPr lang="en-GB" altLang="en-US" sz="2800" b="1" dirty="0" smtClean="0">
                <a:latin typeface="Calibri" pitchFamily="34" charset="0"/>
              </a:rPr>
              <a:t>Student Passports </a:t>
            </a:r>
            <a:r>
              <a:rPr lang="en-GB" altLang="en-US" sz="2800" dirty="0" smtClean="0">
                <a:latin typeface="Calibri" pitchFamily="34" charset="0"/>
              </a:rPr>
              <a:t>(for example see </a:t>
            </a:r>
            <a:r>
              <a:rPr lang="en-GB" altLang="en-US" sz="2800" dirty="0" smtClean="0">
                <a:latin typeface="Calibri" pitchFamily="34" charset="0"/>
              </a:rPr>
              <a:t>www.gdmorewood.com)</a:t>
            </a:r>
            <a:endParaRPr lang="en-GB" altLang="en-US" sz="2800" dirty="0" smtClean="0">
              <a:latin typeface="Calibri" pitchFamily="34" charset="0"/>
            </a:endParaRPr>
          </a:p>
        </p:txBody>
      </p:sp>
      <p:sp>
        <p:nvSpPr>
          <p:cNvPr id="20483" name="Title 2"/>
          <p:cNvSpPr txBox="1">
            <a:spLocks noGrp="1"/>
          </p:cNvSpPr>
          <p:nvPr>
            <p:ph type="title"/>
          </p:nvPr>
        </p:nvSpPr>
        <p:spPr>
          <a:xfrm>
            <a:off x="179388" y="188913"/>
            <a:ext cx="8785225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4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Have high aspirations for every young person…</a:t>
            </a:r>
          </a:p>
        </p:txBody>
      </p:sp>
    </p:spTree>
    <p:extLst>
      <p:ext uri="{BB962C8B-B14F-4D97-AF65-F5344CB8AC3E}">
        <p14:creationId xmlns:p14="http://schemas.microsoft.com/office/powerpoint/2010/main" val="36131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2160" y="764704"/>
            <a:ext cx="2987675" cy="4897438"/>
          </a:xfrm>
        </p:spPr>
        <p:txBody>
          <a:bodyPr>
            <a:normAutofit fontScale="925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Tx/>
              <a:buSzPct val="75000"/>
              <a:buFont typeface="Wingdings" pitchFamily="2" charset="2"/>
              <a:buChar char="Ø"/>
              <a:defRPr/>
            </a:pPr>
            <a:r>
              <a:rPr lang="en-GB" sz="2800" kern="0" dirty="0" smtClean="0"/>
              <a:t> Why do you do certain interventions?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Tx/>
              <a:buSzPct val="75000"/>
              <a:buFont typeface="Wingdings" pitchFamily="2" charset="2"/>
              <a:buChar char="Ø"/>
              <a:defRPr/>
            </a:pPr>
            <a:r>
              <a:rPr lang="en-GB" sz="2800" kern="0" dirty="0" smtClean="0"/>
              <a:t> How do you know they are effective?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Tx/>
              <a:buSzPct val="75000"/>
              <a:buFont typeface="Wingdings" pitchFamily="2" charset="2"/>
              <a:buChar char="Ø"/>
              <a:defRPr/>
            </a:pPr>
            <a:r>
              <a:rPr lang="en-GB" sz="2800" kern="0" dirty="0" smtClean="0"/>
              <a:t> What is the impact?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Tx/>
              <a:buSzPct val="75000"/>
              <a:buFont typeface="Wingdings" pitchFamily="2" charset="2"/>
              <a:buChar char="Ø"/>
              <a:defRPr/>
            </a:pPr>
            <a:r>
              <a:rPr lang="en-GB" sz="2800" kern="0" dirty="0" smtClean="0"/>
              <a:t> Do they dovetail with whole-school provision?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Tx/>
              <a:buSzPct val="75000"/>
              <a:buFont typeface="Wingdings" pitchFamily="2" charset="2"/>
              <a:buChar char="Ø"/>
              <a:defRPr/>
            </a:pPr>
            <a:r>
              <a:rPr lang="en-GB" sz="2800" kern="0" dirty="0" smtClean="0"/>
              <a:t> How to you track progress?</a:t>
            </a:r>
            <a:endParaRPr lang="en-GB" dirty="0" smtClean="0"/>
          </a:p>
          <a:p>
            <a:pPr>
              <a:defRPr/>
            </a:pPr>
            <a:endParaRPr lang="en-GB" dirty="0"/>
          </a:p>
        </p:txBody>
      </p:sp>
      <p:pic>
        <p:nvPicPr>
          <p:cNvPr id="23555" name="Picture 2" descr="C:\Documents and Settings\Gareth\Desktop\PHOTOS 11\11 81 Final\IMG_2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784"/>
            <a:ext cx="5688756" cy="38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2"/>
          <p:cNvSpPr txBox="1">
            <a:spLocks noGrp="1"/>
          </p:cNvSpPr>
          <p:nvPr>
            <p:ph type="title"/>
          </p:nvPr>
        </p:nvSpPr>
        <p:spPr>
          <a:xfrm>
            <a:off x="467097" y="332656"/>
            <a:ext cx="5113338" cy="792163"/>
          </a:xfrm>
        </p:spPr>
        <p:txBody>
          <a:bodyPr>
            <a:normAutofit/>
          </a:bodyPr>
          <a:lstStyle/>
          <a:p>
            <a:r>
              <a:rPr lang="en-GB" altLang="en-US" sz="4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Measuring Impact…</a:t>
            </a:r>
          </a:p>
        </p:txBody>
      </p:sp>
    </p:spTree>
    <p:extLst>
      <p:ext uri="{BB962C8B-B14F-4D97-AF65-F5344CB8AC3E}">
        <p14:creationId xmlns:p14="http://schemas.microsoft.com/office/powerpoint/2010/main" val="33137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dirty="0" smtClean="0"/>
              <a:t>SENCology Blog – </a:t>
            </a:r>
            <a:r>
              <a:rPr lang="en-GB" b="1" dirty="0" smtClean="0"/>
              <a:t>Preparing young people for the road ahead</a:t>
            </a:r>
          </a:p>
          <a:p>
            <a:pPr marL="109728" indent="0">
              <a:buNone/>
            </a:pP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blog.optimus-education.com/preparing-young-people-road-ahead</a:t>
            </a:r>
            <a:r>
              <a:rPr lang="en-GB" dirty="0" smtClean="0"/>
              <a:t> </a:t>
            </a:r>
          </a:p>
          <a:p>
            <a:pPr marL="109728" indent="0">
              <a:buNone/>
            </a:pPr>
            <a:r>
              <a:rPr lang="en-GB" dirty="0" smtClean="0"/>
              <a:t>SENCology Blog </a:t>
            </a:r>
            <a:r>
              <a:rPr lang="en-GB" dirty="0"/>
              <a:t>–</a:t>
            </a:r>
            <a:r>
              <a:rPr lang="en-GB" dirty="0" smtClean="0"/>
              <a:t> </a:t>
            </a:r>
            <a:r>
              <a:rPr lang="en-GB" b="1" dirty="0"/>
              <a:t>Maintaining an inclusive curriculum offer is more important than </a:t>
            </a:r>
            <a:r>
              <a:rPr lang="en-GB" b="1" dirty="0" smtClean="0"/>
              <a:t>ever</a:t>
            </a:r>
          </a:p>
          <a:p>
            <a:pPr marL="109728" indent="0"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blog.optimus-education.com/maintaining-inclusive-curriculum-offer-more-important-ever</a:t>
            </a: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SENCology Blog – </a:t>
            </a:r>
            <a:r>
              <a:rPr lang="en-GB" b="1" dirty="0" smtClean="0"/>
              <a:t>How do we define success</a:t>
            </a:r>
          </a:p>
          <a:p>
            <a:pPr marL="109728" indent="0">
              <a:buNone/>
            </a:pP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blog.optimus-education.com/how-do-we-define-success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tx1"/>
                </a:solidFill>
                <a:effectLst/>
              </a:rPr>
              <a:t>Useful blog links…</a:t>
            </a:r>
            <a:endParaRPr lang="en-GB" sz="4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0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632"/>
            <a:ext cx="8785225" cy="55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4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Gareth\Desktop\PHOTOS 11\11 81 Final\IMG_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9011"/>
            <a:ext cx="3960439" cy="55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9551" y="836712"/>
            <a:ext cx="380442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3200" b="1" i="1" kern="0" dirty="0">
                <a:ea typeface="+mj-ea"/>
                <a:cs typeface="+mj-cs"/>
              </a:rPr>
              <a:t>‘The education of the peer group is an essential part of moving towards a truly inclusive community’</a:t>
            </a:r>
            <a:r>
              <a:rPr lang="en-GB" sz="2400" b="1" kern="0" dirty="0">
                <a:ea typeface="+mj-ea"/>
                <a:cs typeface="+mj-cs"/>
              </a:rPr>
              <a:t/>
            </a:r>
            <a:br>
              <a:rPr lang="en-GB" sz="2400" b="1" kern="0" dirty="0">
                <a:ea typeface="+mj-ea"/>
                <a:cs typeface="+mj-cs"/>
              </a:rPr>
            </a:br>
            <a:r>
              <a:rPr lang="en-GB" sz="2400" b="1" kern="0" dirty="0">
                <a:ea typeface="+mj-ea"/>
                <a:cs typeface="+mj-cs"/>
              </a:rPr>
              <a:t/>
            </a:r>
            <a:br>
              <a:rPr lang="en-GB" sz="2400" b="1" kern="0" dirty="0">
                <a:ea typeface="+mj-ea"/>
                <a:cs typeface="+mj-cs"/>
              </a:rPr>
            </a:br>
            <a:r>
              <a:rPr lang="en-GB" sz="2000" b="1" kern="0" dirty="0">
                <a:ea typeface="+mj-ea"/>
                <a:cs typeface="+mj-cs"/>
              </a:rPr>
              <a:t/>
            </a:r>
            <a:br>
              <a:rPr lang="en-GB" sz="2000" b="1" kern="0" dirty="0">
                <a:ea typeface="+mj-ea"/>
                <a:cs typeface="+mj-cs"/>
              </a:rPr>
            </a:br>
            <a:r>
              <a:rPr lang="en-GB" sz="2000" b="1" kern="0" dirty="0">
                <a:ea typeface="+mj-ea"/>
                <a:cs typeface="+mj-cs"/>
              </a:rPr>
              <a:t/>
            </a:r>
            <a:br>
              <a:rPr lang="en-GB" sz="2000" b="1" kern="0" dirty="0">
                <a:ea typeface="+mj-ea"/>
                <a:cs typeface="+mj-cs"/>
              </a:rPr>
            </a:br>
            <a:r>
              <a:rPr lang="en-GB" sz="2000" b="1" kern="0" dirty="0">
                <a:ea typeface="+mj-ea"/>
                <a:cs typeface="+mj-cs"/>
              </a:rPr>
              <a:t>Gareth D </a:t>
            </a:r>
            <a:r>
              <a:rPr lang="en-GB" sz="2000" b="1" kern="0" dirty="0" smtClean="0">
                <a:ea typeface="+mj-ea"/>
                <a:cs typeface="+mj-cs"/>
              </a:rPr>
              <a:t>Morewood (2011)</a:t>
            </a:r>
            <a:endParaRPr lang="en-GB" sz="2000" b="1" kern="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03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762" cy="44037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defRPr/>
            </a:pPr>
            <a:r>
              <a:rPr lang="en-GB" sz="3000" dirty="0">
                <a:ea typeface="ＭＳ Ｐゴシック" charset="-128"/>
              </a:rPr>
              <a:t>Keep parents/carers informed</a:t>
            </a:r>
          </a:p>
          <a:p>
            <a:pPr marL="365760" indent="-256032" eaLnBrk="1" fontAlgn="auto" hangingPunct="1"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defRPr/>
            </a:pPr>
            <a:r>
              <a:rPr lang="en-GB" sz="3000" dirty="0">
                <a:ea typeface="ＭＳ Ｐゴシック" charset="-128"/>
              </a:rPr>
              <a:t>Make sure they know who to contact and how</a:t>
            </a:r>
          </a:p>
          <a:p>
            <a:pPr marL="365760" indent="-256032" eaLnBrk="1" fontAlgn="auto" hangingPunct="1"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defRPr/>
            </a:pPr>
            <a:r>
              <a:rPr lang="en-GB" sz="3000" dirty="0">
                <a:ea typeface="ＭＳ Ｐゴシック" charset="-128"/>
              </a:rPr>
              <a:t>Provide honest communication – no long-term benefit in providing anything but the truth</a:t>
            </a:r>
          </a:p>
          <a:p>
            <a:pPr marL="365760" indent="-256032" eaLnBrk="1" fontAlgn="auto" hangingPunct="1"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defRPr/>
            </a:pPr>
            <a:r>
              <a:rPr lang="en-GB" sz="3000" dirty="0">
                <a:ea typeface="ＭＳ Ｐゴシック" charset="-128"/>
              </a:rPr>
              <a:t>Listen to parents/carers – give them time</a:t>
            </a:r>
          </a:p>
          <a:p>
            <a:pPr marL="365760" indent="-256032" eaLnBrk="1" fontAlgn="auto" hangingPunct="1"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defRPr/>
            </a:pPr>
            <a:r>
              <a:rPr lang="en-GB" sz="3000" dirty="0">
                <a:ea typeface="ＭＳ Ｐゴシック" charset="-128"/>
              </a:rPr>
              <a:t>Try to avoid </a:t>
            </a:r>
            <a:r>
              <a:rPr lang="en-GB" sz="3000" dirty="0" smtClean="0">
                <a:ea typeface="ＭＳ Ｐゴシック" charset="-128"/>
              </a:rPr>
              <a:t>uncertainty/misinterpretation</a:t>
            </a:r>
          </a:p>
          <a:p>
            <a:pPr marL="109728" indent="0" eaLnBrk="1" fontAlgn="auto" hangingPunct="1">
              <a:spcAft>
                <a:spcPts val="0"/>
              </a:spcAft>
              <a:buSzPct val="75000"/>
              <a:buFont typeface="Wingdings 3"/>
              <a:buNone/>
              <a:defRPr/>
            </a:pPr>
            <a:endParaRPr lang="en-GB" sz="1600" dirty="0">
              <a:ea typeface="ＭＳ Ｐゴシック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GB" sz="2000" dirty="0" smtClean="0"/>
              <a:t>	MOREWOOD</a:t>
            </a:r>
            <a:r>
              <a:rPr lang="en-GB" sz="2000" dirty="0"/>
              <a:t>, G. D., &amp; BOND, C. (2012)</a:t>
            </a:r>
            <a:r>
              <a:rPr lang="en-GB" sz="2000" i="1" dirty="0"/>
              <a:t> </a:t>
            </a:r>
            <a:r>
              <a:rPr lang="en-GB" sz="2000" b="1" i="1" dirty="0"/>
              <a:t>Understanding </a:t>
            </a:r>
            <a:r>
              <a:rPr lang="en-GB" sz="2000" b="1" i="1" dirty="0" smtClean="0"/>
              <a:t>Parental confidence </a:t>
            </a:r>
            <a:r>
              <a:rPr lang="en-GB" sz="2000" b="1" i="1" dirty="0"/>
              <a:t>in an inclusive high school: a pilot survey</a:t>
            </a:r>
            <a:r>
              <a:rPr lang="en-GB" sz="2000" b="1" dirty="0"/>
              <a:t>. </a:t>
            </a:r>
            <a:r>
              <a:rPr lang="en-GB" sz="2000" dirty="0"/>
              <a:t> </a:t>
            </a:r>
            <a:r>
              <a:rPr lang="en-GB" sz="2000" i="1" dirty="0" smtClean="0"/>
              <a:t>Support for </a:t>
            </a:r>
            <a:r>
              <a:rPr lang="en-GB" sz="2000" i="1" dirty="0"/>
              <a:t>Learning, </a:t>
            </a:r>
            <a:r>
              <a:rPr lang="en-GB" sz="2000" dirty="0"/>
              <a:t>Vol. 27 No.2, p53-58 Wiley Blackwell Publishing.</a:t>
            </a:r>
          </a:p>
          <a:p>
            <a:pPr marL="109728" indent="0" eaLnBrk="1" fontAlgn="auto" hangingPunct="1">
              <a:spcAft>
                <a:spcPts val="0"/>
              </a:spcAft>
              <a:buSzPct val="75000"/>
              <a:buFont typeface="Wingdings 3"/>
              <a:buNone/>
              <a:defRPr/>
            </a:pPr>
            <a:endParaRPr lang="en-GB" sz="2800" dirty="0">
              <a:ea typeface="ＭＳ Ｐゴシック" charset="-128"/>
            </a:endParaRPr>
          </a:p>
          <a:p>
            <a:pPr marL="365760" indent="-256032" eaLnBrk="1" fontAlgn="auto" hangingPunct="1"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365760" indent="-256032" eaLnBrk="1" fontAlgn="auto" hangingPunct="1"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endParaRPr lang="en-GB" dirty="0"/>
          </a:p>
        </p:txBody>
      </p:sp>
      <p:sp>
        <p:nvSpPr>
          <p:cNvPr id="37891" name="Title 2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4963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altLang="en-US" sz="42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Ensure clear communication with parents/carers </a:t>
            </a:r>
          </a:p>
        </p:txBody>
      </p:sp>
    </p:spTree>
    <p:extLst>
      <p:ext uri="{BB962C8B-B14F-4D97-AF65-F5344CB8AC3E}">
        <p14:creationId xmlns:p14="http://schemas.microsoft.com/office/powerpoint/2010/main" val="8314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345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094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2687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24A36A87-37CD-4BAE-A54F-82D41D5AE1C2" descr="cid:24A36A87-37CD-4BAE-A54F-82D41D5AE1C2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3528" y="188640"/>
            <a:ext cx="85689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683" y="3933056"/>
            <a:ext cx="4248472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	“At this school I’ve got to meet lots of new teachers and friends.”</a:t>
            </a:r>
          </a:p>
          <a:p>
            <a:pPr>
              <a:buNone/>
            </a:pPr>
            <a:endParaRPr lang="en-GB" sz="1000" dirty="0" smtClean="0"/>
          </a:p>
          <a:p>
            <a:pPr>
              <a:buNone/>
            </a:pPr>
            <a:r>
              <a:rPr lang="en-GB" sz="2800" dirty="0" smtClean="0"/>
              <a:t>	Jessica, age 11</a:t>
            </a:r>
            <a:endParaRPr lang="en-GB" dirty="0" smtClean="0"/>
          </a:p>
          <a:p>
            <a:pPr>
              <a:buNone/>
            </a:pPr>
            <a:endParaRPr lang="en-GB" sz="3000" dirty="0"/>
          </a:p>
        </p:txBody>
      </p:sp>
      <p:pic>
        <p:nvPicPr>
          <p:cNvPr id="1026" name="Picture 2" descr="C:\Users\Gareth\Pictures\INCLUSION\JN and 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960440" cy="5530399"/>
          </a:xfrm>
          <a:prstGeom prst="rect">
            <a:avLst/>
          </a:prstGeom>
          <a:noFill/>
        </p:spPr>
      </p:pic>
      <p:pic>
        <p:nvPicPr>
          <p:cNvPr id="5" name="Picture 4" descr="C:\Users\Gareth\Pictures\INCLUSION\peer suppo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83" y="361139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Gareth\Pictures\INCLUSION\J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1139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4725144"/>
            <a:ext cx="7992888" cy="14981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/>
              <a:t>	“I get to do everything my friends do, just that sometimes I have things changed a little so I can join in properly.”</a:t>
            </a:r>
          </a:p>
          <a:p>
            <a:pPr>
              <a:buNone/>
            </a:pPr>
            <a:r>
              <a:rPr lang="en-GB" dirty="0" smtClean="0"/>
              <a:t>	Lola, aged 14</a:t>
            </a:r>
            <a:endParaRPr lang="en-GB" dirty="0"/>
          </a:p>
        </p:txBody>
      </p:sp>
      <p:pic>
        <p:nvPicPr>
          <p:cNvPr id="4" name="Picture 3" descr="C:\Users\Gareth\Pictures\INCLUSION\LB with TA in cla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332656"/>
            <a:ext cx="3394720" cy="4968552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C:\Users\Gareth\Pictures\INCLUSION\SP and map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46449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51520" y="692696"/>
            <a:ext cx="3682752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“I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enjoy school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get to do things I didn’t at primary.  I do my exercises and physio as well as my lessons, it works well.  People are nice.”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Sara, aged 12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80528" y="188640"/>
            <a:ext cx="9324528" cy="1944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	“Going to Priestnall has helped me to gain confidence with my peers.  I have developed my social skills and think this will help me at college.”       </a:t>
            </a:r>
          </a:p>
          <a:p>
            <a:pPr>
              <a:buNone/>
            </a:pPr>
            <a:r>
              <a:rPr lang="en-GB" dirty="0" smtClean="0"/>
              <a:t>	</a:t>
            </a:r>
            <a:endParaRPr lang="en-GB" sz="1300" dirty="0" smtClean="0"/>
          </a:p>
          <a:p>
            <a:pPr>
              <a:buNone/>
            </a:pPr>
            <a:r>
              <a:rPr lang="en-GB" dirty="0" smtClean="0"/>
              <a:t>	Josh, aged 16</a:t>
            </a:r>
            <a:endParaRPr lang="en-GB" dirty="0"/>
          </a:p>
        </p:txBody>
      </p:sp>
      <p:pic>
        <p:nvPicPr>
          <p:cNvPr id="4" name="Picture 2" descr="C:\Documents and Settings\Gareth\Desktop\PHOTOS 11\11 81 Final\IMG_2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74146" y="1052736"/>
            <a:ext cx="670790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4088" y="620688"/>
            <a:ext cx="3528392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“At first it was very difficult for me at school but now I like to take on challenges and I like that here there are safe rooms for you to go to. I am good at maths.”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Jack, aged 14</a:t>
            </a:r>
            <a:endParaRPr lang="en-GB" dirty="0"/>
          </a:p>
        </p:txBody>
      </p:sp>
      <p:pic>
        <p:nvPicPr>
          <p:cNvPr id="1026" name="Picture 2" descr="C:\Users\Gareth\AppData\Local\Microsoft\Windows\Temporary Internet Files\Content.Outlook\AAFCEMDH\16-03-2016 094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9430"/>
            <a:ext cx="4879595" cy="535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80528" y="548680"/>
            <a:ext cx="4067944" cy="5760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	“Priestnall is really good because they have many autistic students and they understand us.  I think I will have a great time at Priestnall because they know how to deal with me and support me.  Social time is great as I get to hang out with other students who like to share my interests.”</a:t>
            </a:r>
          </a:p>
          <a:p>
            <a:pPr>
              <a:buNone/>
            </a:pPr>
            <a:endParaRPr lang="en-GB" sz="1500" dirty="0" smtClean="0"/>
          </a:p>
          <a:p>
            <a:pPr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2050" name="Picture 2" descr="C:\Users\Gareth\AppData\Local\Microsoft\Windows\Temporary Internet Files\Content.Outlook\AAFCEMDH\16-03-2016 112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178" y="476672"/>
            <a:ext cx="5096583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4581128"/>
            <a:ext cx="2724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Bobby, aged 11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NoS DayEve\Still pics\P6300169.JPG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9512" y="188640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NoS DayEve\Still pics\P6300168.JPG"/>
          <p:cNvPicPr/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572000" y="2420888"/>
            <a:ext cx="4427463" cy="3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716016" y="620688"/>
            <a:ext cx="4125144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3000" dirty="0" smtClean="0"/>
              <a:t>Chris, now aged 17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dirty="0" smtClean="0"/>
              <a:t>	(pictured aged 13)</a:t>
            </a:r>
            <a:endParaRPr lang="en-GB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23528" y="4365104"/>
            <a:ext cx="4125144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Osaid, now aged 19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(pictured aged 13)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 txBox="1"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GB" altLang="en-US" sz="42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SENCo skills are still the same…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69" y="1272654"/>
            <a:ext cx="8676456" cy="36004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3000" kern="0" dirty="0">
                <a:latin typeface="+mn-lt"/>
                <a:cs typeface="+mn-cs"/>
              </a:rPr>
              <a:t>A lead professional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3000" kern="0" dirty="0">
                <a:latin typeface="+mn-lt"/>
                <a:cs typeface="+mn-cs"/>
              </a:rPr>
              <a:t>An advocate and knowledge/information manager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3000" kern="0" dirty="0">
                <a:latin typeface="+mn-lt"/>
                <a:cs typeface="+mn-cs"/>
              </a:rPr>
              <a:t>A commissioner and broker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3000" kern="0" dirty="0">
                <a:latin typeface="+mn-lt"/>
                <a:cs typeface="+mn-cs"/>
              </a:rPr>
              <a:t>A resource manager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3000" kern="0" dirty="0">
                <a:latin typeface="+mn-lt"/>
                <a:cs typeface="+mn-cs"/>
              </a:rPr>
              <a:t>A partnership manager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3000" kern="0" dirty="0">
                <a:latin typeface="+mn-lt"/>
                <a:cs typeface="+mn-cs"/>
              </a:rPr>
              <a:t>A quality assurer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3000" kern="0" dirty="0">
                <a:latin typeface="+mn-lt"/>
                <a:cs typeface="+mn-cs"/>
              </a:rPr>
              <a:t>A facilitator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3000" kern="0" dirty="0">
                <a:latin typeface="+mn-lt"/>
                <a:cs typeface="+mn-cs"/>
              </a:rPr>
              <a:t>A solution assembler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4817097" y="4365104"/>
            <a:ext cx="403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000" dirty="0"/>
              <a:t>Cheminais in Morewood, G. D (2008) the 21</a:t>
            </a:r>
            <a:r>
              <a:rPr lang="en-GB" altLang="en-US" sz="2000" baseline="30000" dirty="0"/>
              <a:t>st</a:t>
            </a:r>
            <a:r>
              <a:rPr lang="en-GB" altLang="en-US" sz="2000" dirty="0"/>
              <a:t> Century SENCo</a:t>
            </a:r>
          </a:p>
          <a:p>
            <a:pPr algn="ctr" eaLnBrk="1" hangingPunct="1"/>
            <a:r>
              <a:rPr lang="en-GB" altLang="en-US" sz="2000" u="sng" dirty="0"/>
              <a:t>www.gdmorewood.com</a:t>
            </a:r>
            <a:r>
              <a:rPr lang="en-GB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922338"/>
          </a:xfrm>
        </p:spPr>
        <p:txBody>
          <a:bodyPr/>
          <a:lstStyle/>
          <a:p>
            <a:r>
              <a:rPr lang="en-GB" altLang="en-US" sz="4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Have we found the final piece?</a:t>
            </a: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14916"/>
            <a:ext cx="8569325" cy="60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68052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Progress 8 is calculated for each </a:t>
            </a:r>
            <a:r>
              <a:rPr lang="en-GB" dirty="0" smtClean="0"/>
              <a:t>student </a:t>
            </a:r>
            <a:r>
              <a:rPr lang="en-GB" dirty="0"/>
              <a:t>by comparing their average grade across eight subjects at key stage 4 with the average grade of all </a:t>
            </a:r>
            <a:r>
              <a:rPr lang="en-GB" dirty="0" smtClean="0"/>
              <a:t>students </a:t>
            </a:r>
            <a:r>
              <a:rPr lang="en-GB" dirty="0"/>
              <a:t>nationally who </a:t>
            </a:r>
            <a:r>
              <a:rPr lang="en-GB" dirty="0" smtClean="0"/>
              <a:t>had similar </a:t>
            </a:r>
            <a:r>
              <a:rPr lang="en-GB" dirty="0"/>
              <a:t>prior attainment. </a:t>
            </a:r>
            <a:endParaRPr lang="en-GB" dirty="0" smtClean="0"/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It </a:t>
            </a:r>
            <a:r>
              <a:rPr lang="en-GB" dirty="0"/>
              <a:t>is calculated using assessment results from the end of primary school, with individual </a:t>
            </a:r>
            <a:r>
              <a:rPr lang="en-GB" dirty="0" smtClean="0"/>
              <a:t>scores then combined </a:t>
            </a:r>
            <a:r>
              <a:rPr lang="en-GB" dirty="0"/>
              <a:t>to achieve one score </a:t>
            </a:r>
            <a:r>
              <a:rPr lang="en-GB" dirty="0" smtClean="0"/>
              <a:t>for a </a:t>
            </a:r>
            <a:r>
              <a:rPr lang="en-GB" dirty="0"/>
              <a:t>school</a:t>
            </a:r>
            <a:r>
              <a:rPr lang="en-GB" dirty="0" smtClean="0"/>
              <a:t>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In 2016, there was one point score allocated to each grade. 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But in 2017, when the new grading scale kicks in, a student moving up a grade from A to A* receives</a:t>
            </a:r>
            <a:br>
              <a:rPr lang="en-GB" dirty="0"/>
            </a:br>
            <a:r>
              <a:rPr lang="en-GB" dirty="0"/>
              <a:t>a point score increment three times that of someone moving from a G to an F grade (see table).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sz="4200" dirty="0" smtClean="0">
                <a:solidFill>
                  <a:schemeClr val="tx1"/>
                </a:solidFill>
                <a:effectLst/>
              </a:rPr>
              <a:t>Showing Progress: Progress 8 and SEND</a:t>
            </a:r>
            <a:endParaRPr lang="en-GB" sz="4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56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536700"/>
            <a:ext cx="8229600" cy="4525963"/>
          </a:xfrm>
        </p:spPr>
        <p:txBody>
          <a:bodyPr/>
          <a:lstStyle/>
          <a:p>
            <a:pPr>
              <a:buClrTx/>
              <a:buSzPct val="75000"/>
              <a:buFont typeface="Wingdings" pitchFamily="2" charset="2"/>
              <a:buChar char="Ø"/>
            </a:pPr>
            <a:r>
              <a:rPr lang="en-GB" altLang="en-US" sz="2400" dirty="0" smtClean="0">
                <a:latin typeface="Calibri" pitchFamily="34" charset="0"/>
              </a:rPr>
              <a:t>Above all – remember to be… </a:t>
            </a:r>
          </a:p>
          <a:p>
            <a:pPr>
              <a:buClrTx/>
              <a:buSzPct val="75000"/>
              <a:buFont typeface="Wingdings" pitchFamily="2" charset="2"/>
              <a:buChar char="Ø"/>
            </a:pPr>
            <a:endParaRPr lang="en-GB" altLang="en-US" sz="2400" dirty="0" smtClean="0">
              <a:latin typeface="Calibri" pitchFamily="34" charset="0"/>
            </a:endParaRPr>
          </a:p>
          <a:p>
            <a:pPr lvl="3">
              <a:buClrTx/>
              <a:buSzPct val="75000"/>
              <a:buFont typeface="Wingdings" pitchFamily="2" charset="2"/>
              <a:buChar char="Ø"/>
            </a:pPr>
            <a:r>
              <a:rPr lang="en-GB" altLang="en-US" sz="2400" b="1" dirty="0" smtClean="0">
                <a:latin typeface="Calibri" pitchFamily="34" charset="0"/>
              </a:rPr>
              <a:t>  adaptable, </a:t>
            </a:r>
          </a:p>
          <a:p>
            <a:pPr lvl="3">
              <a:buClrTx/>
              <a:buSzPct val="75000"/>
              <a:buFont typeface="Wingdings" pitchFamily="2" charset="2"/>
              <a:buChar char="Ø"/>
            </a:pPr>
            <a:r>
              <a:rPr lang="en-GB" altLang="en-US" sz="2400" b="1" dirty="0" smtClean="0">
                <a:latin typeface="Calibri" pitchFamily="34" charset="0"/>
              </a:rPr>
              <a:t>  innovative, </a:t>
            </a:r>
          </a:p>
          <a:p>
            <a:pPr lvl="3">
              <a:buClrTx/>
              <a:buSzPct val="75000"/>
              <a:buFont typeface="Wingdings" pitchFamily="2" charset="2"/>
              <a:buChar char="Ø"/>
            </a:pPr>
            <a:r>
              <a:rPr lang="en-GB" altLang="en-US" sz="2400" b="1" dirty="0" smtClean="0">
                <a:latin typeface="Calibri" pitchFamily="34" charset="0"/>
              </a:rPr>
              <a:t>  empathetic,</a:t>
            </a:r>
          </a:p>
          <a:p>
            <a:pPr lvl="3">
              <a:buClrTx/>
              <a:buSzPct val="75000"/>
              <a:buFont typeface="Wingdings" pitchFamily="2" charset="2"/>
              <a:buChar char="Ø"/>
            </a:pPr>
            <a:r>
              <a:rPr lang="en-GB" altLang="en-US" sz="2400" b="1" dirty="0" smtClean="0">
                <a:latin typeface="Calibri" pitchFamily="34" charset="0"/>
              </a:rPr>
              <a:t>  and </a:t>
            </a:r>
            <a:r>
              <a:rPr lang="en-GB" altLang="en-US" sz="2400" b="1" dirty="0" smtClean="0">
                <a:latin typeface="Calibri" pitchFamily="34" charset="0"/>
              </a:rPr>
              <a:t>... open minded.</a:t>
            </a:r>
          </a:p>
          <a:p>
            <a:pPr>
              <a:buClrTx/>
              <a:buSzPct val="75000"/>
              <a:buFont typeface="Wingdings" pitchFamily="2" charset="2"/>
              <a:buChar char="Ø"/>
            </a:pPr>
            <a:endParaRPr lang="en-GB" altLang="en-US" sz="2400" b="1" dirty="0" smtClean="0">
              <a:latin typeface="Calibri" pitchFamily="34" charset="0"/>
            </a:endParaRPr>
          </a:p>
          <a:p>
            <a:pPr>
              <a:buClrTx/>
              <a:buSzPct val="75000"/>
              <a:buFont typeface="Wingdings" pitchFamily="2" charset="2"/>
              <a:buChar char="Ø"/>
            </a:pPr>
            <a:r>
              <a:rPr lang="en-GB" altLang="en-US" sz="2400" b="1" dirty="0" smtClean="0">
                <a:latin typeface="Calibri" pitchFamily="34" charset="0"/>
              </a:rPr>
              <a:t>Remember that not one strategy fits all … but strategies for one may well benefit others … think about the </a:t>
            </a:r>
            <a:r>
              <a:rPr lang="en-GB" altLang="en-US" sz="2400" b="1" dirty="0" smtClean="0">
                <a:latin typeface="Calibri" pitchFamily="34" charset="0"/>
              </a:rPr>
              <a:t>individual as part of the whole picture.</a:t>
            </a:r>
            <a:endParaRPr lang="en-GB" altLang="en-US" sz="24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altLang="en-US" sz="2500" dirty="0" smtClean="0">
              <a:latin typeface="Calibri" pitchFamily="34" charset="0"/>
            </a:endParaRPr>
          </a:p>
        </p:txBody>
      </p:sp>
      <p:sp>
        <p:nvSpPr>
          <p:cNvPr id="44035" name="Title 2"/>
          <p:cNvSpPr txBox="1">
            <a:spLocks noGrp="1"/>
          </p:cNvSpPr>
          <p:nvPr>
            <p:ph type="title"/>
          </p:nvPr>
        </p:nvSpPr>
        <p:spPr>
          <a:xfrm>
            <a:off x="323850" y="260350"/>
            <a:ext cx="8569325" cy="1143000"/>
          </a:xfrm>
        </p:spPr>
        <p:txBody>
          <a:bodyPr>
            <a:normAutofit/>
          </a:bodyPr>
          <a:lstStyle/>
          <a:p>
            <a:r>
              <a:rPr lang="en-GB" altLang="en-US" sz="42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Personalisation not normalisation…</a:t>
            </a:r>
          </a:p>
        </p:txBody>
      </p:sp>
    </p:spTree>
    <p:extLst>
      <p:ext uri="{BB962C8B-B14F-4D97-AF65-F5344CB8AC3E}">
        <p14:creationId xmlns:p14="http://schemas.microsoft.com/office/powerpoint/2010/main" val="12068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chool PD\PICS\P10103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6328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0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24744"/>
            <a:ext cx="8640960" cy="4525963"/>
          </a:xfrm>
        </p:spPr>
        <p:txBody>
          <a:bodyPr>
            <a:normAutofit lnSpcReduction="10000"/>
          </a:bodyPr>
          <a:lstStyle/>
          <a:p>
            <a:pPr marL="624078" indent="-514350">
              <a:buClrTx/>
              <a:buSzPct val="75000"/>
              <a:buFont typeface="+mj-lt"/>
              <a:buAutoNum type="arabicPeriod"/>
            </a:pPr>
            <a:r>
              <a:rPr lang="en-GB" sz="3200" dirty="0"/>
              <a:t>Remember that our goal is success, not </a:t>
            </a:r>
            <a:r>
              <a:rPr lang="en-GB" sz="3200" dirty="0" smtClean="0"/>
              <a:t>process.</a:t>
            </a:r>
            <a:endParaRPr lang="en-GB" sz="3200" dirty="0"/>
          </a:p>
          <a:p>
            <a:pPr marL="624078" indent="-514350">
              <a:buClrTx/>
              <a:buSzPct val="75000"/>
              <a:buFont typeface="+mj-lt"/>
              <a:buAutoNum type="arabicPeriod"/>
            </a:pPr>
            <a:r>
              <a:rPr lang="en-GB" sz="3200" dirty="0"/>
              <a:t>Reform and education innovation must be addressed in the context of universal principles of human </a:t>
            </a:r>
            <a:r>
              <a:rPr lang="en-GB" sz="3200" dirty="0" smtClean="0"/>
              <a:t>nature.</a:t>
            </a:r>
            <a:endParaRPr lang="en-GB" sz="3200" dirty="0"/>
          </a:p>
          <a:p>
            <a:pPr marL="624078" indent="-514350">
              <a:buClrTx/>
              <a:buSzPct val="75000"/>
              <a:buFont typeface="+mj-lt"/>
              <a:buAutoNum type="arabicPeriod"/>
            </a:pPr>
            <a:r>
              <a:rPr lang="en-GB" sz="3200" dirty="0"/>
              <a:t>Remember that education does not equal </a:t>
            </a:r>
            <a:r>
              <a:rPr lang="en-GB" sz="3200" dirty="0" smtClean="0"/>
              <a:t>salvation.</a:t>
            </a:r>
            <a:endParaRPr lang="en-GB" sz="3200" dirty="0"/>
          </a:p>
          <a:p>
            <a:pPr marL="624078" indent="-514350">
              <a:buClrTx/>
              <a:buSzPct val="75000"/>
              <a:buFont typeface="+mj-lt"/>
              <a:buAutoNum type="arabicPeriod"/>
            </a:pPr>
            <a:r>
              <a:rPr lang="en-GB" sz="3200" dirty="0"/>
              <a:t>We should always remember to whom we are </a:t>
            </a:r>
            <a:r>
              <a:rPr lang="en-GB" sz="3200" dirty="0" smtClean="0"/>
              <a:t>accountable.</a:t>
            </a:r>
            <a:endParaRPr lang="en-GB" sz="3200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576064"/>
          </a:xfrm>
        </p:spPr>
        <p:txBody>
          <a:bodyPr>
            <a:noAutofit/>
          </a:bodyPr>
          <a:lstStyle/>
          <a:p>
            <a:r>
              <a:rPr lang="en-GB" sz="3500" dirty="0">
                <a:solidFill>
                  <a:schemeClr val="tx1"/>
                </a:solidFill>
                <a:effectLst/>
              </a:rPr>
              <a:t>Four Essential Principles for Education </a:t>
            </a:r>
            <a:r>
              <a:rPr lang="en-GB" sz="3500" dirty="0" smtClean="0">
                <a:solidFill>
                  <a:schemeClr val="tx1"/>
                </a:solidFill>
                <a:effectLst/>
              </a:rPr>
              <a:t>Success</a:t>
            </a:r>
            <a:endParaRPr lang="en-GB" sz="35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2160" y="5301208"/>
            <a:ext cx="2871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Thomas A. </a:t>
            </a:r>
            <a:r>
              <a:rPr lang="en-GB" sz="2800" dirty="0" smtClean="0"/>
              <a:t>Hinton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343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Gareth\Desktop\PHOTOS 11\11 81 Final\IMG_23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895753"/>
            <a:ext cx="7417941" cy="4945834"/>
          </a:xfrm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179388" y="115888"/>
            <a:ext cx="84963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500" b="1"/>
              <a:t>Learning isn’t always the same ...</a:t>
            </a:r>
          </a:p>
        </p:txBody>
      </p:sp>
    </p:spTree>
    <p:extLst>
      <p:ext uri="{BB962C8B-B14F-4D97-AF65-F5344CB8AC3E}">
        <p14:creationId xmlns:p14="http://schemas.microsoft.com/office/powerpoint/2010/main" val="9032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Equa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4463"/>
            <a:ext cx="70866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6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85225" cy="4824413"/>
          </a:xfrm>
        </p:spPr>
        <p:txBody>
          <a:bodyPr/>
          <a:lstStyle/>
          <a:p>
            <a:pPr algn="ctr">
              <a:buFontTx/>
              <a:buNone/>
            </a:pPr>
            <a:endParaRPr lang="en-GB" altLang="en-US" sz="3500" b="1" dirty="0" smtClean="0">
              <a:latin typeface="Calibri" pitchFamily="34" charset="0"/>
            </a:endParaRPr>
          </a:p>
          <a:p>
            <a:pPr algn="ctr">
              <a:buFontTx/>
              <a:buNone/>
            </a:pPr>
            <a:endParaRPr lang="en-GB" altLang="en-US" sz="1500" b="1" dirty="0" smtClean="0"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GB" altLang="en-US" sz="4700" b="1" dirty="0" smtClean="0">
                <a:latin typeface="Calibri" pitchFamily="34" charset="0"/>
              </a:rPr>
              <a:t>Gareth D Morewood</a:t>
            </a:r>
            <a:r>
              <a:rPr lang="en-GB" altLang="en-US" sz="4400" b="1" dirty="0" smtClean="0">
                <a:latin typeface="Calibri" pitchFamily="34" charset="0"/>
              </a:rPr>
              <a:t> </a:t>
            </a:r>
          </a:p>
          <a:p>
            <a:pPr algn="ctr">
              <a:buFontTx/>
              <a:buNone/>
            </a:pPr>
            <a:endParaRPr lang="en-GB" altLang="en-US" sz="4400" b="1" dirty="0" smtClean="0"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GB" altLang="en-US" sz="4400" b="1" dirty="0" smtClean="0">
                <a:latin typeface="Calibri" pitchFamily="34" charset="0"/>
              </a:rPr>
              <a:t>www.gdmorewood.com</a:t>
            </a:r>
          </a:p>
          <a:p>
            <a:pPr algn="ctr">
              <a:buFontTx/>
              <a:buNone/>
            </a:pPr>
            <a:r>
              <a:rPr lang="en-GB" altLang="en-US" sz="4400" b="1" dirty="0" smtClean="0">
                <a:latin typeface="Calibri" pitchFamily="34" charset="0"/>
              </a:rPr>
              <a:t>@gdmorewood</a:t>
            </a:r>
          </a:p>
          <a:p>
            <a:pPr algn="ctr">
              <a:buFontTx/>
              <a:buNone/>
            </a:pPr>
            <a:endParaRPr lang="en-GB" altLang="en-US" sz="16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5" y="620688"/>
            <a:ext cx="853428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Crucially, there is a 1.5 point gain for a student who gets an A* rather than an </a:t>
            </a:r>
            <a:r>
              <a:rPr lang="en-GB" dirty="0" smtClean="0"/>
              <a:t>A.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W</a:t>
            </a:r>
            <a:r>
              <a:rPr lang="en-GB" dirty="0" smtClean="0"/>
              <a:t>hile </a:t>
            </a:r>
            <a:r>
              <a:rPr lang="en-GB" dirty="0"/>
              <a:t>a less able student moving from a G to an F grade would gain only half a </a:t>
            </a:r>
            <a:r>
              <a:rPr lang="en-GB" dirty="0" smtClean="0"/>
              <a:t>point.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By 2018 most GCSEs will be new specifications.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By 2019 issues to do with weighting are expected to have ‘evened out’.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It is argued that this is better than the traditional ‘high stakes’ C/D borderline for reporting.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tx1"/>
                </a:solidFill>
                <a:effectLst/>
              </a:rPr>
              <a:t>So what are the key points?</a:t>
            </a:r>
            <a:endParaRPr lang="en-GB" sz="4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6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Never has the curriculum offer been more important.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A limited curriculum offer will hamper individuals progression to adulthood and also potentially have significant impact on Progress 8 outcomes.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The curriculum should reflect the need of the individual cohort/school; not be driven by external measures.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The additional weighting for English and Maths mean that additional supported learning pathways are important to be maintained.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0106"/>
          </a:xfrm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tx1"/>
                </a:solidFill>
                <a:effectLst/>
              </a:rPr>
              <a:t>So what does this mean for us?  (1)</a:t>
            </a:r>
            <a:endParaRPr lang="en-GB" sz="4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23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608512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The measure also allows students to study up to three high quality non-GCSE </a:t>
            </a:r>
            <a:r>
              <a:rPr lang="en-GB" dirty="0" smtClean="0"/>
              <a:t>qualifications.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For example Catering BTEC Level 2 is a much more accessible and appropriate course, for some than Food &amp; Nutrition GCSE and equally weighted.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Progress 8 does not make it mandatory for </a:t>
            </a:r>
            <a:r>
              <a:rPr lang="en-GB" dirty="0" smtClean="0"/>
              <a:t>students </a:t>
            </a:r>
            <a:r>
              <a:rPr lang="en-GB" dirty="0"/>
              <a:t>to take eight qualifications or for all the qualifications they do take to be GCSEs</a:t>
            </a:r>
            <a:r>
              <a:rPr lang="en-GB" dirty="0" smtClean="0"/>
              <a:t>.  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However schools will be under pressure and should be wary of a ‘0’ in any component having a significant impact on the Progress 8 score.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Personalisation of pathways into adulthood is still important to keep at the forefront of thinking.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0106"/>
          </a:xfrm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tx1"/>
                </a:solidFill>
                <a:effectLst/>
              </a:rPr>
              <a:t>So what does this mean for us?  (2)</a:t>
            </a:r>
            <a:endParaRPr lang="en-GB" sz="4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75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/>
          </a:bodyPr>
          <a:lstStyle/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The DfE explicitly state that they </a:t>
            </a:r>
            <a:r>
              <a:rPr lang="en-GB" dirty="0"/>
              <a:t>want every </a:t>
            </a:r>
            <a:r>
              <a:rPr lang="en-GB" dirty="0" smtClean="0"/>
              <a:t>student </a:t>
            </a:r>
            <a:r>
              <a:rPr lang="en-GB" dirty="0"/>
              <a:t>to fulfil their potential, and take the qualifications that will allow them to achieve their goals and move on to their chosen next stage of education or training.  </a:t>
            </a:r>
            <a:endParaRPr lang="en-GB" dirty="0" smtClean="0"/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They </a:t>
            </a:r>
            <a:r>
              <a:rPr lang="en-GB" dirty="0"/>
              <a:t>recognise that for a small minority of </a:t>
            </a:r>
            <a:r>
              <a:rPr lang="en-GB" dirty="0" smtClean="0"/>
              <a:t>students, </a:t>
            </a:r>
            <a:r>
              <a:rPr lang="en-GB" dirty="0"/>
              <a:t>8 qualifications may not be appropriate.  </a:t>
            </a:r>
            <a:endParaRPr lang="en-GB" dirty="0" smtClean="0"/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They </a:t>
            </a:r>
            <a:r>
              <a:rPr lang="en-GB" dirty="0"/>
              <a:t>expect schools to help </a:t>
            </a:r>
            <a:r>
              <a:rPr lang="en-GB" dirty="0" smtClean="0"/>
              <a:t>students to </a:t>
            </a:r>
            <a:r>
              <a:rPr lang="en-GB" dirty="0"/>
              <a:t>choose the right qualifications, and </a:t>
            </a:r>
            <a:r>
              <a:rPr lang="en-GB" dirty="0" smtClean="0"/>
              <a:t>the right </a:t>
            </a:r>
            <a:r>
              <a:rPr lang="en-GB" dirty="0"/>
              <a:t>number of </a:t>
            </a:r>
            <a:r>
              <a:rPr lang="en-GB" dirty="0" smtClean="0"/>
              <a:t>qualifications.</a:t>
            </a:r>
          </a:p>
          <a:p>
            <a:pPr marL="109728" indent="0">
              <a:buClrTx/>
              <a:buSzPct val="75000"/>
              <a:buNone/>
            </a:pPr>
            <a:endParaRPr lang="en-GB" dirty="0" smtClean="0"/>
          </a:p>
          <a:p>
            <a:pPr marL="109728" indent="0">
              <a:buClrTx/>
              <a:buSzPct val="75000"/>
              <a:buNone/>
            </a:pPr>
            <a:r>
              <a:rPr lang="en-GB" sz="2200" dirty="0" smtClean="0"/>
              <a:t>See </a:t>
            </a:r>
            <a:r>
              <a:rPr lang="en-GB" sz="2200" dirty="0"/>
              <a:t>more at: </a:t>
            </a:r>
            <a:r>
              <a:rPr lang="en-GB" sz="2200" dirty="0">
                <a:hlinkClick r:id="rId2"/>
              </a:rPr>
              <a:t>http://</a:t>
            </a:r>
            <a:r>
              <a:rPr lang="en-GB" sz="2200" dirty="0" smtClean="0">
                <a:hlinkClick r:id="rId2"/>
              </a:rPr>
              <a:t>www.nasen.org.uk/newsviews/News/News.concerns-about-progress-8.html#sthash.i8aHdmZJ.dpuf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0106"/>
          </a:xfrm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tx1"/>
                </a:solidFill>
                <a:effectLst/>
              </a:rPr>
              <a:t>So what does this mean for us?  (3)</a:t>
            </a:r>
            <a:endParaRPr lang="en-GB" sz="4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71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The DfE are also very clear about the fact that </a:t>
            </a:r>
            <a:r>
              <a:rPr lang="en-GB" dirty="0"/>
              <a:t>there will be a small </a:t>
            </a:r>
            <a:r>
              <a:rPr lang="en-GB" dirty="0" smtClean="0"/>
              <a:t>number </a:t>
            </a:r>
            <a:r>
              <a:rPr lang="en-GB" dirty="0"/>
              <a:t>of </a:t>
            </a:r>
            <a:r>
              <a:rPr lang="en-GB" dirty="0" smtClean="0"/>
              <a:t>students </a:t>
            </a:r>
            <a:r>
              <a:rPr lang="en-GB" dirty="0"/>
              <a:t>that are unlikely to be recognised in the Progress 8 </a:t>
            </a:r>
            <a:r>
              <a:rPr lang="en-GB" dirty="0" smtClean="0"/>
              <a:t>measure; </a:t>
            </a:r>
            <a:r>
              <a:rPr lang="en-GB" dirty="0"/>
              <a:t>because their particular needs mean that they cannot enter any GCSEs or high value vocational </a:t>
            </a:r>
            <a:r>
              <a:rPr lang="en-GB" dirty="0" smtClean="0"/>
              <a:t>qualifications.</a:t>
            </a:r>
          </a:p>
          <a:p>
            <a:pPr>
              <a:buClrTx/>
              <a:buSzPct val="75000"/>
              <a:buFont typeface="Wingdings" panose="05000000000000000000" pitchFamily="2" charset="2"/>
              <a:buChar char="Ø"/>
            </a:pPr>
            <a:r>
              <a:rPr lang="en-GB" dirty="0" smtClean="0"/>
              <a:t>To support these students the DfE publish </a:t>
            </a:r>
            <a:r>
              <a:rPr lang="en-GB" dirty="0"/>
              <a:t>a range of additional information in the performance tables, for example, destination measures. </a:t>
            </a:r>
          </a:p>
          <a:p>
            <a:pPr marL="109728" indent="0">
              <a:buClrTx/>
              <a:buSzPct val="75000"/>
              <a:buNone/>
            </a:pPr>
            <a:endParaRPr lang="en-GB" sz="2000" dirty="0" smtClean="0"/>
          </a:p>
          <a:p>
            <a:pPr marL="109728" indent="0">
              <a:buClrTx/>
              <a:buSzPct val="75000"/>
              <a:buNone/>
            </a:pPr>
            <a:r>
              <a:rPr lang="en-GB" sz="2000" dirty="0" smtClean="0"/>
              <a:t>See more at: </a:t>
            </a:r>
            <a:r>
              <a:rPr lang="en-GB" sz="2000" dirty="0" smtClean="0">
                <a:hlinkClick r:id="rId2"/>
              </a:rPr>
              <a:t>http://www.nasen.org.uk/newsviews/News/News.concerns-about-progress-8.html#sthash.i8aHdmZJ.dpuf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0106"/>
          </a:xfrm>
        </p:spPr>
        <p:txBody>
          <a:bodyPr>
            <a:normAutofit/>
          </a:bodyPr>
          <a:lstStyle/>
          <a:p>
            <a:r>
              <a:rPr lang="en-GB" sz="4200" dirty="0" smtClean="0">
                <a:solidFill>
                  <a:schemeClr val="tx1"/>
                </a:solidFill>
                <a:effectLst/>
              </a:rPr>
              <a:t>So what does this mean for us?  (4)</a:t>
            </a:r>
            <a:endParaRPr lang="en-GB" sz="4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51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1281</Words>
  <Application>Microsoft Office PowerPoint</Application>
  <PresentationFormat>On-screen Show (4:3)</PresentationFormat>
  <Paragraphs>142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Progress 8 and SEND: the challenge of meeting the curriculum needs of young people with SEND</vt:lpstr>
      <vt:lpstr>PowerPoint Presentation</vt:lpstr>
      <vt:lpstr>Showing Progress: Progress 8 and SEND</vt:lpstr>
      <vt:lpstr>PowerPoint Presentation</vt:lpstr>
      <vt:lpstr>So what are the key points?</vt:lpstr>
      <vt:lpstr>So what does this mean for us?  (1)</vt:lpstr>
      <vt:lpstr>So what does this mean for us?  (2)</vt:lpstr>
      <vt:lpstr>So what does this mean for us?  (3)</vt:lpstr>
      <vt:lpstr>So what does this mean for us?  (4)</vt:lpstr>
      <vt:lpstr>So what does this mean for us?  (5)</vt:lpstr>
      <vt:lpstr>Quality First Inclusive Teaching…</vt:lpstr>
      <vt:lpstr>21st Century Children…a key message!</vt:lpstr>
      <vt:lpstr>PowerPoint Presentation</vt:lpstr>
      <vt:lpstr>Have high aspirations for every young person…</vt:lpstr>
      <vt:lpstr>Measuring Impact…</vt:lpstr>
      <vt:lpstr>Useful blog links…</vt:lpstr>
      <vt:lpstr>PowerPoint Presentation</vt:lpstr>
      <vt:lpstr>PowerPoint Presentation</vt:lpstr>
      <vt:lpstr>Ensure clear communication with parents/carers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SENCo skills are still the same…</vt:lpstr>
      <vt:lpstr>Have we found the final piece?</vt:lpstr>
      <vt:lpstr>Personalisation not normalisation…</vt:lpstr>
      <vt:lpstr>PowerPoint Presentation</vt:lpstr>
      <vt:lpstr>Four Essential Principles for Education Success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2014-01-11T16:08:10Z</dcterms:created>
  <dcterms:modified xsi:type="dcterms:W3CDTF">2017-06-06T14:48:50Z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