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slides/slide129.xml" ContentType="application/vnd.openxmlformats-officedocument.presentationml.slide+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86" r:id="rId2"/>
  </p:sldMasterIdLst>
  <p:notesMasterIdLst>
    <p:notesMasterId r:id="rId139"/>
  </p:notesMasterIdLst>
  <p:sldIdLst>
    <p:sldId id="260" r:id="rId3"/>
    <p:sldId id="481" r:id="rId4"/>
    <p:sldId id="482" r:id="rId5"/>
    <p:sldId id="338" r:id="rId6"/>
    <p:sldId id="333" r:id="rId7"/>
    <p:sldId id="505" r:id="rId8"/>
    <p:sldId id="340" r:id="rId9"/>
    <p:sldId id="412" r:id="rId10"/>
    <p:sldId id="341" r:id="rId11"/>
    <p:sldId id="413" r:id="rId12"/>
    <p:sldId id="359" r:id="rId13"/>
    <p:sldId id="414" r:id="rId14"/>
    <p:sldId id="342" r:id="rId15"/>
    <p:sldId id="415" r:id="rId16"/>
    <p:sldId id="343" r:id="rId17"/>
    <p:sldId id="416" r:id="rId18"/>
    <p:sldId id="345" r:id="rId19"/>
    <p:sldId id="418" r:id="rId20"/>
    <p:sldId id="346" r:id="rId21"/>
    <p:sldId id="419" r:id="rId22"/>
    <p:sldId id="347" r:id="rId23"/>
    <p:sldId id="420" r:id="rId24"/>
    <p:sldId id="348" r:id="rId25"/>
    <p:sldId id="421" r:id="rId26"/>
    <p:sldId id="350" r:id="rId27"/>
    <p:sldId id="422" r:id="rId28"/>
    <p:sldId id="427" r:id="rId29"/>
    <p:sldId id="370" r:id="rId30"/>
    <p:sldId id="428" r:id="rId31"/>
    <p:sldId id="360" r:id="rId32"/>
    <p:sldId id="354" r:id="rId33"/>
    <p:sldId id="429" r:id="rId34"/>
    <p:sldId id="398" r:id="rId35"/>
    <p:sldId id="373" r:id="rId36"/>
    <p:sldId id="376" r:id="rId37"/>
    <p:sldId id="431" r:id="rId38"/>
    <p:sldId id="377" r:id="rId39"/>
    <p:sldId id="432" r:id="rId40"/>
    <p:sldId id="378" r:id="rId41"/>
    <p:sldId id="433" r:id="rId42"/>
    <p:sldId id="379" r:id="rId43"/>
    <p:sldId id="434" r:id="rId44"/>
    <p:sldId id="384" r:id="rId45"/>
    <p:sldId id="435" r:id="rId46"/>
    <p:sldId id="385" r:id="rId47"/>
    <p:sldId id="436" r:id="rId48"/>
    <p:sldId id="364" r:id="rId49"/>
    <p:sldId id="437" r:id="rId50"/>
    <p:sldId id="358" r:id="rId51"/>
    <p:sldId id="478" r:id="rId52"/>
    <p:sldId id="303" r:id="rId53"/>
    <p:sldId id="438" r:id="rId54"/>
    <p:sldId id="483" r:id="rId55"/>
    <p:sldId id="506" r:id="rId56"/>
    <p:sldId id="291" r:id="rId57"/>
    <p:sldId id="440" r:id="rId58"/>
    <p:sldId id="306" r:id="rId59"/>
    <p:sldId id="479" r:id="rId60"/>
    <p:sldId id="322" r:id="rId61"/>
    <p:sldId id="443" r:id="rId62"/>
    <p:sldId id="334" r:id="rId63"/>
    <p:sldId id="445" r:id="rId64"/>
    <p:sldId id="324" r:id="rId65"/>
    <p:sldId id="446" r:id="rId66"/>
    <p:sldId id="332" r:id="rId67"/>
    <p:sldId id="455" r:id="rId68"/>
    <p:sldId id="308" r:id="rId69"/>
    <p:sldId id="456" r:id="rId70"/>
    <p:sldId id="309" r:id="rId71"/>
    <p:sldId id="457" r:id="rId72"/>
    <p:sldId id="299" r:id="rId73"/>
    <p:sldId id="459" r:id="rId74"/>
    <p:sldId id="485" r:id="rId75"/>
    <p:sldId id="489" r:id="rId76"/>
    <p:sldId id="486" r:id="rId77"/>
    <p:sldId id="490" r:id="rId78"/>
    <p:sldId id="487" r:id="rId79"/>
    <p:sldId id="507" r:id="rId80"/>
    <p:sldId id="488" r:id="rId81"/>
    <p:sldId id="508" r:id="rId82"/>
    <p:sldId id="335" r:id="rId83"/>
    <p:sldId id="460" r:id="rId84"/>
    <p:sldId id="336" r:id="rId85"/>
    <p:sldId id="447" r:id="rId86"/>
    <p:sldId id="287" r:id="rId87"/>
    <p:sldId id="461" r:id="rId88"/>
    <p:sldId id="499" r:id="rId89"/>
    <p:sldId id="509" r:id="rId90"/>
    <p:sldId id="500" r:id="rId91"/>
    <p:sldId id="510" r:id="rId92"/>
    <p:sldId id="491" r:id="rId93"/>
    <p:sldId id="495" r:id="rId94"/>
    <p:sldId id="492" r:id="rId95"/>
    <p:sldId id="496" r:id="rId96"/>
    <p:sldId id="493" r:id="rId97"/>
    <p:sldId id="497" r:id="rId98"/>
    <p:sldId id="498" r:id="rId99"/>
    <p:sldId id="494" r:id="rId100"/>
    <p:sldId id="285" r:id="rId101"/>
    <p:sldId id="448" r:id="rId102"/>
    <p:sldId id="289" r:id="rId103"/>
    <p:sldId id="449" r:id="rId104"/>
    <p:sldId id="310" r:id="rId105"/>
    <p:sldId id="450" r:id="rId106"/>
    <p:sldId id="311" r:id="rId107"/>
    <p:sldId id="463" r:id="rId108"/>
    <p:sldId id="313" r:id="rId109"/>
    <p:sldId id="464" r:id="rId110"/>
    <p:sldId id="393" r:id="rId111"/>
    <p:sldId id="451" r:id="rId112"/>
    <p:sldId id="394" r:id="rId113"/>
    <p:sldId id="452" r:id="rId114"/>
    <p:sldId id="395" r:id="rId115"/>
    <p:sldId id="453" r:id="rId116"/>
    <p:sldId id="397" r:id="rId117"/>
    <p:sldId id="454" r:id="rId118"/>
    <p:sldId id="396" r:id="rId119"/>
    <p:sldId id="465" r:id="rId120"/>
    <p:sldId id="406" r:id="rId121"/>
    <p:sldId id="480" r:id="rId122"/>
    <p:sldId id="402" r:id="rId123"/>
    <p:sldId id="469" r:id="rId124"/>
    <p:sldId id="403" r:id="rId125"/>
    <p:sldId id="470" r:id="rId126"/>
    <p:sldId id="404" r:id="rId127"/>
    <p:sldId id="472" r:id="rId128"/>
    <p:sldId id="337" r:id="rId129"/>
    <p:sldId id="474" r:id="rId130"/>
    <p:sldId id="405" r:id="rId131"/>
    <p:sldId id="475" r:id="rId132"/>
    <p:sldId id="504" r:id="rId133"/>
    <p:sldId id="503" r:id="rId134"/>
    <p:sldId id="407" r:id="rId135"/>
    <p:sldId id="476" r:id="rId136"/>
    <p:sldId id="281" r:id="rId137"/>
    <p:sldId id="477" r:id="rId138"/>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660"/>
  </p:normalViewPr>
  <p:slideViewPr>
    <p:cSldViewPr>
      <p:cViewPr>
        <p:scale>
          <a:sx n="76" d="100"/>
          <a:sy n="76" d="100"/>
        </p:scale>
        <p:origin x="-1212"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F3F802-7AB0-46EF-ACB0-B3DAD0C5168B}" type="doc">
      <dgm:prSet loTypeId="urn:microsoft.com/office/officeart/2005/8/layout/radial6" loCatId="cycle" qsTypeId="urn:microsoft.com/office/officeart/2005/8/quickstyle/simple1" qsCatId="simple" csTypeId="urn:microsoft.com/office/officeart/2005/8/colors/accent0_2" csCatId="mainScheme" phldr="1"/>
      <dgm:spPr/>
      <dgm:t>
        <a:bodyPr/>
        <a:lstStyle/>
        <a:p>
          <a:endParaRPr lang="en-GB"/>
        </a:p>
      </dgm:t>
    </dgm:pt>
    <dgm:pt modelId="{6A85F064-0CD7-49FE-A328-C860353A1EFA}">
      <dgm:prSet phldrT="[Text]"/>
      <dgm:spPr/>
      <dgm:t>
        <a:bodyPr/>
        <a:lstStyle/>
        <a:p>
          <a:r>
            <a:rPr lang="en-GB" dirty="0" smtClean="0">
              <a:solidFill>
                <a:schemeClr val="tx1"/>
              </a:solidFill>
            </a:rPr>
            <a:t>Student Passport</a:t>
          </a:r>
          <a:endParaRPr lang="en-GB" dirty="0">
            <a:solidFill>
              <a:schemeClr val="tx1"/>
            </a:solidFill>
          </a:endParaRPr>
        </a:p>
      </dgm:t>
    </dgm:pt>
    <dgm:pt modelId="{7B125703-0068-4D2E-8FA8-30A3BC961AC8}" type="parTrans" cxnId="{E4C92B1D-8DBB-4867-ACEE-A536AFA8A489}">
      <dgm:prSet/>
      <dgm:spPr/>
      <dgm:t>
        <a:bodyPr/>
        <a:lstStyle/>
        <a:p>
          <a:endParaRPr lang="en-GB">
            <a:solidFill>
              <a:schemeClr val="tx1"/>
            </a:solidFill>
          </a:endParaRPr>
        </a:p>
      </dgm:t>
    </dgm:pt>
    <dgm:pt modelId="{6E4658CD-EC2D-49E6-B3F1-BD0E0FDDE4C2}" type="sibTrans" cxnId="{E4C92B1D-8DBB-4867-ACEE-A536AFA8A489}">
      <dgm:prSet/>
      <dgm:spPr/>
      <dgm:t>
        <a:bodyPr/>
        <a:lstStyle/>
        <a:p>
          <a:endParaRPr lang="en-GB">
            <a:solidFill>
              <a:schemeClr val="tx1"/>
            </a:solidFill>
          </a:endParaRPr>
        </a:p>
      </dgm:t>
    </dgm:pt>
    <dgm:pt modelId="{521BAA09-439C-4246-B48D-50C936DDFF85}">
      <dgm:prSet phldrT="[Text]" custT="1"/>
      <dgm:spPr/>
      <dgm:t>
        <a:bodyPr/>
        <a:lstStyle/>
        <a:p>
          <a:r>
            <a:rPr lang="en-GB" sz="1800" dirty="0" smtClean="0">
              <a:solidFill>
                <a:schemeClr val="tx1"/>
              </a:solidFill>
            </a:rPr>
            <a:t>Teacher</a:t>
          </a:r>
          <a:endParaRPr lang="en-GB" sz="1800" dirty="0">
            <a:solidFill>
              <a:schemeClr val="tx1"/>
            </a:solidFill>
          </a:endParaRPr>
        </a:p>
      </dgm:t>
    </dgm:pt>
    <dgm:pt modelId="{DA299AEC-D4E7-4762-BBBD-46A6D7A91959}" type="parTrans" cxnId="{676353E0-0CC2-40D5-8B58-28385EF43E46}">
      <dgm:prSet/>
      <dgm:spPr/>
      <dgm:t>
        <a:bodyPr/>
        <a:lstStyle/>
        <a:p>
          <a:endParaRPr lang="en-GB">
            <a:solidFill>
              <a:schemeClr val="tx1"/>
            </a:solidFill>
          </a:endParaRPr>
        </a:p>
      </dgm:t>
    </dgm:pt>
    <dgm:pt modelId="{882D62EC-F051-48EA-B0EC-6990C326171E}" type="sibTrans" cxnId="{676353E0-0CC2-40D5-8B58-28385EF43E46}">
      <dgm:prSet/>
      <dgm:spPr/>
      <dgm:t>
        <a:bodyPr/>
        <a:lstStyle/>
        <a:p>
          <a:endParaRPr lang="en-GB" dirty="0">
            <a:solidFill>
              <a:schemeClr val="tx1"/>
            </a:solidFill>
          </a:endParaRPr>
        </a:p>
      </dgm:t>
    </dgm:pt>
    <dgm:pt modelId="{7DAAE21B-60CE-4526-818F-9BC9B4607FA6}">
      <dgm:prSet phldrT="[Text]" custT="1"/>
      <dgm:spPr/>
      <dgm:t>
        <a:bodyPr/>
        <a:lstStyle/>
        <a:p>
          <a:r>
            <a:rPr lang="en-GB" sz="1800" dirty="0" smtClean="0">
              <a:solidFill>
                <a:schemeClr val="tx1"/>
              </a:solidFill>
            </a:rPr>
            <a:t>Teaching Assistant</a:t>
          </a:r>
          <a:endParaRPr lang="en-GB" sz="1800" dirty="0">
            <a:solidFill>
              <a:schemeClr val="tx1"/>
            </a:solidFill>
          </a:endParaRPr>
        </a:p>
      </dgm:t>
    </dgm:pt>
    <dgm:pt modelId="{F9AA571C-DE75-4B1F-9D6D-22E265726339}" type="parTrans" cxnId="{852D690B-1C6E-4082-925E-E52468A1BB44}">
      <dgm:prSet/>
      <dgm:spPr/>
      <dgm:t>
        <a:bodyPr/>
        <a:lstStyle/>
        <a:p>
          <a:endParaRPr lang="en-GB">
            <a:solidFill>
              <a:schemeClr val="tx1"/>
            </a:solidFill>
          </a:endParaRPr>
        </a:p>
      </dgm:t>
    </dgm:pt>
    <dgm:pt modelId="{839D6084-1C6E-4119-A8CE-B44601E2C3BF}" type="sibTrans" cxnId="{852D690B-1C6E-4082-925E-E52468A1BB44}">
      <dgm:prSet/>
      <dgm:spPr/>
      <dgm:t>
        <a:bodyPr/>
        <a:lstStyle/>
        <a:p>
          <a:endParaRPr lang="en-GB" dirty="0">
            <a:solidFill>
              <a:schemeClr val="tx1"/>
            </a:solidFill>
          </a:endParaRPr>
        </a:p>
      </dgm:t>
    </dgm:pt>
    <dgm:pt modelId="{F159CD0E-F899-4549-970D-AB314D013D3B}">
      <dgm:prSet phldrT="[Text]" custT="1"/>
      <dgm:spPr/>
      <dgm:t>
        <a:bodyPr/>
        <a:lstStyle/>
        <a:p>
          <a:r>
            <a:rPr lang="en-GB" sz="1800" dirty="0" smtClean="0">
              <a:solidFill>
                <a:schemeClr val="tx1"/>
              </a:solidFill>
            </a:rPr>
            <a:t>Parent/ Carer</a:t>
          </a:r>
          <a:endParaRPr lang="en-GB" sz="1800" dirty="0">
            <a:solidFill>
              <a:schemeClr val="tx1"/>
            </a:solidFill>
          </a:endParaRPr>
        </a:p>
      </dgm:t>
    </dgm:pt>
    <dgm:pt modelId="{0B5DAB33-C8E4-486F-ACAB-78BC4A339532}" type="parTrans" cxnId="{4A7C3D7E-C9FC-49C8-A212-52F8CF645CE5}">
      <dgm:prSet/>
      <dgm:spPr/>
      <dgm:t>
        <a:bodyPr/>
        <a:lstStyle/>
        <a:p>
          <a:endParaRPr lang="en-GB">
            <a:solidFill>
              <a:schemeClr val="tx1"/>
            </a:solidFill>
          </a:endParaRPr>
        </a:p>
      </dgm:t>
    </dgm:pt>
    <dgm:pt modelId="{A173174D-68A3-428D-AA77-BF9F4C3F591B}" type="sibTrans" cxnId="{4A7C3D7E-C9FC-49C8-A212-52F8CF645CE5}">
      <dgm:prSet/>
      <dgm:spPr/>
      <dgm:t>
        <a:bodyPr/>
        <a:lstStyle/>
        <a:p>
          <a:endParaRPr lang="en-GB" dirty="0">
            <a:solidFill>
              <a:schemeClr val="tx1"/>
            </a:solidFill>
          </a:endParaRPr>
        </a:p>
      </dgm:t>
    </dgm:pt>
    <dgm:pt modelId="{35F138BC-EF55-4B2B-96D7-4AD8849D0C78}">
      <dgm:prSet phldrT="[Text]" custT="1"/>
      <dgm:spPr/>
      <dgm:t>
        <a:bodyPr/>
        <a:lstStyle/>
        <a:p>
          <a:r>
            <a:rPr lang="en-GB" sz="1800" dirty="0" smtClean="0">
              <a:solidFill>
                <a:schemeClr val="tx1"/>
              </a:solidFill>
            </a:rPr>
            <a:t>Student /Learner</a:t>
          </a:r>
          <a:endParaRPr lang="en-GB" sz="1800" dirty="0">
            <a:solidFill>
              <a:schemeClr val="tx1"/>
            </a:solidFill>
          </a:endParaRPr>
        </a:p>
      </dgm:t>
    </dgm:pt>
    <dgm:pt modelId="{BC40AAE9-91BF-4B27-A693-523679C425CE}" type="parTrans" cxnId="{2957C4CB-CC99-4351-AFC6-D50E06D4BCA0}">
      <dgm:prSet/>
      <dgm:spPr/>
      <dgm:t>
        <a:bodyPr/>
        <a:lstStyle/>
        <a:p>
          <a:endParaRPr lang="en-GB">
            <a:solidFill>
              <a:schemeClr val="tx1"/>
            </a:solidFill>
          </a:endParaRPr>
        </a:p>
      </dgm:t>
    </dgm:pt>
    <dgm:pt modelId="{6F29C624-7DEB-4B7C-8D8E-840FA96CB9D1}" type="sibTrans" cxnId="{2957C4CB-CC99-4351-AFC6-D50E06D4BCA0}">
      <dgm:prSet/>
      <dgm:spPr/>
      <dgm:t>
        <a:bodyPr/>
        <a:lstStyle/>
        <a:p>
          <a:endParaRPr lang="en-GB" dirty="0">
            <a:solidFill>
              <a:schemeClr val="tx1"/>
            </a:solidFill>
          </a:endParaRPr>
        </a:p>
      </dgm:t>
    </dgm:pt>
    <dgm:pt modelId="{AAFAC905-8E6C-474F-89B2-8EBC07FBBE12}" type="pres">
      <dgm:prSet presAssocID="{EBF3F802-7AB0-46EF-ACB0-B3DAD0C5168B}" presName="Name0" presStyleCnt="0">
        <dgm:presLayoutVars>
          <dgm:chMax val="1"/>
          <dgm:dir/>
          <dgm:animLvl val="ctr"/>
          <dgm:resizeHandles val="exact"/>
        </dgm:presLayoutVars>
      </dgm:prSet>
      <dgm:spPr/>
      <dgm:t>
        <a:bodyPr/>
        <a:lstStyle/>
        <a:p>
          <a:endParaRPr lang="en-GB"/>
        </a:p>
      </dgm:t>
    </dgm:pt>
    <dgm:pt modelId="{13C207E6-FE43-41F1-876B-93200B22ECA0}" type="pres">
      <dgm:prSet presAssocID="{6A85F064-0CD7-49FE-A328-C860353A1EFA}" presName="centerShape" presStyleLbl="node0" presStyleIdx="0" presStyleCnt="1"/>
      <dgm:spPr/>
      <dgm:t>
        <a:bodyPr/>
        <a:lstStyle/>
        <a:p>
          <a:endParaRPr lang="en-GB"/>
        </a:p>
      </dgm:t>
    </dgm:pt>
    <dgm:pt modelId="{5EC4A402-E125-42A1-9EB0-EAE4A19A9097}" type="pres">
      <dgm:prSet presAssocID="{521BAA09-439C-4246-B48D-50C936DDFF85}" presName="node" presStyleLbl="node1" presStyleIdx="0" presStyleCnt="4" custRadScaleRad="100111" custRadScaleInc="367">
        <dgm:presLayoutVars>
          <dgm:bulletEnabled val="1"/>
        </dgm:presLayoutVars>
      </dgm:prSet>
      <dgm:spPr/>
      <dgm:t>
        <a:bodyPr/>
        <a:lstStyle/>
        <a:p>
          <a:endParaRPr lang="en-GB"/>
        </a:p>
      </dgm:t>
    </dgm:pt>
    <dgm:pt modelId="{A1723CB4-B6A8-44C2-A7A8-04DAFEFDF5ED}" type="pres">
      <dgm:prSet presAssocID="{521BAA09-439C-4246-B48D-50C936DDFF85}" presName="dummy" presStyleCnt="0"/>
      <dgm:spPr/>
    </dgm:pt>
    <dgm:pt modelId="{CF229C40-D494-4CC8-A86B-8E6C2085705C}" type="pres">
      <dgm:prSet presAssocID="{882D62EC-F051-48EA-B0EC-6990C326171E}" presName="sibTrans" presStyleLbl="sibTrans2D1" presStyleIdx="0" presStyleCnt="4"/>
      <dgm:spPr/>
      <dgm:t>
        <a:bodyPr/>
        <a:lstStyle/>
        <a:p>
          <a:endParaRPr lang="en-GB"/>
        </a:p>
      </dgm:t>
    </dgm:pt>
    <dgm:pt modelId="{4F755B67-DC28-48E0-98C8-B902ADCC3AD4}" type="pres">
      <dgm:prSet presAssocID="{7DAAE21B-60CE-4526-818F-9BC9B4607FA6}" presName="node" presStyleLbl="node1" presStyleIdx="1" presStyleCnt="4">
        <dgm:presLayoutVars>
          <dgm:bulletEnabled val="1"/>
        </dgm:presLayoutVars>
      </dgm:prSet>
      <dgm:spPr/>
      <dgm:t>
        <a:bodyPr/>
        <a:lstStyle/>
        <a:p>
          <a:endParaRPr lang="en-GB"/>
        </a:p>
      </dgm:t>
    </dgm:pt>
    <dgm:pt modelId="{62961D9E-FD4D-423D-BED1-AFA6EA2AA07F}" type="pres">
      <dgm:prSet presAssocID="{7DAAE21B-60CE-4526-818F-9BC9B4607FA6}" presName="dummy" presStyleCnt="0"/>
      <dgm:spPr/>
    </dgm:pt>
    <dgm:pt modelId="{C5004084-21EE-4A1E-90B7-CF1777050BF7}" type="pres">
      <dgm:prSet presAssocID="{839D6084-1C6E-4119-A8CE-B44601E2C3BF}" presName="sibTrans" presStyleLbl="sibTrans2D1" presStyleIdx="1" presStyleCnt="4"/>
      <dgm:spPr/>
      <dgm:t>
        <a:bodyPr/>
        <a:lstStyle/>
        <a:p>
          <a:endParaRPr lang="en-GB"/>
        </a:p>
      </dgm:t>
    </dgm:pt>
    <dgm:pt modelId="{B04ACA83-3A12-4582-9907-EB1710694EB7}" type="pres">
      <dgm:prSet presAssocID="{F159CD0E-F899-4549-970D-AB314D013D3B}" presName="node" presStyleLbl="node1" presStyleIdx="2" presStyleCnt="4">
        <dgm:presLayoutVars>
          <dgm:bulletEnabled val="1"/>
        </dgm:presLayoutVars>
      </dgm:prSet>
      <dgm:spPr/>
      <dgm:t>
        <a:bodyPr/>
        <a:lstStyle/>
        <a:p>
          <a:endParaRPr lang="en-GB"/>
        </a:p>
      </dgm:t>
    </dgm:pt>
    <dgm:pt modelId="{9C3DD88B-6806-49CC-851B-8720D25DD8CC}" type="pres">
      <dgm:prSet presAssocID="{F159CD0E-F899-4549-970D-AB314D013D3B}" presName="dummy" presStyleCnt="0"/>
      <dgm:spPr/>
    </dgm:pt>
    <dgm:pt modelId="{A2233235-206A-4ED6-AB3F-01AA69433D31}" type="pres">
      <dgm:prSet presAssocID="{A173174D-68A3-428D-AA77-BF9F4C3F591B}" presName="sibTrans" presStyleLbl="sibTrans2D1" presStyleIdx="2" presStyleCnt="4"/>
      <dgm:spPr/>
      <dgm:t>
        <a:bodyPr/>
        <a:lstStyle/>
        <a:p>
          <a:endParaRPr lang="en-GB"/>
        </a:p>
      </dgm:t>
    </dgm:pt>
    <dgm:pt modelId="{C213E4E7-F0F7-412F-A885-DE2A0E990234}" type="pres">
      <dgm:prSet presAssocID="{35F138BC-EF55-4B2B-96D7-4AD8849D0C78}" presName="node" presStyleLbl="node1" presStyleIdx="3" presStyleCnt="4">
        <dgm:presLayoutVars>
          <dgm:bulletEnabled val="1"/>
        </dgm:presLayoutVars>
      </dgm:prSet>
      <dgm:spPr/>
      <dgm:t>
        <a:bodyPr/>
        <a:lstStyle/>
        <a:p>
          <a:endParaRPr lang="en-GB"/>
        </a:p>
      </dgm:t>
    </dgm:pt>
    <dgm:pt modelId="{70A29CEC-E892-4039-A5DA-427653ECA2E5}" type="pres">
      <dgm:prSet presAssocID="{35F138BC-EF55-4B2B-96D7-4AD8849D0C78}" presName="dummy" presStyleCnt="0"/>
      <dgm:spPr/>
    </dgm:pt>
    <dgm:pt modelId="{D07065FB-96FF-46C2-BF94-A7C6314B01DA}" type="pres">
      <dgm:prSet presAssocID="{6F29C624-7DEB-4B7C-8D8E-840FA96CB9D1}" presName="sibTrans" presStyleLbl="sibTrans2D1" presStyleIdx="3" presStyleCnt="4"/>
      <dgm:spPr/>
      <dgm:t>
        <a:bodyPr/>
        <a:lstStyle/>
        <a:p>
          <a:endParaRPr lang="en-GB"/>
        </a:p>
      </dgm:t>
    </dgm:pt>
  </dgm:ptLst>
  <dgm:cxnLst>
    <dgm:cxn modelId="{9B055A3F-5C18-4379-B526-420DC3559D45}" type="presOf" srcId="{839D6084-1C6E-4119-A8CE-B44601E2C3BF}" destId="{C5004084-21EE-4A1E-90B7-CF1777050BF7}" srcOrd="0" destOrd="0" presId="urn:microsoft.com/office/officeart/2005/8/layout/radial6"/>
    <dgm:cxn modelId="{4B330CE7-736A-414E-B7BB-2A9EE5235FEC}" type="presOf" srcId="{35F138BC-EF55-4B2B-96D7-4AD8849D0C78}" destId="{C213E4E7-F0F7-412F-A885-DE2A0E990234}" srcOrd="0" destOrd="0" presId="urn:microsoft.com/office/officeart/2005/8/layout/radial6"/>
    <dgm:cxn modelId="{56DD74B3-6675-4196-B4F7-A0FB1D59B85C}" type="presOf" srcId="{EBF3F802-7AB0-46EF-ACB0-B3DAD0C5168B}" destId="{AAFAC905-8E6C-474F-89B2-8EBC07FBBE12}" srcOrd="0" destOrd="0" presId="urn:microsoft.com/office/officeart/2005/8/layout/radial6"/>
    <dgm:cxn modelId="{4A7C3D7E-C9FC-49C8-A212-52F8CF645CE5}" srcId="{6A85F064-0CD7-49FE-A328-C860353A1EFA}" destId="{F159CD0E-F899-4549-970D-AB314D013D3B}" srcOrd="2" destOrd="0" parTransId="{0B5DAB33-C8E4-486F-ACAB-78BC4A339532}" sibTransId="{A173174D-68A3-428D-AA77-BF9F4C3F591B}"/>
    <dgm:cxn modelId="{66F5B3DA-D7E1-483D-906A-BCD110EA3BF6}" type="presOf" srcId="{521BAA09-439C-4246-B48D-50C936DDFF85}" destId="{5EC4A402-E125-42A1-9EB0-EAE4A19A9097}" srcOrd="0" destOrd="0" presId="urn:microsoft.com/office/officeart/2005/8/layout/radial6"/>
    <dgm:cxn modelId="{676353E0-0CC2-40D5-8B58-28385EF43E46}" srcId="{6A85F064-0CD7-49FE-A328-C860353A1EFA}" destId="{521BAA09-439C-4246-B48D-50C936DDFF85}" srcOrd="0" destOrd="0" parTransId="{DA299AEC-D4E7-4762-BBBD-46A6D7A91959}" sibTransId="{882D62EC-F051-48EA-B0EC-6990C326171E}"/>
    <dgm:cxn modelId="{E4C92B1D-8DBB-4867-ACEE-A536AFA8A489}" srcId="{EBF3F802-7AB0-46EF-ACB0-B3DAD0C5168B}" destId="{6A85F064-0CD7-49FE-A328-C860353A1EFA}" srcOrd="0" destOrd="0" parTransId="{7B125703-0068-4D2E-8FA8-30A3BC961AC8}" sibTransId="{6E4658CD-EC2D-49E6-B3F1-BD0E0FDDE4C2}"/>
    <dgm:cxn modelId="{45666EA0-EF06-449E-A174-D025FB2DE0F1}" type="presOf" srcId="{882D62EC-F051-48EA-B0EC-6990C326171E}" destId="{CF229C40-D494-4CC8-A86B-8E6C2085705C}" srcOrd="0" destOrd="0" presId="urn:microsoft.com/office/officeart/2005/8/layout/radial6"/>
    <dgm:cxn modelId="{2DA0B8C5-B773-4857-B34B-2D623BD379E8}" type="presOf" srcId="{6F29C624-7DEB-4B7C-8D8E-840FA96CB9D1}" destId="{D07065FB-96FF-46C2-BF94-A7C6314B01DA}" srcOrd="0" destOrd="0" presId="urn:microsoft.com/office/officeart/2005/8/layout/radial6"/>
    <dgm:cxn modelId="{852D690B-1C6E-4082-925E-E52468A1BB44}" srcId="{6A85F064-0CD7-49FE-A328-C860353A1EFA}" destId="{7DAAE21B-60CE-4526-818F-9BC9B4607FA6}" srcOrd="1" destOrd="0" parTransId="{F9AA571C-DE75-4B1F-9D6D-22E265726339}" sibTransId="{839D6084-1C6E-4119-A8CE-B44601E2C3BF}"/>
    <dgm:cxn modelId="{22060C76-FB40-469F-BEBB-4FEEC814D434}" type="presOf" srcId="{A173174D-68A3-428D-AA77-BF9F4C3F591B}" destId="{A2233235-206A-4ED6-AB3F-01AA69433D31}" srcOrd="0" destOrd="0" presId="urn:microsoft.com/office/officeart/2005/8/layout/radial6"/>
    <dgm:cxn modelId="{79F71B8F-2900-4595-9432-1568FF729BFF}" type="presOf" srcId="{7DAAE21B-60CE-4526-818F-9BC9B4607FA6}" destId="{4F755B67-DC28-48E0-98C8-B902ADCC3AD4}" srcOrd="0" destOrd="0" presId="urn:microsoft.com/office/officeart/2005/8/layout/radial6"/>
    <dgm:cxn modelId="{DCE8D64C-83E7-46E7-A345-06E347D73374}" type="presOf" srcId="{6A85F064-0CD7-49FE-A328-C860353A1EFA}" destId="{13C207E6-FE43-41F1-876B-93200B22ECA0}" srcOrd="0" destOrd="0" presId="urn:microsoft.com/office/officeart/2005/8/layout/radial6"/>
    <dgm:cxn modelId="{E1B7128C-9752-47D8-907C-97A24D490106}" type="presOf" srcId="{F159CD0E-F899-4549-970D-AB314D013D3B}" destId="{B04ACA83-3A12-4582-9907-EB1710694EB7}" srcOrd="0" destOrd="0" presId="urn:microsoft.com/office/officeart/2005/8/layout/radial6"/>
    <dgm:cxn modelId="{2957C4CB-CC99-4351-AFC6-D50E06D4BCA0}" srcId="{6A85F064-0CD7-49FE-A328-C860353A1EFA}" destId="{35F138BC-EF55-4B2B-96D7-4AD8849D0C78}" srcOrd="3" destOrd="0" parTransId="{BC40AAE9-91BF-4B27-A693-523679C425CE}" sibTransId="{6F29C624-7DEB-4B7C-8D8E-840FA96CB9D1}"/>
    <dgm:cxn modelId="{42F12678-0929-4AA4-B5D6-6E7EC18B3AD4}" type="presParOf" srcId="{AAFAC905-8E6C-474F-89B2-8EBC07FBBE12}" destId="{13C207E6-FE43-41F1-876B-93200B22ECA0}" srcOrd="0" destOrd="0" presId="urn:microsoft.com/office/officeart/2005/8/layout/radial6"/>
    <dgm:cxn modelId="{6C751189-0D21-44F4-A02D-AD7D35C2CFF0}" type="presParOf" srcId="{AAFAC905-8E6C-474F-89B2-8EBC07FBBE12}" destId="{5EC4A402-E125-42A1-9EB0-EAE4A19A9097}" srcOrd="1" destOrd="0" presId="urn:microsoft.com/office/officeart/2005/8/layout/radial6"/>
    <dgm:cxn modelId="{1C2DEF4B-F2C0-42C8-A004-08D2D5496D52}" type="presParOf" srcId="{AAFAC905-8E6C-474F-89B2-8EBC07FBBE12}" destId="{A1723CB4-B6A8-44C2-A7A8-04DAFEFDF5ED}" srcOrd="2" destOrd="0" presId="urn:microsoft.com/office/officeart/2005/8/layout/radial6"/>
    <dgm:cxn modelId="{E9B94B5A-9E24-4AA2-B3FA-F8A33A2D52D1}" type="presParOf" srcId="{AAFAC905-8E6C-474F-89B2-8EBC07FBBE12}" destId="{CF229C40-D494-4CC8-A86B-8E6C2085705C}" srcOrd="3" destOrd="0" presId="urn:microsoft.com/office/officeart/2005/8/layout/radial6"/>
    <dgm:cxn modelId="{733BB416-3CEB-4064-BFCC-DBFFEC125B34}" type="presParOf" srcId="{AAFAC905-8E6C-474F-89B2-8EBC07FBBE12}" destId="{4F755B67-DC28-48E0-98C8-B902ADCC3AD4}" srcOrd="4" destOrd="0" presId="urn:microsoft.com/office/officeart/2005/8/layout/radial6"/>
    <dgm:cxn modelId="{EAB08238-95DB-45B6-B052-3D0675D8DDAD}" type="presParOf" srcId="{AAFAC905-8E6C-474F-89B2-8EBC07FBBE12}" destId="{62961D9E-FD4D-423D-BED1-AFA6EA2AA07F}" srcOrd="5" destOrd="0" presId="urn:microsoft.com/office/officeart/2005/8/layout/radial6"/>
    <dgm:cxn modelId="{AF12F155-AD01-4EE4-96CE-1F0A98612838}" type="presParOf" srcId="{AAFAC905-8E6C-474F-89B2-8EBC07FBBE12}" destId="{C5004084-21EE-4A1E-90B7-CF1777050BF7}" srcOrd="6" destOrd="0" presId="urn:microsoft.com/office/officeart/2005/8/layout/radial6"/>
    <dgm:cxn modelId="{9DB084CA-9DCA-47A1-BAC3-109993AAC306}" type="presParOf" srcId="{AAFAC905-8E6C-474F-89B2-8EBC07FBBE12}" destId="{B04ACA83-3A12-4582-9907-EB1710694EB7}" srcOrd="7" destOrd="0" presId="urn:microsoft.com/office/officeart/2005/8/layout/radial6"/>
    <dgm:cxn modelId="{722FF869-2EEB-40B8-8757-F316CBB57164}" type="presParOf" srcId="{AAFAC905-8E6C-474F-89B2-8EBC07FBBE12}" destId="{9C3DD88B-6806-49CC-851B-8720D25DD8CC}" srcOrd="8" destOrd="0" presId="urn:microsoft.com/office/officeart/2005/8/layout/radial6"/>
    <dgm:cxn modelId="{E3E2CF23-5FF6-4632-900C-E432F429ACC0}" type="presParOf" srcId="{AAFAC905-8E6C-474F-89B2-8EBC07FBBE12}" destId="{A2233235-206A-4ED6-AB3F-01AA69433D31}" srcOrd="9" destOrd="0" presId="urn:microsoft.com/office/officeart/2005/8/layout/radial6"/>
    <dgm:cxn modelId="{2E2F6F10-83C5-4143-B1D5-6345D4971DF7}" type="presParOf" srcId="{AAFAC905-8E6C-474F-89B2-8EBC07FBBE12}" destId="{C213E4E7-F0F7-412F-A885-DE2A0E990234}" srcOrd="10" destOrd="0" presId="urn:microsoft.com/office/officeart/2005/8/layout/radial6"/>
    <dgm:cxn modelId="{596A129E-B733-47B9-8F2B-3E17FEE1A3AD}" type="presParOf" srcId="{AAFAC905-8E6C-474F-89B2-8EBC07FBBE12}" destId="{70A29CEC-E892-4039-A5DA-427653ECA2E5}" srcOrd="11" destOrd="0" presId="urn:microsoft.com/office/officeart/2005/8/layout/radial6"/>
    <dgm:cxn modelId="{469B138D-85CB-4837-B3D6-D0E1673B7BAC}" type="presParOf" srcId="{AAFAC905-8E6C-474F-89B2-8EBC07FBBE12}" destId="{D07065FB-96FF-46C2-BF94-A7C6314B01DA}" srcOrd="12" destOrd="0" presId="urn:microsoft.com/office/officeart/2005/8/layout/radial6"/>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F3F802-7AB0-46EF-ACB0-B3DAD0C5168B}" type="doc">
      <dgm:prSet loTypeId="urn:microsoft.com/office/officeart/2005/8/layout/radial6" loCatId="cycle" qsTypeId="urn:microsoft.com/office/officeart/2005/8/quickstyle/simple1" qsCatId="simple" csTypeId="urn:microsoft.com/office/officeart/2005/8/colors/accent0_2" csCatId="mainScheme" phldr="1"/>
      <dgm:spPr/>
      <dgm:t>
        <a:bodyPr/>
        <a:lstStyle/>
        <a:p>
          <a:endParaRPr lang="en-GB"/>
        </a:p>
      </dgm:t>
    </dgm:pt>
    <dgm:pt modelId="{6A85F064-0CD7-49FE-A328-C860353A1EFA}">
      <dgm:prSet phldrT="[Text]"/>
      <dgm:spPr/>
      <dgm:t>
        <a:bodyPr/>
        <a:lstStyle/>
        <a:p>
          <a:r>
            <a:rPr lang="en-GB" dirty="0" err="1" smtClean="0">
              <a:solidFill>
                <a:schemeClr val="tx1"/>
              </a:solidFill>
            </a:rPr>
            <a:t>Pasaporte</a:t>
          </a:r>
          <a:r>
            <a:rPr lang="en-GB" dirty="0" smtClean="0">
              <a:solidFill>
                <a:schemeClr val="tx1"/>
              </a:solidFill>
            </a:rPr>
            <a:t> </a:t>
          </a:r>
          <a:r>
            <a:rPr lang="en-GB" dirty="0" err="1" smtClean="0">
              <a:solidFill>
                <a:schemeClr val="tx1"/>
              </a:solidFill>
            </a:rPr>
            <a:t>Estudiantil</a:t>
          </a:r>
          <a:endParaRPr lang="en-GB" dirty="0">
            <a:solidFill>
              <a:schemeClr val="tx1"/>
            </a:solidFill>
          </a:endParaRPr>
        </a:p>
      </dgm:t>
    </dgm:pt>
    <dgm:pt modelId="{7B125703-0068-4D2E-8FA8-30A3BC961AC8}" type="parTrans" cxnId="{E4C92B1D-8DBB-4867-ACEE-A536AFA8A489}">
      <dgm:prSet/>
      <dgm:spPr/>
      <dgm:t>
        <a:bodyPr/>
        <a:lstStyle/>
        <a:p>
          <a:endParaRPr lang="en-GB">
            <a:solidFill>
              <a:schemeClr val="tx1"/>
            </a:solidFill>
          </a:endParaRPr>
        </a:p>
      </dgm:t>
    </dgm:pt>
    <dgm:pt modelId="{6E4658CD-EC2D-49E6-B3F1-BD0E0FDDE4C2}" type="sibTrans" cxnId="{E4C92B1D-8DBB-4867-ACEE-A536AFA8A489}">
      <dgm:prSet/>
      <dgm:spPr/>
      <dgm:t>
        <a:bodyPr/>
        <a:lstStyle/>
        <a:p>
          <a:endParaRPr lang="en-GB">
            <a:solidFill>
              <a:schemeClr val="tx1"/>
            </a:solidFill>
          </a:endParaRPr>
        </a:p>
      </dgm:t>
    </dgm:pt>
    <dgm:pt modelId="{521BAA09-439C-4246-B48D-50C936DDFF85}">
      <dgm:prSet phldrT="[Text]" custT="1"/>
      <dgm:spPr/>
      <dgm:t>
        <a:bodyPr/>
        <a:lstStyle/>
        <a:p>
          <a:r>
            <a:rPr lang="en-GB" sz="1800" dirty="0" err="1" smtClean="0">
              <a:solidFill>
                <a:schemeClr val="tx1"/>
              </a:solidFill>
            </a:rPr>
            <a:t>Profesor</a:t>
          </a:r>
          <a:endParaRPr lang="en-GB" sz="1800" dirty="0">
            <a:solidFill>
              <a:schemeClr val="tx1"/>
            </a:solidFill>
          </a:endParaRPr>
        </a:p>
      </dgm:t>
    </dgm:pt>
    <dgm:pt modelId="{DA299AEC-D4E7-4762-BBBD-46A6D7A91959}" type="parTrans" cxnId="{676353E0-0CC2-40D5-8B58-28385EF43E46}">
      <dgm:prSet/>
      <dgm:spPr/>
      <dgm:t>
        <a:bodyPr/>
        <a:lstStyle/>
        <a:p>
          <a:endParaRPr lang="en-GB">
            <a:solidFill>
              <a:schemeClr val="tx1"/>
            </a:solidFill>
          </a:endParaRPr>
        </a:p>
      </dgm:t>
    </dgm:pt>
    <dgm:pt modelId="{882D62EC-F051-48EA-B0EC-6990C326171E}" type="sibTrans" cxnId="{676353E0-0CC2-40D5-8B58-28385EF43E46}">
      <dgm:prSet/>
      <dgm:spPr/>
      <dgm:t>
        <a:bodyPr/>
        <a:lstStyle/>
        <a:p>
          <a:endParaRPr lang="en-GB" dirty="0">
            <a:solidFill>
              <a:schemeClr val="tx1"/>
            </a:solidFill>
          </a:endParaRPr>
        </a:p>
      </dgm:t>
    </dgm:pt>
    <dgm:pt modelId="{7DAAE21B-60CE-4526-818F-9BC9B4607FA6}">
      <dgm:prSet phldrT="[Text]" custT="1"/>
      <dgm:spPr/>
      <dgm:t>
        <a:bodyPr/>
        <a:lstStyle/>
        <a:p>
          <a:r>
            <a:rPr lang="en-GB" sz="1800" dirty="0" err="1" smtClean="0">
              <a:solidFill>
                <a:schemeClr val="tx1"/>
              </a:solidFill>
            </a:rPr>
            <a:t>Profesor</a:t>
          </a:r>
          <a:r>
            <a:rPr lang="en-GB" sz="1800" dirty="0" smtClean="0">
              <a:solidFill>
                <a:schemeClr val="tx1"/>
              </a:solidFill>
            </a:rPr>
            <a:t> de </a:t>
          </a:r>
          <a:r>
            <a:rPr lang="en-GB" sz="1800" dirty="0" err="1" smtClean="0">
              <a:solidFill>
                <a:schemeClr val="tx1"/>
              </a:solidFill>
            </a:rPr>
            <a:t>Apoyo</a:t>
          </a:r>
          <a:endParaRPr lang="en-GB" sz="1800" dirty="0">
            <a:solidFill>
              <a:schemeClr val="tx1"/>
            </a:solidFill>
          </a:endParaRPr>
        </a:p>
      </dgm:t>
    </dgm:pt>
    <dgm:pt modelId="{F9AA571C-DE75-4B1F-9D6D-22E265726339}" type="parTrans" cxnId="{852D690B-1C6E-4082-925E-E52468A1BB44}">
      <dgm:prSet/>
      <dgm:spPr/>
      <dgm:t>
        <a:bodyPr/>
        <a:lstStyle/>
        <a:p>
          <a:endParaRPr lang="en-GB">
            <a:solidFill>
              <a:schemeClr val="tx1"/>
            </a:solidFill>
          </a:endParaRPr>
        </a:p>
      </dgm:t>
    </dgm:pt>
    <dgm:pt modelId="{839D6084-1C6E-4119-A8CE-B44601E2C3BF}" type="sibTrans" cxnId="{852D690B-1C6E-4082-925E-E52468A1BB44}">
      <dgm:prSet/>
      <dgm:spPr/>
      <dgm:t>
        <a:bodyPr/>
        <a:lstStyle/>
        <a:p>
          <a:endParaRPr lang="en-GB" dirty="0">
            <a:solidFill>
              <a:schemeClr val="tx1"/>
            </a:solidFill>
          </a:endParaRPr>
        </a:p>
      </dgm:t>
    </dgm:pt>
    <dgm:pt modelId="{F159CD0E-F899-4549-970D-AB314D013D3B}">
      <dgm:prSet phldrT="[Text]" custT="1"/>
      <dgm:spPr/>
      <dgm:t>
        <a:bodyPr/>
        <a:lstStyle/>
        <a:p>
          <a:r>
            <a:rPr lang="en-GB" sz="1800" dirty="0" smtClean="0">
              <a:solidFill>
                <a:schemeClr val="tx1"/>
              </a:solidFill>
            </a:rPr>
            <a:t>Padres/ </a:t>
          </a:r>
          <a:r>
            <a:rPr lang="en-GB" sz="1800" dirty="0" err="1" smtClean="0">
              <a:solidFill>
                <a:schemeClr val="tx1"/>
              </a:solidFill>
            </a:rPr>
            <a:t>Tutores</a:t>
          </a:r>
          <a:endParaRPr lang="en-GB" sz="1800" dirty="0">
            <a:solidFill>
              <a:schemeClr val="tx1"/>
            </a:solidFill>
          </a:endParaRPr>
        </a:p>
      </dgm:t>
    </dgm:pt>
    <dgm:pt modelId="{0B5DAB33-C8E4-486F-ACAB-78BC4A339532}" type="parTrans" cxnId="{4A7C3D7E-C9FC-49C8-A212-52F8CF645CE5}">
      <dgm:prSet/>
      <dgm:spPr/>
      <dgm:t>
        <a:bodyPr/>
        <a:lstStyle/>
        <a:p>
          <a:endParaRPr lang="en-GB">
            <a:solidFill>
              <a:schemeClr val="tx1"/>
            </a:solidFill>
          </a:endParaRPr>
        </a:p>
      </dgm:t>
    </dgm:pt>
    <dgm:pt modelId="{A173174D-68A3-428D-AA77-BF9F4C3F591B}" type="sibTrans" cxnId="{4A7C3D7E-C9FC-49C8-A212-52F8CF645CE5}">
      <dgm:prSet/>
      <dgm:spPr/>
      <dgm:t>
        <a:bodyPr/>
        <a:lstStyle/>
        <a:p>
          <a:endParaRPr lang="en-GB" dirty="0">
            <a:solidFill>
              <a:schemeClr val="tx1"/>
            </a:solidFill>
          </a:endParaRPr>
        </a:p>
      </dgm:t>
    </dgm:pt>
    <dgm:pt modelId="{35F138BC-EF55-4B2B-96D7-4AD8849D0C78}">
      <dgm:prSet phldrT="[Text]" custT="1"/>
      <dgm:spPr/>
      <dgm:t>
        <a:bodyPr/>
        <a:lstStyle/>
        <a:p>
          <a:r>
            <a:rPr lang="en-GB" sz="1800" dirty="0" err="1" smtClean="0">
              <a:solidFill>
                <a:schemeClr val="tx1"/>
              </a:solidFill>
            </a:rPr>
            <a:t>Alumno</a:t>
          </a:r>
          <a:r>
            <a:rPr lang="en-GB" sz="1800" dirty="0" smtClean="0">
              <a:solidFill>
                <a:schemeClr val="tx1"/>
              </a:solidFill>
            </a:rPr>
            <a:t>/ </a:t>
          </a:r>
          <a:r>
            <a:rPr lang="en-GB" sz="1800" dirty="0" err="1" smtClean="0">
              <a:solidFill>
                <a:schemeClr val="tx1"/>
              </a:solidFill>
            </a:rPr>
            <a:t>Estudiante</a:t>
          </a:r>
          <a:endParaRPr lang="en-GB" sz="1800" dirty="0">
            <a:solidFill>
              <a:schemeClr val="tx1"/>
            </a:solidFill>
          </a:endParaRPr>
        </a:p>
      </dgm:t>
    </dgm:pt>
    <dgm:pt modelId="{BC40AAE9-91BF-4B27-A693-523679C425CE}" type="parTrans" cxnId="{2957C4CB-CC99-4351-AFC6-D50E06D4BCA0}">
      <dgm:prSet/>
      <dgm:spPr/>
      <dgm:t>
        <a:bodyPr/>
        <a:lstStyle/>
        <a:p>
          <a:endParaRPr lang="en-GB">
            <a:solidFill>
              <a:schemeClr val="tx1"/>
            </a:solidFill>
          </a:endParaRPr>
        </a:p>
      </dgm:t>
    </dgm:pt>
    <dgm:pt modelId="{6F29C624-7DEB-4B7C-8D8E-840FA96CB9D1}" type="sibTrans" cxnId="{2957C4CB-CC99-4351-AFC6-D50E06D4BCA0}">
      <dgm:prSet/>
      <dgm:spPr/>
      <dgm:t>
        <a:bodyPr/>
        <a:lstStyle/>
        <a:p>
          <a:endParaRPr lang="en-GB" dirty="0">
            <a:solidFill>
              <a:schemeClr val="tx1"/>
            </a:solidFill>
          </a:endParaRPr>
        </a:p>
      </dgm:t>
    </dgm:pt>
    <dgm:pt modelId="{AAFAC905-8E6C-474F-89B2-8EBC07FBBE12}" type="pres">
      <dgm:prSet presAssocID="{EBF3F802-7AB0-46EF-ACB0-B3DAD0C5168B}" presName="Name0" presStyleCnt="0">
        <dgm:presLayoutVars>
          <dgm:chMax val="1"/>
          <dgm:dir/>
          <dgm:animLvl val="ctr"/>
          <dgm:resizeHandles val="exact"/>
        </dgm:presLayoutVars>
      </dgm:prSet>
      <dgm:spPr/>
      <dgm:t>
        <a:bodyPr/>
        <a:lstStyle/>
        <a:p>
          <a:endParaRPr lang="en-GB"/>
        </a:p>
      </dgm:t>
    </dgm:pt>
    <dgm:pt modelId="{13C207E6-FE43-41F1-876B-93200B22ECA0}" type="pres">
      <dgm:prSet presAssocID="{6A85F064-0CD7-49FE-A328-C860353A1EFA}" presName="centerShape" presStyleLbl="node0" presStyleIdx="0" presStyleCnt="1"/>
      <dgm:spPr/>
      <dgm:t>
        <a:bodyPr/>
        <a:lstStyle/>
        <a:p>
          <a:endParaRPr lang="en-GB"/>
        </a:p>
      </dgm:t>
    </dgm:pt>
    <dgm:pt modelId="{5EC4A402-E125-42A1-9EB0-EAE4A19A9097}" type="pres">
      <dgm:prSet presAssocID="{521BAA09-439C-4246-B48D-50C936DDFF85}" presName="node" presStyleLbl="node1" presStyleIdx="0" presStyleCnt="4" custRadScaleRad="100111" custRadScaleInc="367">
        <dgm:presLayoutVars>
          <dgm:bulletEnabled val="1"/>
        </dgm:presLayoutVars>
      </dgm:prSet>
      <dgm:spPr/>
      <dgm:t>
        <a:bodyPr/>
        <a:lstStyle/>
        <a:p>
          <a:endParaRPr lang="en-GB"/>
        </a:p>
      </dgm:t>
    </dgm:pt>
    <dgm:pt modelId="{A1723CB4-B6A8-44C2-A7A8-04DAFEFDF5ED}" type="pres">
      <dgm:prSet presAssocID="{521BAA09-439C-4246-B48D-50C936DDFF85}" presName="dummy" presStyleCnt="0"/>
      <dgm:spPr/>
    </dgm:pt>
    <dgm:pt modelId="{CF229C40-D494-4CC8-A86B-8E6C2085705C}" type="pres">
      <dgm:prSet presAssocID="{882D62EC-F051-48EA-B0EC-6990C326171E}" presName="sibTrans" presStyleLbl="sibTrans2D1" presStyleIdx="0" presStyleCnt="4"/>
      <dgm:spPr/>
      <dgm:t>
        <a:bodyPr/>
        <a:lstStyle/>
        <a:p>
          <a:endParaRPr lang="en-GB"/>
        </a:p>
      </dgm:t>
    </dgm:pt>
    <dgm:pt modelId="{4F755B67-DC28-48E0-98C8-B902ADCC3AD4}" type="pres">
      <dgm:prSet presAssocID="{7DAAE21B-60CE-4526-818F-9BC9B4607FA6}" presName="node" presStyleLbl="node1" presStyleIdx="1" presStyleCnt="4">
        <dgm:presLayoutVars>
          <dgm:bulletEnabled val="1"/>
        </dgm:presLayoutVars>
      </dgm:prSet>
      <dgm:spPr/>
      <dgm:t>
        <a:bodyPr/>
        <a:lstStyle/>
        <a:p>
          <a:endParaRPr lang="en-GB"/>
        </a:p>
      </dgm:t>
    </dgm:pt>
    <dgm:pt modelId="{62961D9E-FD4D-423D-BED1-AFA6EA2AA07F}" type="pres">
      <dgm:prSet presAssocID="{7DAAE21B-60CE-4526-818F-9BC9B4607FA6}" presName="dummy" presStyleCnt="0"/>
      <dgm:spPr/>
    </dgm:pt>
    <dgm:pt modelId="{C5004084-21EE-4A1E-90B7-CF1777050BF7}" type="pres">
      <dgm:prSet presAssocID="{839D6084-1C6E-4119-A8CE-B44601E2C3BF}" presName="sibTrans" presStyleLbl="sibTrans2D1" presStyleIdx="1" presStyleCnt="4"/>
      <dgm:spPr/>
      <dgm:t>
        <a:bodyPr/>
        <a:lstStyle/>
        <a:p>
          <a:endParaRPr lang="en-GB"/>
        </a:p>
      </dgm:t>
    </dgm:pt>
    <dgm:pt modelId="{B04ACA83-3A12-4582-9907-EB1710694EB7}" type="pres">
      <dgm:prSet presAssocID="{F159CD0E-F899-4549-970D-AB314D013D3B}" presName="node" presStyleLbl="node1" presStyleIdx="2" presStyleCnt="4">
        <dgm:presLayoutVars>
          <dgm:bulletEnabled val="1"/>
        </dgm:presLayoutVars>
      </dgm:prSet>
      <dgm:spPr/>
      <dgm:t>
        <a:bodyPr/>
        <a:lstStyle/>
        <a:p>
          <a:endParaRPr lang="en-GB"/>
        </a:p>
      </dgm:t>
    </dgm:pt>
    <dgm:pt modelId="{9C3DD88B-6806-49CC-851B-8720D25DD8CC}" type="pres">
      <dgm:prSet presAssocID="{F159CD0E-F899-4549-970D-AB314D013D3B}" presName="dummy" presStyleCnt="0"/>
      <dgm:spPr/>
    </dgm:pt>
    <dgm:pt modelId="{A2233235-206A-4ED6-AB3F-01AA69433D31}" type="pres">
      <dgm:prSet presAssocID="{A173174D-68A3-428D-AA77-BF9F4C3F591B}" presName="sibTrans" presStyleLbl="sibTrans2D1" presStyleIdx="2" presStyleCnt="4"/>
      <dgm:spPr/>
      <dgm:t>
        <a:bodyPr/>
        <a:lstStyle/>
        <a:p>
          <a:endParaRPr lang="en-GB"/>
        </a:p>
      </dgm:t>
    </dgm:pt>
    <dgm:pt modelId="{C213E4E7-F0F7-412F-A885-DE2A0E990234}" type="pres">
      <dgm:prSet presAssocID="{35F138BC-EF55-4B2B-96D7-4AD8849D0C78}" presName="node" presStyleLbl="node1" presStyleIdx="3" presStyleCnt="4" custScaleX="111047">
        <dgm:presLayoutVars>
          <dgm:bulletEnabled val="1"/>
        </dgm:presLayoutVars>
      </dgm:prSet>
      <dgm:spPr/>
      <dgm:t>
        <a:bodyPr/>
        <a:lstStyle/>
        <a:p>
          <a:endParaRPr lang="en-GB"/>
        </a:p>
      </dgm:t>
    </dgm:pt>
    <dgm:pt modelId="{70A29CEC-E892-4039-A5DA-427653ECA2E5}" type="pres">
      <dgm:prSet presAssocID="{35F138BC-EF55-4B2B-96D7-4AD8849D0C78}" presName="dummy" presStyleCnt="0"/>
      <dgm:spPr/>
    </dgm:pt>
    <dgm:pt modelId="{D07065FB-96FF-46C2-BF94-A7C6314B01DA}" type="pres">
      <dgm:prSet presAssocID="{6F29C624-7DEB-4B7C-8D8E-840FA96CB9D1}" presName="sibTrans" presStyleLbl="sibTrans2D1" presStyleIdx="3" presStyleCnt="4"/>
      <dgm:spPr/>
      <dgm:t>
        <a:bodyPr/>
        <a:lstStyle/>
        <a:p>
          <a:endParaRPr lang="en-GB"/>
        </a:p>
      </dgm:t>
    </dgm:pt>
  </dgm:ptLst>
  <dgm:cxnLst>
    <dgm:cxn modelId="{1931F461-8F93-42F9-B042-BD2283170A21}" type="presOf" srcId="{F159CD0E-F899-4549-970D-AB314D013D3B}" destId="{B04ACA83-3A12-4582-9907-EB1710694EB7}" srcOrd="0" destOrd="0" presId="urn:microsoft.com/office/officeart/2005/8/layout/radial6"/>
    <dgm:cxn modelId="{2570BB79-86BF-4153-9899-54505C67A5E7}" type="presOf" srcId="{521BAA09-439C-4246-B48D-50C936DDFF85}" destId="{5EC4A402-E125-42A1-9EB0-EAE4A19A9097}" srcOrd="0" destOrd="0" presId="urn:microsoft.com/office/officeart/2005/8/layout/radial6"/>
    <dgm:cxn modelId="{844F2DFA-9652-41EB-A984-88345235AAC5}" type="presOf" srcId="{A173174D-68A3-428D-AA77-BF9F4C3F591B}" destId="{A2233235-206A-4ED6-AB3F-01AA69433D31}" srcOrd="0" destOrd="0" presId="urn:microsoft.com/office/officeart/2005/8/layout/radial6"/>
    <dgm:cxn modelId="{4A7C3D7E-C9FC-49C8-A212-52F8CF645CE5}" srcId="{6A85F064-0CD7-49FE-A328-C860353A1EFA}" destId="{F159CD0E-F899-4549-970D-AB314D013D3B}" srcOrd="2" destOrd="0" parTransId="{0B5DAB33-C8E4-486F-ACAB-78BC4A339532}" sibTransId="{A173174D-68A3-428D-AA77-BF9F4C3F591B}"/>
    <dgm:cxn modelId="{676353E0-0CC2-40D5-8B58-28385EF43E46}" srcId="{6A85F064-0CD7-49FE-A328-C860353A1EFA}" destId="{521BAA09-439C-4246-B48D-50C936DDFF85}" srcOrd="0" destOrd="0" parTransId="{DA299AEC-D4E7-4762-BBBD-46A6D7A91959}" sibTransId="{882D62EC-F051-48EA-B0EC-6990C326171E}"/>
    <dgm:cxn modelId="{E4C92B1D-8DBB-4867-ACEE-A536AFA8A489}" srcId="{EBF3F802-7AB0-46EF-ACB0-B3DAD0C5168B}" destId="{6A85F064-0CD7-49FE-A328-C860353A1EFA}" srcOrd="0" destOrd="0" parTransId="{7B125703-0068-4D2E-8FA8-30A3BC961AC8}" sibTransId="{6E4658CD-EC2D-49E6-B3F1-BD0E0FDDE4C2}"/>
    <dgm:cxn modelId="{852D690B-1C6E-4082-925E-E52468A1BB44}" srcId="{6A85F064-0CD7-49FE-A328-C860353A1EFA}" destId="{7DAAE21B-60CE-4526-818F-9BC9B4607FA6}" srcOrd="1" destOrd="0" parTransId="{F9AA571C-DE75-4B1F-9D6D-22E265726339}" sibTransId="{839D6084-1C6E-4119-A8CE-B44601E2C3BF}"/>
    <dgm:cxn modelId="{B353AE24-8C7D-444A-8F6D-5D57A6AB10F4}" type="presOf" srcId="{839D6084-1C6E-4119-A8CE-B44601E2C3BF}" destId="{C5004084-21EE-4A1E-90B7-CF1777050BF7}" srcOrd="0" destOrd="0" presId="urn:microsoft.com/office/officeart/2005/8/layout/radial6"/>
    <dgm:cxn modelId="{4DCC6A83-29C9-4DEB-B520-4935575A6D77}" type="presOf" srcId="{6F29C624-7DEB-4B7C-8D8E-840FA96CB9D1}" destId="{D07065FB-96FF-46C2-BF94-A7C6314B01DA}" srcOrd="0" destOrd="0" presId="urn:microsoft.com/office/officeart/2005/8/layout/radial6"/>
    <dgm:cxn modelId="{3BAF3832-C6E2-42BC-888A-DF1E587AAF93}" type="presOf" srcId="{7DAAE21B-60CE-4526-818F-9BC9B4607FA6}" destId="{4F755B67-DC28-48E0-98C8-B902ADCC3AD4}" srcOrd="0" destOrd="0" presId="urn:microsoft.com/office/officeart/2005/8/layout/radial6"/>
    <dgm:cxn modelId="{0DC4D30B-13D4-436A-8524-47E63D71E8BF}" type="presOf" srcId="{EBF3F802-7AB0-46EF-ACB0-B3DAD0C5168B}" destId="{AAFAC905-8E6C-474F-89B2-8EBC07FBBE12}" srcOrd="0" destOrd="0" presId="urn:microsoft.com/office/officeart/2005/8/layout/radial6"/>
    <dgm:cxn modelId="{D88CE068-A2BA-465E-8E7B-1087282F9258}" type="presOf" srcId="{35F138BC-EF55-4B2B-96D7-4AD8849D0C78}" destId="{C213E4E7-F0F7-412F-A885-DE2A0E990234}" srcOrd="0" destOrd="0" presId="urn:microsoft.com/office/officeart/2005/8/layout/radial6"/>
    <dgm:cxn modelId="{13F606F9-DE12-4B4A-A0CC-FCDAF27AD05A}" type="presOf" srcId="{6A85F064-0CD7-49FE-A328-C860353A1EFA}" destId="{13C207E6-FE43-41F1-876B-93200B22ECA0}" srcOrd="0" destOrd="0" presId="urn:microsoft.com/office/officeart/2005/8/layout/radial6"/>
    <dgm:cxn modelId="{2957C4CB-CC99-4351-AFC6-D50E06D4BCA0}" srcId="{6A85F064-0CD7-49FE-A328-C860353A1EFA}" destId="{35F138BC-EF55-4B2B-96D7-4AD8849D0C78}" srcOrd="3" destOrd="0" parTransId="{BC40AAE9-91BF-4B27-A693-523679C425CE}" sibTransId="{6F29C624-7DEB-4B7C-8D8E-840FA96CB9D1}"/>
    <dgm:cxn modelId="{9B714B93-BB28-40B5-A40F-E1C4DAFFA4A9}" type="presOf" srcId="{882D62EC-F051-48EA-B0EC-6990C326171E}" destId="{CF229C40-D494-4CC8-A86B-8E6C2085705C}" srcOrd="0" destOrd="0" presId="urn:microsoft.com/office/officeart/2005/8/layout/radial6"/>
    <dgm:cxn modelId="{615946BF-59FF-4D24-B827-26805C209DB3}" type="presParOf" srcId="{AAFAC905-8E6C-474F-89B2-8EBC07FBBE12}" destId="{13C207E6-FE43-41F1-876B-93200B22ECA0}" srcOrd="0" destOrd="0" presId="urn:microsoft.com/office/officeart/2005/8/layout/radial6"/>
    <dgm:cxn modelId="{5F5CB1F4-EA17-4E81-98B8-E8C6A8E27AA5}" type="presParOf" srcId="{AAFAC905-8E6C-474F-89B2-8EBC07FBBE12}" destId="{5EC4A402-E125-42A1-9EB0-EAE4A19A9097}" srcOrd="1" destOrd="0" presId="urn:microsoft.com/office/officeart/2005/8/layout/radial6"/>
    <dgm:cxn modelId="{FD2D50F3-F799-494E-9C8E-6D5B939E9E93}" type="presParOf" srcId="{AAFAC905-8E6C-474F-89B2-8EBC07FBBE12}" destId="{A1723CB4-B6A8-44C2-A7A8-04DAFEFDF5ED}" srcOrd="2" destOrd="0" presId="urn:microsoft.com/office/officeart/2005/8/layout/radial6"/>
    <dgm:cxn modelId="{8E06A790-4F53-459F-813E-6AAC20C9E355}" type="presParOf" srcId="{AAFAC905-8E6C-474F-89B2-8EBC07FBBE12}" destId="{CF229C40-D494-4CC8-A86B-8E6C2085705C}" srcOrd="3" destOrd="0" presId="urn:microsoft.com/office/officeart/2005/8/layout/radial6"/>
    <dgm:cxn modelId="{F2040F2B-76B0-4CD0-81E8-17EBC28A1924}" type="presParOf" srcId="{AAFAC905-8E6C-474F-89B2-8EBC07FBBE12}" destId="{4F755B67-DC28-48E0-98C8-B902ADCC3AD4}" srcOrd="4" destOrd="0" presId="urn:microsoft.com/office/officeart/2005/8/layout/radial6"/>
    <dgm:cxn modelId="{595F8C7C-676D-4DAC-8CB3-E685CE21BF8D}" type="presParOf" srcId="{AAFAC905-8E6C-474F-89B2-8EBC07FBBE12}" destId="{62961D9E-FD4D-423D-BED1-AFA6EA2AA07F}" srcOrd="5" destOrd="0" presId="urn:microsoft.com/office/officeart/2005/8/layout/radial6"/>
    <dgm:cxn modelId="{0E901EED-D240-4B77-BD41-DC1A5192A685}" type="presParOf" srcId="{AAFAC905-8E6C-474F-89B2-8EBC07FBBE12}" destId="{C5004084-21EE-4A1E-90B7-CF1777050BF7}" srcOrd="6" destOrd="0" presId="urn:microsoft.com/office/officeart/2005/8/layout/radial6"/>
    <dgm:cxn modelId="{034BAE40-1646-4446-9BEC-89BB4A05BE00}" type="presParOf" srcId="{AAFAC905-8E6C-474F-89B2-8EBC07FBBE12}" destId="{B04ACA83-3A12-4582-9907-EB1710694EB7}" srcOrd="7" destOrd="0" presId="urn:microsoft.com/office/officeart/2005/8/layout/radial6"/>
    <dgm:cxn modelId="{B179DCDA-9E1E-4849-9912-DABE2A8133D6}" type="presParOf" srcId="{AAFAC905-8E6C-474F-89B2-8EBC07FBBE12}" destId="{9C3DD88B-6806-49CC-851B-8720D25DD8CC}" srcOrd="8" destOrd="0" presId="urn:microsoft.com/office/officeart/2005/8/layout/radial6"/>
    <dgm:cxn modelId="{FDC97413-4E75-4E47-94B7-731A9B8CF529}" type="presParOf" srcId="{AAFAC905-8E6C-474F-89B2-8EBC07FBBE12}" destId="{A2233235-206A-4ED6-AB3F-01AA69433D31}" srcOrd="9" destOrd="0" presId="urn:microsoft.com/office/officeart/2005/8/layout/radial6"/>
    <dgm:cxn modelId="{26D06733-E52C-4224-A0E1-E71D4F8C8C37}" type="presParOf" srcId="{AAFAC905-8E6C-474F-89B2-8EBC07FBBE12}" destId="{C213E4E7-F0F7-412F-A885-DE2A0E990234}" srcOrd="10" destOrd="0" presId="urn:microsoft.com/office/officeart/2005/8/layout/radial6"/>
    <dgm:cxn modelId="{0B7713A4-AAE5-4482-8614-8EC4AC9B7173}" type="presParOf" srcId="{AAFAC905-8E6C-474F-89B2-8EBC07FBBE12}" destId="{70A29CEC-E892-4039-A5DA-427653ECA2E5}" srcOrd="11" destOrd="0" presId="urn:microsoft.com/office/officeart/2005/8/layout/radial6"/>
    <dgm:cxn modelId="{A58FF138-4110-4C16-BB73-8D956B066E14}" type="presParOf" srcId="{AAFAC905-8E6C-474F-89B2-8EBC07FBBE12}" destId="{D07065FB-96FF-46C2-BF94-A7C6314B01DA}" srcOrd="12" destOrd="0" presId="urn:microsoft.com/office/officeart/2005/8/layout/radial6"/>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7065FB-96FF-46C2-BF94-A7C6314B01DA}">
      <dsp:nvSpPr>
        <dsp:cNvPr id="0" name=""/>
        <dsp:cNvSpPr/>
      </dsp:nvSpPr>
      <dsp:spPr>
        <a:xfrm>
          <a:off x="2386570" y="613539"/>
          <a:ext cx="4099904" cy="4099904"/>
        </a:xfrm>
        <a:prstGeom prst="blockArc">
          <a:avLst>
            <a:gd name="adj1" fmla="val 10798620"/>
            <a:gd name="adj2" fmla="val 16206614"/>
            <a:gd name="adj3" fmla="val 4644"/>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233235-206A-4ED6-AB3F-01AA69433D31}">
      <dsp:nvSpPr>
        <dsp:cNvPr id="0" name=""/>
        <dsp:cNvSpPr/>
      </dsp:nvSpPr>
      <dsp:spPr>
        <a:xfrm>
          <a:off x="2386571" y="614343"/>
          <a:ext cx="4099904" cy="4099904"/>
        </a:xfrm>
        <a:prstGeom prst="blockArc">
          <a:avLst>
            <a:gd name="adj1" fmla="val 5400000"/>
            <a:gd name="adj2" fmla="val 10800000"/>
            <a:gd name="adj3" fmla="val 4644"/>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004084-21EE-4A1E-90B7-CF1777050BF7}">
      <dsp:nvSpPr>
        <dsp:cNvPr id="0" name=""/>
        <dsp:cNvSpPr/>
      </dsp:nvSpPr>
      <dsp:spPr>
        <a:xfrm>
          <a:off x="2386571" y="614343"/>
          <a:ext cx="4099904" cy="4099904"/>
        </a:xfrm>
        <a:prstGeom prst="blockArc">
          <a:avLst>
            <a:gd name="adj1" fmla="val 0"/>
            <a:gd name="adj2" fmla="val 5400000"/>
            <a:gd name="adj3" fmla="val 4644"/>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229C40-D494-4CC8-A86B-8E6C2085705C}">
      <dsp:nvSpPr>
        <dsp:cNvPr id="0" name=""/>
        <dsp:cNvSpPr/>
      </dsp:nvSpPr>
      <dsp:spPr>
        <a:xfrm>
          <a:off x="2386571" y="613539"/>
          <a:ext cx="4099904" cy="4099904"/>
        </a:xfrm>
        <a:prstGeom prst="blockArc">
          <a:avLst>
            <a:gd name="adj1" fmla="val 16206613"/>
            <a:gd name="adj2" fmla="val 1380"/>
            <a:gd name="adj3" fmla="val 4644"/>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C207E6-FE43-41F1-876B-93200B22ECA0}">
      <dsp:nvSpPr>
        <dsp:cNvPr id="0" name=""/>
        <dsp:cNvSpPr/>
      </dsp:nvSpPr>
      <dsp:spPr>
        <a:xfrm>
          <a:off x="3492029" y="1719801"/>
          <a:ext cx="1888988" cy="1888988"/>
        </a:xfrm>
        <a:prstGeom prst="ellipse">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GB" sz="2800" kern="1200" dirty="0" smtClean="0">
              <a:solidFill>
                <a:schemeClr val="tx1"/>
              </a:solidFill>
            </a:rPr>
            <a:t>Student Passport</a:t>
          </a:r>
          <a:endParaRPr lang="en-GB" sz="2800" kern="1200" dirty="0">
            <a:solidFill>
              <a:schemeClr val="tx1"/>
            </a:solidFill>
          </a:endParaRPr>
        </a:p>
      </dsp:txBody>
      <dsp:txXfrm>
        <a:off x="3492029" y="1719801"/>
        <a:ext cx="1888988" cy="1888988"/>
      </dsp:txXfrm>
    </dsp:sp>
    <dsp:sp modelId="{5EC4A402-E125-42A1-9EB0-EAE4A19A9097}">
      <dsp:nvSpPr>
        <dsp:cNvPr id="0" name=""/>
        <dsp:cNvSpPr/>
      </dsp:nvSpPr>
      <dsp:spPr>
        <a:xfrm>
          <a:off x="3779229" y="0"/>
          <a:ext cx="1322291" cy="1322291"/>
        </a:xfrm>
        <a:prstGeom prst="ellipse">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Teacher</a:t>
          </a:r>
          <a:endParaRPr lang="en-GB" sz="1800" kern="1200" dirty="0">
            <a:solidFill>
              <a:schemeClr val="tx1"/>
            </a:solidFill>
          </a:endParaRPr>
        </a:p>
      </dsp:txBody>
      <dsp:txXfrm>
        <a:off x="3779229" y="0"/>
        <a:ext cx="1322291" cy="1322291"/>
      </dsp:txXfrm>
    </dsp:sp>
    <dsp:sp modelId="{4F755B67-DC28-48E0-98C8-B902ADCC3AD4}">
      <dsp:nvSpPr>
        <dsp:cNvPr id="0" name=""/>
        <dsp:cNvSpPr/>
      </dsp:nvSpPr>
      <dsp:spPr>
        <a:xfrm>
          <a:off x="5777727" y="2003150"/>
          <a:ext cx="1322291" cy="1322291"/>
        </a:xfrm>
        <a:prstGeom prst="ellipse">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Teaching Assistant</a:t>
          </a:r>
          <a:endParaRPr lang="en-GB" sz="1800" kern="1200" dirty="0">
            <a:solidFill>
              <a:schemeClr val="tx1"/>
            </a:solidFill>
          </a:endParaRPr>
        </a:p>
      </dsp:txBody>
      <dsp:txXfrm>
        <a:off x="5777727" y="2003150"/>
        <a:ext cx="1322291" cy="1322291"/>
      </dsp:txXfrm>
    </dsp:sp>
    <dsp:sp modelId="{B04ACA83-3A12-4582-9907-EB1710694EB7}">
      <dsp:nvSpPr>
        <dsp:cNvPr id="0" name=""/>
        <dsp:cNvSpPr/>
      </dsp:nvSpPr>
      <dsp:spPr>
        <a:xfrm>
          <a:off x="3775377" y="4005499"/>
          <a:ext cx="1322291" cy="1322291"/>
        </a:xfrm>
        <a:prstGeom prst="ellipse">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Parent/ Carer</a:t>
          </a:r>
          <a:endParaRPr lang="en-GB" sz="1800" kern="1200" dirty="0">
            <a:solidFill>
              <a:schemeClr val="tx1"/>
            </a:solidFill>
          </a:endParaRPr>
        </a:p>
      </dsp:txBody>
      <dsp:txXfrm>
        <a:off x="3775377" y="4005499"/>
        <a:ext cx="1322291" cy="1322291"/>
      </dsp:txXfrm>
    </dsp:sp>
    <dsp:sp modelId="{C213E4E7-F0F7-412F-A885-DE2A0E990234}">
      <dsp:nvSpPr>
        <dsp:cNvPr id="0" name=""/>
        <dsp:cNvSpPr/>
      </dsp:nvSpPr>
      <dsp:spPr>
        <a:xfrm>
          <a:off x="1773027" y="2003150"/>
          <a:ext cx="1322291" cy="1322291"/>
        </a:xfrm>
        <a:prstGeom prst="ellipse">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Student /Learner</a:t>
          </a:r>
          <a:endParaRPr lang="en-GB" sz="1800" kern="1200" dirty="0">
            <a:solidFill>
              <a:schemeClr val="tx1"/>
            </a:solidFill>
          </a:endParaRPr>
        </a:p>
      </dsp:txBody>
      <dsp:txXfrm>
        <a:off x="1773027" y="2003150"/>
        <a:ext cx="1322291" cy="132229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7065FB-96FF-46C2-BF94-A7C6314B01DA}">
      <dsp:nvSpPr>
        <dsp:cNvPr id="0" name=""/>
        <dsp:cNvSpPr/>
      </dsp:nvSpPr>
      <dsp:spPr>
        <a:xfrm>
          <a:off x="2423089" y="613539"/>
          <a:ext cx="4099904" cy="4099904"/>
        </a:xfrm>
        <a:prstGeom prst="blockArc">
          <a:avLst>
            <a:gd name="adj1" fmla="val 10798620"/>
            <a:gd name="adj2" fmla="val 16206614"/>
            <a:gd name="adj3" fmla="val 4644"/>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233235-206A-4ED6-AB3F-01AA69433D31}">
      <dsp:nvSpPr>
        <dsp:cNvPr id="0" name=""/>
        <dsp:cNvSpPr/>
      </dsp:nvSpPr>
      <dsp:spPr>
        <a:xfrm>
          <a:off x="2423089" y="614343"/>
          <a:ext cx="4099904" cy="4099904"/>
        </a:xfrm>
        <a:prstGeom prst="blockArc">
          <a:avLst>
            <a:gd name="adj1" fmla="val 5400000"/>
            <a:gd name="adj2" fmla="val 10800000"/>
            <a:gd name="adj3" fmla="val 4644"/>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004084-21EE-4A1E-90B7-CF1777050BF7}">
      <dsp:nvSpPr>
        <dsp:cNvPr id="0" name=""/>
        <dsp:cNvSpPr/>
      </dsp:nvSpPr>
      <dsp:spPr>
        <a:xfrm>
          <a:off x="2423089" y="614343"/>
          <a:ext cx="4099904" cy="4099904"/>
        </a:xfrm>
        <a:prstGeom prst="blockArc">
          <a:avLst>
            <a:gd name="adj1" fmla="val 0"/>
            <a:gd name="adj2" fmla="val 5400000"/>
            <a:gd name="adj3" fmla="val 4644"/>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229C40-D494-4CC8-A86B-8E6C2085705C}">
      <dsp:nvSpPr>
        <dsp:cNvPr id="0" name=""/>
        <dsp:cNvSpPr/>
      </dsp:nvSpPr>
      <dsp:spPr>
        <a:xfrm>
          <a:off x="2423089" y="613539"/>
          <a:ext cx="4099904" cy="4099904"/>
        </a:xfrm>
        <a:prstGeom prst="blockArc">
          <a:avLst>
            <a:gd name="adj1" fmla="val 16206613"/>
            <a:gd name="adj2" fmla="val 1380"/>
            <a:gd name="adj3" fmla="val 4644"/>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C207E6-FE43-41F1-876B-93200B22ECA0}">
      <dsp:nvSpPr>
        <dsp:cNvPr id="0" name=""/>
        <dsp:cNvSpPr/>
      </dsp:nvSpPr>
      <dsp:spPr>
        <a:xfrm>
          <a:off x="3528547" y="1719801"/>
          <a:ext cx="1888988" cy="1888988"/>
        </a:xfrm>
        <a:prstGeom prst="ellipse">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300" kern="1200" dirty="0" err="1" smtClean="0">
              <a:solidFill>
                <a:schemeClr val="tx1"/>
              </a:solidFill>
            </a:rPr>
            <a:t>Pasaporte</a:t>
          </a:r>
          <a:r>
            <a:rPr lang="en-GB" sz="2300" kern="1200" dirty="0" smtClean="0">
              <a:solidFill>
                <a:schemeClr val="tx1"/>
              </a:solidFill>
            </a:rPr>
            <a:t> </a:t>
          </a:r>
          <a:r>
            <a:rPr lang="en-GB" sz="2300" kern="1200" dirty="0" err="1" smtClean="0">
              <a:solidFill>
                <a:schemeClr val="tx1"/>
              </a:solidFill>
            </a:rPr>
            <a:t>Estudiantil</a:t>
          </a:r>
          <a:endParaRPr lang="en-GB" sz="2300" kern="1200" dirty="0">
            <a:solidFill>
              <a:schemeClr val="tx1"/>
            </a:solidFill>
          </a:endParaRPr>
        </a:p>
      </dsp:txBody>
      <dsp:txXfrm>
        <a:off x="3528547" y="1719801"/>
        <a:ext cx="1888988" cy="1888988"/>
      </dsp:txXfrm>
    </dsp:sp>
    <dsp:sp modelId="{5EC4A402-E125-42A1-9EB0-EAE4A19A9097}">
      <dsp:nvSpPr>
        <dsp:cNvPr id="0" name=""/>
        <dsp:cNvSpPr/>
      </dsp:nvSpPr>
      <dsp:spPr>
        <a:xfrm>
          <a:off x="3815747" y="0"/>
          <a:ext cx="1322291" cy="1322291"/>
        </a:xfrm>
        <a:prstGeom prst="ellipse">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err="1" smtClean="0">
              <a:solidFill>
                <a:schemeClr val="tx1"/>
              </a:solidFill>
            </a:rPr>
            <a:t>Profesor</a:t>
          </a:r>
          <a:endParaRPr lang="en-GB" sz="1800" kern="1200" dirty="0">
            <a:solidFill>
              <a:schemeClr val="tx1"/>
            </a:solidFill>
          </a:endParaRPr>
        </a:p>
      </dsp:txBody>
      <dsp:txXfrm>
        <a:off x="3815747" y="0"/>
        <a:ext cx="1322291" cy="1322291"/>
      </dsp:txXfrm>
    </dsp:sp>
    <dsp:sp modelId="{4F755B67-DC28-48E0-98C8-B902ADCC3AD4}">
      <dsp:nvSpPr>
        <dsp:cNvPr id="0" name=""/>
        <dsp:cNvSpPr/>
      </dsp:nvSpPr>
      <dsp:spPr>
        <a:xfrm>
          <a:off x="5814245" y="2003150"/>
          <a:ext cx="1322291" cy="1322291"/>
        </a:xfrm>
        <a:prstGeom prst="ellipse">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err="1" smtClean="0">
              <a:solidFill>
                <a:schemeClr val="tx1"/>
              </a:solidFill>
            </a:rPr>
            <a:t>Profesor</a:t>
          </a:r>
          <a:r>
            <a:rPr lang="en-GB" sz="1800" kern="1200" dirty="0" smtClean="0">
              <a:solidFill>
                <a:schemeClr val="tx1"/>
              </a:solidFill>
            </a:rPr>
            <a:t> de </a:t>
          </a:r>
          <a:r>
            <a:rPr lang="en-GB" sz="1800" kern="1200" dirty="0" err="1" smtClean="0">
              <a:solidFill>
                <a:schemeClr val="tx1"/>
              </a:solidFill>
            </a:rPr>
            <a:t>Apoyo</a:t>
          </a:r>
          <a:endParaRPr lang="en-GB" sz="1800" kern="1200" dirty="0">
            <a:solidFill>
              <a:schemeClr val="tx1"/>
            </a:solidFill>
          </a:endParaRPr>
        </a:p>
      </dsp:txBody>
      <dsp:txXfrm>
        <a:off x="5814245" y="2003150"/>
        <a:ext cx="1322291" cy="1322291"/>
      </dsp:txXfrm>
    </dsp:sp>
    <dsp:sp modelId="{B04ACA83-3A12-4582-9907-EB1710694EB7}">
      <dsp:nvSpPr>
        <dsp:cNvPr id="0" name=""/>
        <dsp:cNvSpPr/>
      </dsp:nvSpPr>
      <dsp:spPr>
        <a:xfrm>
          <a:off x="3811895" y="4005499"/>
          <a:ext cx="1322291" cy="1322291"/>
        </a:xfrm>
        <a:prstGeom prst="ellipse">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Padres/ </a:t>
          </a:r>
          <a:r>
            <a:rPr lang="en-GB" sz="1800" kern="1200" dirty="0" err="1" smtClean="0">
              <a:solidFill>
                <a:schemeClr val="tx1"/>
              </a:solidFill>
            </a:rPr>
            <a:t>Tutores</a:t>
          </a:r>
          <a:endParaRPr lang="en-GB" sz="1800" kern="1200" dirty="0">
            <a:solidFill>
              <a:schemeClr val="tx1"/>
            </a:solidFill>
          </a:endParaRPr>
        </a:p>
      </dsp:txBody>
      <dsp:txXfrm>
        <a:off x="3811895" y="4005499"/>
        <a:ext cx="1322291" cy="1322291"/>
      </dsp:txXfrm>
    </dsp:sp>
    <dsp:sp modelId="{C213E4E7-F0F7-412F-A885-DE2A0E990234}">
      <dsp:nvSpPr>
        <dsp:cNvPr id="0" name=""/>
        <dsp:cNvSpPr/>
      </dsp:nvSpPr>
      <dsp:spPr>
        <a:xfrm>
          <a:off x="1736509" y="2003150"/>
          <a:ext cx="1468365" cy="1322291"/>
        </a:xfrm>
        <a:prstGeom prst="ellipse">
          <a:avLst/>
        </a:prstGeom>
        <a:solidFill>
          <a:schemeClr val="lt1">
            <a:hueOff val="0"/>
            <a:satOff val="0"/>
            <a:lumOff val="0"/>
            <a:alphaOff val="0"/>
          </a:schemeClr>
        </a:solidFill>
        <a:ln w="55000" cap="flat" cmpd="thickThin"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err="1" smtClean="0">
              <a:solidFill>
                <a:schemeClr val="tx1"/>
              </a:solidFill>
            </a:rPr>
            <a:t>Alumno</a:t>
          </a:r>
          <a:r>
            <a:rPr lang="en-GB" sz="1800" kern="1200" dirty="0" smtClean="0">
              <a:solidFill>
                <a:schemeClr val="tx1"/>
              </a:solidFill>
            </a:rPr>
            <a:t>/ </a:t>
          </a:r>
          <a:r>
            <a:rPr lang="en-GB" sz="1800" kern="1200" dirty="0" err="1" smtClean="0">
              <a:solidFill>
                <a:schemeClr val="tx1"/>
              </a:solidFill>
            </a:rPr>
            <a:t>Estudiante</a:t>
          </a:r>
          <a:endParaRPr lang="en-GB" sz="1800" kern="1200" dirty="0">
            <a:solidFill>
              <a:schemeClr val="tx1"/>
            </a:solidFill>
          </a:endParaRPr>
        </a:p>
      </dsp:txBody>
      <dsp:txXfrm>
        <a:off x="1736509" y="2003150"/>
        <a:ext cx="1468365" cy="132229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2447E72A-D913-4DC2-9E0A-E520CE8FCC86}" type="datetimeFigureOut">
              <a:rPr lang="en-US" smtClean="0"/>
              <a:pPr/>
              <a:t>3/29/2016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A5D78FC6-CE17-4259-A63C-DDFC12E048FC}" type="slidenum">
              <a:rPr lang="en-US" smtClean="0"/>
              <a:pPr/>
              <a:t>‹#›</a:t>
            </a:fld>
            <a:endParaRPr lang="en-US" dirty="0"/>
          </a:p>
        </p:txBody>
      </p:sp>
    </p:spTree>
    <p:extLst>
      <p:ext uri="{BB962C8B-B14F-4D97-AF65-F5344CB8AC3E}">
        <p14:creationId xmlns:p14="http://schemas.microsoft.com/office/powerpoint/2010/main" xmlns="" val="3187911872"/>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F2E59E-A83E-4282-A19B-D6E5547E0F25}" type="slidenum">
              <a:rPr lang="en-GB"/>
              <a:pPr/>
              <a:t>41</a:t>
            </a:fld>
            <a:endParaRPr lang="en-GB"/>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F2E59E-A83E-4282-A19B-D6E5547E0F25}" type="slidenum">
              <a:rPr lang="en-GB"/>
              <a:pPr/>
              <a:t>42</a:t>
            </a:fld>
            <a:endParaRPr lang="en-GB"/>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F2E59E-A83E-4282-A19B-D6E5547E0F25}" type="slidenum">
              <a:rPr lang="en-GB"/>
              <a:pPr/>
              <a:t>43</a:t>
            </a:fld>
            <a:endParaRPr lang="en-GB"/>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F2E59E-A83E-4282-A19B-D6E5547E0F25}" type="slidenum">
              <a:rPr lang="en-GB"/>
              <a:pPr/>
              <a:t>44</a:t>
            </a:fld>
            <a:endParaRPr lang="en-GB"/>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F2E59E-A83E-4282-A19B-D6E5547E0F25}" type="slidenum">
              <a:rPr lang="en-GB"/>
              <a:pPr/>
              <a:t>45</a:t>
            </a:fld>
            <a:endParaRPr lang="en-GB"/>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F2E59E-A83E-4282-A19B-D6E5547E0F25}" type="slidenum">
              <a:rPr lang="en-GB"/>
              <a:pPr/>
              <a:t>46</a:t>
            </a:fld>
            <a:endParaRPr lang="en-GB"/>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108A07B-EF6E-4D4D-B41C-9F38D0B65FE7}" type="slidenum">
              <a:rPr lang="en-GB" smtClean="0"/>
              <a:pPr/>
              <a:t>123</a:t>
            </a:fld>
            <a:endParaRPr lang="en-GB"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108A07B-EF6E-4D4D-B41C-9F38D0B65FE7}" type="slidenum">
              <a:rPr lang="en-GB" smtClean="0"/>
              <a:pPr/>
              <a:t>124</a:t>
            </a:fld>
            <a:endParaRPr lang="en-GB"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049623-7244-46F5-8CFA-78BB2152C372}" type="slidenum">
              <a:rPr lang="en-GB"/>
              <a:pPr/>
              <a:t>129</a:t>
            </a:fld>
            <a:endParaRPr lang="en-GB"/>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049623-7244-46F5-8CFA-78BB2152C372}" type="slidenum">
              <a:rPr lang="en-GB"/>
              <a:pPr/>
              <a:t>130</a:t>
            </a:fld>
            <a:endParaRPr lang="en-GB"/>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108A07B-EF6E-4D4D-B41C-9F38D0B65FE7}" type="slidenum">
              <a:rPr lang="en-GB" smtClean="0"/>
              <a:pPr/>
              <a:t>133</a:t>
            </a:fld>
            <a:endParaRPr lang="en-GB"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108A07B-EF6E-4D4D-B41C-9F38D0B65FE7}" type="slidenum">
              <a:rPr lang="en-GB" smtClean="0"/>
              <a:pPr/>
              <a:t>134</a:t>
            </a:fld>
            <a:endParaRPr lang="en-GB"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8A67A987-9EA4-493D-A43B-01AF8043515A}" type="slidenum">
              <a:rPr lang="en-GB" smtClean="0"/>
              <a:pPr/>
              <a:t>135</a:t>
            </a:fld>
            <a:endParaRPr lang="en-GB" dirty="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8A67A987-9EA4-493D-A43B-01AF8043515A}" type="slidenum">
              <a:rPr lang="en-GB" smtClean="0"/>
              <a:pPr/>
              <a:t>136</a:t>
            </a:fld>
            <a:endParaRPr lang="en-GB" dirty="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45FF63-5482-4F04-85EC-E749B49049AD}" type="slidenum">
              <a:rPr lang="en-GB"/>
              <a:pPr/>
              <a:t>34</a:t>
            </a:fld>
            <a:endParaRPr lang="en-GB"/>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F5C509-09E7-4635-BFBF-8DF1AF05C7B4}" type="slidenum">
              <a:rPr lang="en-GB"/>
              <a:pPr/>
              <a:t>35</a:t>
            </a:fld>
            <a:endParaRPr lang="en-GB"/>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F5C509-09E7-4635-BFBF-8DF1AF05C7B4}" type="slidenum">
              <a:rPr lang="en-GB"/>
              <a:pPr/>
              <a:t>36</a:t>
            </a:fld>
            <a:endParaRPr lang="en-GB"/>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1BA0AE-9C08-4F23-AE41-8561EB62ED1D}" type="slidenum">
              <a:rPr lang="en-GB"/>
              <a:pPr/>
              <a:t>37</a:t>
            </a:fld>
            <a:endParaRPr lang="en-GB"/>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1BA0AE-9C08-4F23-AE41-8561EB62ED1D}" type="slidenum">
              <a:rPr lang="en-GB"/>
              <a:pPr/>
              <a:t>38</a:t>
            </a:fld>
            <a:endParaRPr lang="en-GB"/>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D70135-92C6-4F7B-8005-F00DB5D7D9BB}" type="slidenum">
              <a:rPr lang="en-GB"/>
              <a:pPr/>
              <a:t>39</a:t>
            </a:fld>
            <a:endParaRPr lang="en-GB"/>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D70135-92C6-4F7B-8005-F00DB5D7D9BB}" type="slidenum">
              <a:rPr lang="en-GB"/>
              <a:pPr/>
              <a:t>40</a:t>
            </a:fld>
            <a:endParaRPr lang="en-GB"/>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3" name="Picture_x0020_1" descr="Priestnall logo for web"/>
          <p:cNvPicPr>
            <a:picLocks noChangeAspect="1" noChangeArrowheads="1"/>
          </p:cNvPicPr>
          <p:nvPr userDrawn="1"/>
        </p:nvPicPr>
        <p:blipFill>
          <a:blip r:embed="rId3" cstate="print"/>
          <a:srcRect/>
          <a:stretch>
            <a:fillRect/>
          </a:stretch>
        </p:blipFill>
        <p:spPr bwMode="auto">
          <a:xfrm>
            <a:off x="4427984" y="122577"/>
            <a:ext cx="1872208" cy="936104"/>
          </a:xfrm>
          <a:prstGeom prst="rect">
            <a:avLst/>
          </a:prstGeom>
          <a:noFill/>
          <a:ln w="9525">
            <a:noFill/>
            <a:miter lim="800000"/>
            <a:headEnd/>
            <a:tailEnd/>
          </a:ln>
        </p:spPr>
      </p:pic>
      <p:pic>
        <p:nvPicPr>
          <p:cNvPr id="14" name="Picture 13" descr="optimus_main_logo.png"/>
          <p:cNvPicPr>
            <a:picLocks noChangeAspect="1"/>
          </p:cNvPicPr>
          <p:nvPr userDrawn="1"/>
        </p:nvPicPr>
        <p:blipFill>
          <a:blip r:embed="rId4" cstate="print"/>
          <a:stretch>
            <a:fillRect/>
          </a:stretch>
        </p:blipFill>
        <p:spPr>
          <a:xfrm>
            <a:off x="164304" y="122577"/>
            <a:ext cx="4248472" cy="935070"/>
          </a:xfrm>
          <a:prstGeom prst="rect">
            <a:avLst/>
          </a:prstGeom>
        </p:spPr>
      </p:pic>
      <p:sp>
        <p:nvSpPr>
          <p:cNvPr id="15" name="Footer Placeholder 18"/>
          <p:cNvSpPr txBox="1">
            <a:spLocks/>
          </p:cNvSpPr>
          <p:nvPr userDrawn="1"/>
        </p:nvSpPr>
        <p:spPr>
          <a:xfrm>
            <a:off x="5868144" y="194585"/>
            <a:ext cx="3672408" cy="692696"/>
          </a:xfrm>
          <a:prstGeom prst="rect">
            <a:avLst/>
          </a:prstGeom>
        </p:spPr>
        <p:txBody>
          <a:bodyPr vert="horz" anchor="b"/>
          <a:lstStyle>
            <a:lvl1pPr algn="ctr">
              <a:defRPr sz="2000" b="1">
                <a:solidFill>
                  <a:schemeClr val="tx1"/>
                </a:solidFill>
                <a:effectLst>
                  <a:outerShdw blurRad="38100" dist="38100" dir="2700000" algn="tl">
                    <a:srgbClr val="000000">
                      <a:alpha val="43137"/>
                    </a:srgbClr>
                  </a:outerShdw>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www.optimus-education.com</a:t>
            </a:r>
            <a:r>
              <a:rPr kumimoji="0" lang="en-US" sz="1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www.gdmorewood.com</a:t>
            </a:r>
            <a:endParaRPr kumimoji="0" lang="en-US" sz="16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3816DF-213E-421B-92D3-C068DBB023D6}" type="datetime8">
              <a:rPr lang="en-US" smtClean="0">
                <a:solidFill>
                  <a:schemeClr val="tx2"/>
                </a:solidFill>
              </a:rPr>
              <a:pPr/>
              <a:t>3/29/2016 8:48 PM</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2AC53DF-4216-466D-99A7-94400E6C2A25}" type="slidenum">
              <a:rPr lang="en-US" sz="1200" smtClean="0">
                <a:solidFill>
                  <a:schemeClr val="tx2"/>
                </a:solidFill>
              </a: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3816DF-213E-421B-92D3-C068DBB023D6}" type="datetime8">
              <a:rPr lang="en-US" smtClean="0">
                <a:solidFill>
                  <a:schemeClr val="tx2"/>
                </a:solidFill>
              </a:rPr>
              <a:pPr/>
              <a:t>3/29/2016 8:48 PM</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2AC53DF-4216-466D-99A7-94400E6C2A25}" type="slidenum">
              <a:rPr lang="en-US" sz="1200" smtClean="0">
                <a:solidFill>
                  <a:schemeClr val="tx2"/>
                </a:solidFill>
              </a: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columns - 2 line heading">
    <p:spTree>
      <p:nvGrpSpPr>
        <p:cNvPr id="1" name=""/>
        <p:cNvGrpSpPr/>
        <p:nvPr/>
      </p:nvGrpSpPr>
      <p:grpSpPr>
        <a:xfrm>
          <a:off x="0" y="0"/>
          <a:ext cx="0" cy="0"/>
          <a:chOff x="0" y="0"/>
          <a:chExt cx="0" cy="0"/>
        </a:xfrm>
      </p:grpSpPr>
      <p:sp>
        <p:nvSpPr>
          <p:cNvPr id="5" name="Text Placeholder 29"/>
          <p:cNvSpPr>
            <a:spLocks noGrp="1"/>
          </p:cNvSpPr>
          <p:nvPr>
            <p:ph type="body" sz="quarter" idx="14"/>
          </p:nvPr>
        </p:nvSpPr>
        <p:spPr>
          <a:xfrm>
            <a:off x="323528" y="1700808"/>
            <a:ext cx="4176464" cy="4896544"/>
          </a:xfrm>
          <a:prstGeom prst="rect">
            <a:avLst/>
          </a:prstGeom>
        </p:spPr>
        <p:txBody>
          <a:bodyPr/>
          <a:lstStyle>
            <a:lvl1pPr marL="0" marR="0" indent="0" algn="l" defTabSz="914400" rtl="0" eaLnBrk="0" fontAlgn="base" latinLnBrk="0" hangingPunct="0">
              <a:lnSpc>
                <a:spcPts val="2700"/>
              </a:lnSpc>
              <a:spcBef>
                <a:spcPts val="0"/>
              </a:spcBef>
              <a:spcAft>
                <a:spcPts val="1200"/>
              </a:spcAft>
              <a:buClr>
                <a:schemeClr val="tx1"/>
              </a:buClr>
              <a:buSzPct val="65000"/>
              <a:buFontTx/>
              <a:buNone/>
              <a:tabLst/>
              <a:defRPr sz="2400"/>
            </a:lvl1pPr>
            <a:lvl2pPr marL="669925" marR="0" indent="-325438" algn="l" defTabSz="914400" rtl="0" eaLnBrk="0" fontAlgn="base" latinLnBrk="0" hangingPunct="0">
              <a:lnSpc>
                <a:spcPts val="2600"/>
              </a:lnSpc>
              <a:spcBef>
                <a:spcPct val="20000"/>
              </a:spcBef>
              <a:spcAft>
                <a:spcPct val="0"/>
              </a:spcAft>
              <a:buClr>
                <a:schemeClr val="tx1"/>
              </a:buClr>
              <a:buSzPct val="60000"/>
              <a:buFont typeface="Courier New" pitchFamily="49" charset="0"/>
              <a:buChar char="o"/>
              <a:tabLst/>
              <a:defRPr sz="2400"/>
            </a:lvl2pPr>
            <a:lvl3pPr>
              <a:defRPr/>
            </a:lvl3pPr>
            <a:lvl4pPr>
              <a:defRPr/>
            </a:lvl4pPr>
          </a:lstStyle>
          <a:p>
            <a:pPr lvl="0"/>
            <a:r>
              <a:rPr lang="en-US" noProof="0" dirty="0" smtClean="0"/>
              <a:t>Click to edit Master text styles</a:t>
            </a:r>
          </a:p>
          <a:p>
            <a:pPr lvl="1"/>
            <a:r>
              <a:rPr lang="en-US" noProof="0" dirty="0" smtClean="0"/>
              <a:t>Df </a:t>
            </a:r>
            <a:r>
              <a:rPr lang="en-US" noProof="0" dirty="0" err="1" smtClean="0"/>
              <a:t>dsf</a:t>
            </a:r>
            <a:r>
              <a:rPr lang="en-US" noProof="0" dirty="0" smtClean="0"/>
              <a:t> </a:t>
            </a:r>
            <a:r>
              <a:rPr lang="en-US" noProof="0" dirty="0" err="1" smtClean="0"/>
              <a:t>dfdsf</a:t>
            </a:r>
            <a:endParaRPr lang="en-US" noProof="0" dirty="0" smtClean="0"/>
          </a:p>
          <a:p>
            <a:pPr lvl="2"/>
            <a:r>
              <a:rPr lang="en-US" noProof="0" dirty="0" err="1" smtClean="0"/>
              <a:t>Fsdfsdf</a:t>
            </a:r>
            <a:r>
              <a:rPr lang="en-US" noProof="0" dirty="0" smtClean="0"/>
              <a:t> </a:t>
            </a:r>
            <a:r>
              <a:rPr lang="en-US" noProof="0" dirty="0" err="1" smtClean="0"/>
              <a:t>sdfsdf</a:t>
            </a:r>
            <a:endParaRPr lang="en-US" noProof="0" dirty="0" smtClean="0"/>
          </a:p>
          <a:p>
            <a:pPr lvl="3"/>
            <a:r>
              <a:rPr lang="en-US" noProof="0" dirty="0" err="1" smtClean="0"/>
              <a:t>Fsdfsdfsdfs</a:t>
            </a:r>
            <a:endParaRPr lang="en-US" noProof="0" dirty="0" smtClean="0"/>
          </a:p>
          <a:p>
            <a:pPr lvl="3"/>
            <a:r>
              <a:rPr lang="en-US" noProof="0" dirty="0" err="1" smtClean="0"/>
              <a:t>Fsdfsdfsdfdsf</a:t>
            </a:r>
            <a:endParaRPr lang="en-US" noProof="0" dirty="0" smtClean="0"/>
          </a:p>
          <a:p>
            <a:pPr lvl="3"/>
            <a:r>
              <a:rPr lang="en-US" noProof="0" dirty="0" err="1" smtClean="0"/>
              <a:t>Fdsfsdf</a:t>
            </a:r>
            <a:endParaRPr lang="en-US" noProof="0" dirty="0" smtClean="0"/>
          </a:p>
          <a:p>
            <a:pPr lvl="2"/>
            <a:r>
              <a:rPr lang="en-US" noProof="0" dirty="0" err="1" smtClean="0"/>
              <a:t>fsdfsdfsd</a:t>
            </a:r>
            <a:endParaRPr lang="en-US" noProof="0" dirty="0" smtClean="0"/>
          </a:p>
        </p:txBody>
      </p:sp>
      <p:sp>
        <p:nvSpPr>
          <p:cNvPr id="6" name="Text Placeholder 29"/>
          <p:cNvSpPr>
            <a:spLocks noGrp="1"/>
          </p:cNvSpPr>
          <p:nvPr>
            <p:ph type="body" sz="quarter" idx="15"/>
          </p:nvPr>
        </p:nvSpPr>
        <p:spPr>
          <a:xfrm>
            <a:off x="4644008" y="1700808"/>
            <a:ext cx="4176464" cy="4896544"/>
          </a:xfrm>
          <a:prstGeom prst="rect">
            <a:avLst/>
          </a:prstGeom>
        </p:spPr>
        <p:txBody>
          <a:bodyPr/>
          <a:lstStyle>
            <a:lvl1pPr marL="0" marR="0" indent="0" algn="l" defTabSz="914400" rtl="0" eaLnBrk="0" fontAlgn="base" latinLnBrk="0" hangingPunct="0">
              <a:lnSpc>
                <a:spcPts val="2700"/>
              </a:lnSpc>
              <a:spcBef>
                <a:spcPts val="0"/>
              </a:spcBef>
              <a:spcAft>
                <a:spcPts val="1200"/>
              </a:spcAft>
              <a:buClr>
                <a:schemeClr val="tx1"/>
              </a:buClr>
              <a:buSzPct val="65000"/>
              <a:buFontTx/>
              <a:buNone/>
              <a:tabLst/>
              <a:defRPr sz="2400"/>
            </a:lvl1pPr>
            <a:lvl2pPr marL="669925" marR="0" indent="-325438" algn="l" defTabSz="914400" rtl="0" eaLnBrk="0" fontAlgn="base" latinLnBrk="0" hangingPunct="0">
              <a:lnSpc>
                <a:spcPts val="2600"/>
              </a:lnSpc>
              <a:spcBef>
                <a:spcPct val="20000"/>
              </a:spcBef>
              <a:spcAft>
                <a:spcPct val="0"/>
              </a:spcAft>
              <a:buClr>
                <a:schemeClr val="tx1"/>
              </a:buClr>
              <a:buSzPct val="60000"/>
              <a:buFont typeface="Courier New" pitchFamily="49" charset="0"/>
              <a:buChar char="o"/>
              <a:tabLst/>
              <a:defRPr sz="2400"/>
            </a:lvl2pPr>
            <a:lvl3pPr>
              <a:defRPr/>
            </a:lvl3pPr>
            <a:lvl4pPr>
              <a:defRPr/>
            </a:lvl4pPr>
          </a:lstStyle>
          <a:p>
            <a:pPr lvl="0"/>
            <a:r>
              <a:rPr lang="en-US" noProof="0" dirty="0" smtClean="0"/>
              <a:t>Click to edit Master text styles</a:t>
            </a:r>
          </a:p>
          <a:p>
            <a:pPr lvl="1"/>
            <a:r>
              <a:rPr lang="en-US" noProof="0" dirty="0" smtClean="0"/>
              <a:t>Df </a:t>
            </a:r>
            <a:r>
              <a:rPr lang="en-US" noProof="0" dirty="0" err="1" smtClean="0"/>
              <a:t>dsf</a:t>
            </a:r>
            <a:r>
              <a:rPr lang="en-US" noProof="0" dirty="0" smtClean="0"/>
              <a:t> </a:t>
            </a:r>
            <a:r>
              <a:rPr lang="en-US" noProof="0" dirty="0" err="1" smtClean="0"/>
              <a:t>dfdsf</a:t>
            </a:r>
            <a:endParaRPr lang="en-US" noProof="0" dirty="0" smtClean="0"/>
          </a:p>
          <a:p>
            <a:pPr lvl="2"/>
            <a:r>
              <a:rPr lang="en-US" noProof="0" dirty="0" err="1" smtClean="0"/>
              <a:t>Fsdfsdf</a:t>
            </a:r>
            <a:r>
              <a:rPr lang="en-US" noProof="0" dirty="0" smtClean="0"/>
              <a:t> </a:t>
            </a:r>
            <a:r>
              <a:rPr lang="en-US" noProof="0" dirty="0" err="1" smtClean="0"/>
              <a:t>sdfsdf</a:t>
            </a:r>
            <a:endParaRPr lang="en-US" noProof="0" dirty="0" smtClean="0"/>
          </a:p>
          <a:p>
            <a:pPr lvl="3"/>
            <a:r>
              <a:rPr lang="en-US" noProof="0" dirty="0" err="1" smtClean="0"/>
              <a:t>Fsdfsdfsdfs</a:t>
            </a:r>
            <a:endParaRPr lang="en-US" noProof="0" dirty="0" smtClean="0"/>
          </a:p>
          <a:p>
            <a:pPr lvl="3"/>
            <a:r>
              <a:rPr lang="en-US" noProof="0" dirty="0" err="1" smtClean="0"/>
              <a:t>Fsdfsdfsdfdsf</a:t>
            </a:r>
            <a:endParaRPr lang="en-US" noProof="0" dirty="0" smtClean="0"/>
          </a:p>
          <a:p>
            <a:pPr lvl="3"/>
            <a:r>
              <a:rPr lang="en-US" noProof="0" dirty="0" err="1" smtClean="0"/>
              <a:t>Fdsfsdf</a:t>
            </a:r>
            <a:endParaRPr lang="en-US" noProof="0" dirty="0" smtClean="0"/>
          </a:p>
          <a:p>
            <a:pPr lvl="2"/>
            <a:r>
              <a:rPr lang="en-US" noProof="0" dirty="0" err="1" smtClean="0"/>
              <a:t>fsdfsdfsd</a:t>
            </a:r>
            <a:endParaRPr lang="en-US" noProof="0" dirty="0" smtClean="0"/>
          </a:p>
        </p:txBody>
      </p:sp>
      <p:sp>
        <p:nvSpPr>
          <p:cNvPr id="8" name="Text Placeholder 23"/>
          <p:cNvSpPr>
            <a:spLocks noGrp="1"/>
          </p:cNvSpPr>
          <p:nvPr>
            <p:ph type="body" sz="quarter" idx="13"/>
          </p:nvPr>
        </p:nvSpPr>
        <p:spPr>
          <a:xfrm>
            <a:off x="323528" y="332656"/>
            <a:ext cx="8496944" cy="1224136"/>
          </a:xfrm>
          <a:prstGeom prst="rect">
            <a:avLst/>
          </a:prstGeom>
        </p:spPr>
        <p:txBody>
          <a:bodyPr anchor="b" anchorCtr="0"/>
          <a:lstStyle>
            <a:lvl1pPr marL="0" marR="0" indent="0" algn="l" defTabSz="914400" rtl="0" eaLnBrk="0" fontAlgn="base" latinLnBrk="0" hangingPunct="0">
              <a:lnSpc>
                <a:spcPts val="4400"/>
              </a:lnSpc>
              <a:spcBef>
                <a:spcPct val="0"/>
              </a:spcBef>
              <a:spcAft>
                <a:spcPct val="0"/>
              </a:spcAft>
              <a:buClrTx/>
              <a:buSzTx/>
              <a:buFontTx/>
              <a:buNone/>
              <a:tabLst/>
              <a:defRPr kumimoji="0" lang="en-GB" sz="4400" b="0" i="0" u="none" strike="noStrike" kern="0" cap="none" spc="0" normalizeH="0" baseline="0" noProof="0">
                <a:ln>
                  <a:noFill/>
                </a:ln>
                <a:solidFill>
                  <a:schemeClr val="tx1"/>
                </a:solidFill>
                <a:effectLst/>
                <a:uLnTx/>
                <a:uFillTx/>
                <a:latin typeface="Calibri" pitchFamily="34" charset="0"/>
                <a:cs typeface="Calibri" pitchFamily="34" charset="0"/>
              </a:defRPr>
            </a:lvl1pPr>
          </a:lstStyle>
          <a:p>
            <a:pPr lvl="0"/>
            <a:r>
              <a:rPr lang="en-US" noProof="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
        <p:nvSpPr>
          <p:cNvPr id="11" name="Footer Placeholder 18"/>
          <p:cNvSpPr txBox="1">
            <a:spLocks/>
          </p:cNvSpPr>
          <p:nvPr userDrawn="1"/>
        </p:nvSpPr>
        <p:spPr>
          <a:xfrm>
            <a:off x="2699792" y="6165304"/>
            <a:ext cx="3564904" cy="365125"/>
          </a:xfrm>
          <a:prstGeom prst="rect">
            <a:avLst/>
          </a:prstGeom>
        </p:spPr>
        <p:txBody>
          <a:bodyPr vert="horz" anchor="b"/>
          <a:lstStyle>
            <a:lvl1pPr algn="ctr">
              <a:defRPr sz="2000" b="1">
                <a:solidFill>
                  <a:schemeClr val="tx1"/>
                </a:solidFill>
                <a:effectLst>
                  <a:outerShdw blurRad="38100" dist="38100" dir="2700000" algn="tl">
                    <a:srgbClr val="000000">
                      <a:alpha val="43137"/>
                    </a:srgbClr>
                  </a:outerShdw>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www.optimus-education.com</a:t>
            </a:r>
            <a:r>
              <a:rPr kumimoji="0" lang="en-US" sz="2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www.gdmorewood.com</a:t>
            </a:r>
            <a:endParaRPr kumimoji="0" lang="en-US" sz="2000" b="1" i="0" u="none" strike="noStrike" kern="1200" cap="none" spc="0" normalizeH="0" baseline="0" noProof="0" dirty="0">
              <a:ln>
                <a:noFill/>
              </a:ln>
              <a:solidFill>
                <a:schemeClr val="tx1"/>
              </a:solidFill>
              <a:effectLst/>
              <a:uLnTx/>
              <a:uFillTx/>
              <a:latin typeface="+mn-lt"/>
              <a:ea typeface="+mn-ea"/>
              <a:cs typeface="+mn-cs"/>
            </a:endParaRPr>
          </a:p>
        </p:txBody>
      </p:sp>
      <p:pic>
        <p:nvPicPr>
          <p:cNvPr id="12" name="Picture_x0020_1" descr="Priestnall logo for web"/>
          <p:cNvPicPr>
            <a:picLocks noChangeAspect="1" noChangeArrowheads="1"/>
          </p:cNvPicPr>
          <p:nvPr userDrawn="1"/>
        </p:nvPicPr>
        <p:blipFill>
          <a:blip r:embed="rId2" cstate="print"/>
          <a:srcRect/>
          <a:stretch>
            <a:fillRect/>
          </a:stretch>
        </p:blipFill>
        <p:spPr bwMode="auto">
          <a:xfrm>
            <a:off x="7236296" y="5769750"/>
            <a:ext cx="1691680" cy="834358"/>
          </a:xfrm>
          <a:prstGeom prst="rect">
            <a:avLst/>
          </a:prstGeom>
          <a:noFill/>
          <a:ln w="9525">
            <a:noFill/>
            <a:miter lim="800000"/>
            <a:headEnd/>
            <a:tailEnd/>
          </a:ln>
        </p:spPr>
      </p:pic>
      <p:pic>
        <p:nvPicPr>
          <p:cNvPr id="8" name="Picture 7" descr="Optimus logo 1.png"/>
          <p:cNvPicPr>
            <a:picLocks noChangeAspect="1"/>
          </p:cNvPicPr>
          <p:nvPr userDrawn="1"/>
        </p:nvPicPr>
        <p:blipFill>
          <a:blip r:embed="rId3" cstate="print"/>
          <a:stretch>
            <a:fillRect/>
          </a:stretch>
        </p:blipFill>
        <p:spPr>
          <a:xfrm>
            <a:off x="6372200" y="5805264"/>
            <a:ext cx="836712" cy="83671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6DED3D3-6235-4F4C-B439-DF277FB555A7}" type="datetime8">
              <a:rPr lang="en-US" smtClean="0"/>
              <a:pPr/>
              <a:t>3/29/2016 8:48 PM</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pPr algn="ctr"/>
            <a:fld id="{1AD93096-5B34-4342-9326-69289CEAE4C2}" type="slidenum">
              <a:rPr lang="en-US" smtClean="0"/>
              <a:pPr algn="ctr"/>
              <a:t>‹#›</a:t>
            </a:fld>
            <a:endParaRPr lang="en-US" sz="2400" dirty="0">
              <a:solidFill>
                <a:srgbClr val="FFFFFF"/>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B5F1E3E-4B2F-4895-B65E-28B2E64F39F6}" type="datetime8">
              <a:rPr lang="en-US" smtClean="0"/>
              <a:pPr/>
              <a:t>3/29/2016 8:48 PM</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pPr algn="ctr"/>
            <a:fld id="{1AD93096-5B34-4342-9326-69289CEAE4C2}" type="slidenum">
              <a:rPr lang="en-US" smtClean="0"/>
              <a:pPr algn="ct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3085435-8225-4333-BFFA-0096413F0D76}" type="datetime8">
              <a:rPr lang="en-US" smtClean="0"/>
              <a:pPr/>
              <a:t>3/29/2016 8:48 PM</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pPr algn="ctr"/>
            <a:fld id="{1AD93096-5B34-4342-9326-69289CEAE4C2}" type="slidenum">
              <a:rPr lang="en-US" smtClean="0"/>
              <a:pPr algn="ct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783C494-2A87-468C-A21B-CB14FB9ABB00}" type="datetime8">
              <a:rPr lang="en-US" smtClean="0"/>
              <a:pPr/>
              <a:t>3/29/2016 8:48 PM</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1AD93096-5B34-4342-9326-69289CEAE4C2}" type="slidenum">
              <a:rPr lang="en-US" smtClean="0"/>
              <a:pPr/>
              <a:t>‹#›</a:t>
            </a:fld>
            <a:endParaRPr lang="en-US" dirty="0">
              <a:solidFill>
                <a:srgbClr val="FFFFFF"/>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A180FA0-5B31-4864-A2BB-719EA5A679C6}" type="datetime8">
              <a:rPr lang="en-US" smtClean="0"/>
              <a:pPr/>
              <a:t>3/29/2016 8:48 PM</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1AD93096-5B34-4342-9326-69289CEAE4C2}" type="slidenum">
              <a:rPr lang="en-US" smtClean="0"/>
              <a:pPr/>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BECC0C8-36B8-442A-833D-B6AACE86BB77}" type="datetime8">
              <a:rPr lang="en-US" smtClean="0"/>
              <a:pPr/>
              <a:t>3/29/2016 8:48 PM</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AD93096-5B34-4342-9326-69289CEAE4C2}" type="slidenum">
              <a:rPr lang="en-US" smtClean="0"/>
              <a:pPr/>
              <a:t>‹#›</a:t>
            </a:fld>
            <a:endParaRPr lang="en-US"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1E20EC5-AC53-4169-941E-EDF10CD23748}" type="datetime8">
              <a:rPr lang="en-US" smtClean="0"/>
              <a:pPr/>
              <a:t>3/29/2016 8:48 PM</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lgn="ctr"/>
            <a:fld id="{1AD93096-5B34-4342-9326-69289CEAE4C2}" type="slidenum">
              <a:rPr lang="en-US" smtClean="0"/>
              <a:pPr algn="ctr"/>
              <a:t>‹#›</a:t>
            </a:fld>
            <a:endParaRPr lang="en-US" sz="280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D3816DF-213E-421B-92D3-C068DBB023D6}" type="datetime8">
              <a:rPr lang="en-US" smtClean="0">
                <a:solidFill>
                  <a:schemeClr val="tx2"/>
                </a:solidFill>
              </a:rPr>
              <a:pPr/>
              <a:t>3/29/2016 8:48 PM</a:t>
            </a:fld>
            <a:endParaRPr lang="en-US" sz="1400" dirty="0">
              <a:solidFill>
                <a:schemeClr val="tx2"/>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a:endParaRPr lang="en-US" sz="1400" dirty="0">
              <a:solidFill>
                <a:schemeClr val="tx2"/>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lgn="ctr"/>
            <a:fld id="{72AC53DF-4216-466D-99A7-94400E6C2A25}" type="slidenum">
              <a:rPr lang="en-US" sz="1200" smtClean="0">
                <a:solidFill>
                  <a:schemeClr val="tx2"/>
                </a:solidFill>
              </a:rPr>
              <a:pPr algn="ctr"/>
              <a:t>‹#›</a:t>
            </a:fld>
            <a:endParaRPr lang="en-US" sz="1400" b="1" dirty="0">
              <a:solidFill>
                <a:srgbClr val="FFFFFF"/>
              </a:solidFill>
            </a:endParaRPr>
          </a:p>
        </p:txBody>
      </p:sp>
      <p:sp>
        <p:nvSpPr>
          <p:cNvPr id="11" name="Footer Placeholder 18"/>
          <p:cNvSpPr txBox="1">
            <a:spLocks/>
          </p:cNvSpPr>
          <p:nvPr userDrawn="1"/>
        </p:nvSpPr>
        <p:spPr>
          <a:xfrm>
            <a:off x="2699792" y="6165304"/>
            <a:ext cx="3564904" cy="365125"/>
          </a:xfrm>
          <a:prstGeom prst="rect">
            <a:avLst/>
          </a:prstGeom>
        </p:spPr>
        <p:txBody>
          <a:bodyPr vert="horz" anchor="b"/>
          <a:lstStyle>
            <a:lvl1pPr algn="ctr">
              <a:defRPr sz="2000" b="1">
                <a:solidFill>
                  <a:schemeClr val="tx1"/>
                </a:solidFill>
                <a:effectLst>
                  <a:outerShdw blurRad="38100" dist="38100" dir="2700000" algn="tl">
                    <a:srgbClr val="000000">
                      <a:alpha val="43137"/>
                    </a:srgbClr>
                  </a:outerShdw>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www.optimus-education.com</a:t>
            </a:r>
            <a:r>
              <a:rPr kumimoji="0" lang="en-US" sz="2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www.gdmorewood.com</a:t>
            </a:r>
            <a:endParaRPr kumimoji="0" lang="en-US" sz="2000" b="1" i="0" u="none" strike="noStrike" kern="1200" cap="none" spc="0" normalizeH="0" baseline="0" noProof="0" dirty="0">
              <a:ln>
                <a:noFill/>
              </a:ln>
              <a:solidFill>
                <a:schemeClr val="tx1"/>
              </a:solidFill>
              <a:effectLst/>
              <a:uLnTx/>
              <a:uFillTx/>
              <a:latin typeface="+mn-lt"/>
              <a:ea typeface="+mn-ea"/>
              <a:cs typeface="+mn-cs"/>
            </a:endParaRPr>
          </a:p>
        </p:txBody>
      </p:sp>
      <p:pic>
        <p:nvPicPr>
          <p:cNvPr id="16" name="Picture_x0020_1" descr="Priestnall logo for web"/>
          <p:cNvPicPr>
            <a:picLocks noChangeAspect="1" noChangeArrowheads="1"/>
          </p:cNvPicPr>
          <p:nvPr userDrawn="1"/>
        </p:nvPicPr>
        <p:blipFill>
          <a:blip r:embed="rId15" cstate="print"/>
          <a:srcRect/>
          <a:stretch>
            <a:fillRect/>
          </a:stretch>
        </p:blipFill>
        <p:spPr bwMode="auto">
          <a:xfrm>
            <a:off x="7236296" y="5769750"/>
            <a:ext cx="1691680" cy="834358"/>
          </a:xfrm>
          <a:prstGeom prst="rect">
            <a:avLst/>
          </a:prstGeom>
          <a:noFill/>
          <a:ln w="9525">
            <a:noFill/>
            <a:miter lim="800000"/>
            <a:headEnd/>
            <a:tailEnd/>
          </a:ln>
        </p:spPr>
      </p:pic>
      <p:pic>
        <p:nvPicPr>
          <p:cNvPr id="17" name="Picture 16" descr="Optimus logo 1.png"/>
          <p:cNvPicPr>
            <a:picLocks noChangeAspect="1"/>
          </p:cNvPicPr>
          <p:nvPr userDrawn="1"/>
        </p:nvPicPr>
        <p:blipFill>
          <a:blip r:embed="rId16" cstate="print"/>
          <a:stretch>
            <a:fillRect/>
          </a:stretch>
        </p:blipFill>
        <p:spPr>
          <a:xfrm>
            <a:off x="6372200" y="5805264"/>
            <a:ext cx="836712" cy="836712"/>
          </a:xfrm>
          <a:prstGeom prst="rect">
            <a:avLst/>
          </a:prstGeom>
        </p:spPr>
      </p:pic>
    </p:spTree>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uk/imgres?imgurl=http://www.divers.ro/uploads_ro/37648/9400/discrimination.jpg&amp;imgrefurl=http://www.divers.ro/documentar_en?wid=37648&amp;func=viewSubmission&amp;sid=9400&amp;usg=__5MELgg6vdxUXDdRmC8hcTqjXQ24=&amp;h=315&amp;w=400&amp;sz=12&amp;hl=en&amp;start=17&amp;um=1&amp;itbs=1&amp;tbnid=rpuPFfahniNIDM:&amp;tbnh=98&amp;tbnw=124&amp;prev=/images?q=pictures+of+discrimination&amp;um=1&amp;hl=en&amp;tbs=isch:1"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www.google.co.uk/imgres?imgurl=http://www.spivaklaw.com/apples%20discrimination.jpg&amp;imgrefurl=http://www.spivaklaw.com/discrimination%20laws.html&amp;usg=__8rmlz64HT_i-QGKS8yDuv_npFco=&amp;h=283&amp;w=424&amp;sz=129&amp;hl=en&amp;start=59&amp;um=1&amp;itbs=1&amp;tbnid=gdiGXO53_tkWKM:&amp;tbnh=84&amp;tbnw=126&amp;prev=/images?q=pictures+of+discrimination&amp;start=40&amp;um=1&amp;hl=en&amp;sa=N&amp;ndsp=20&amp;tbs=isch:1" TargetMode="External"/></Relationships>
</file>

<file path=ppt/slides/_rels/slide10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11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cid:0C841F37-48F6-436C-B366-0AA44A961D4D" TargetMode="External"/><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cid:0C841F37-48F6-436C-B366-0AA44A961D4D" TargetMode="External"/><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uk/imgres?imgurl=http://www.holocaustresearchproject.org/nazioccupation/images/Jews%20being%20deported%20from%20France.jpg&amp;imgrefurl=http://www.holocaustresearchproject.org/nazioccupation/frenchjews.html&amp;usg=__eWRLJohn7JG1CrfgW9QUKkhNZsk=&amp;h=590&amp;w=600&amp;sz=62&amp;hl=en&amp;start=11&amp;um=1&amp;itbs=1&amp;tbnid=ZTOzfPoTwKvt9M:&amp;tbnh=133&amp;tbnw=135&amp;prev=/images?q=pictures+of+discrimination+jews&amp;um=1&amp;hl=en&amp;tbs=isch:1" TargetMode="Externa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uk/imgres?imgurl=http://www.holocaustresearchproject.org/nazioccupation/images/Jews%20being%20deported%20from%20France.jpg&amp;imgrefurl=http://www.holocaustresearchproject.org/nazioccupation/frenchjews.html&amp;usg=__eWRLJohn7JG1CrfgW9QUKkhNZsk=&amp;h=590&amp;w=600&amp;sz=62&amp;hl=en&amp;start=11&amp;um=1&amp;itbs=1&amp;tbnid=ZTOzfPoTwKvt9M:&amp;tbnh=133&amp;tbnw=135&amp;prev=/images?q=pictures+of+discrimination+jews&amp;um=1&amp;hl=en&amp;tbs=isch: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uk/imgres?imgurl=http://www.ashcombe.surrey.sch.uk/curriculum/english/GCSE/Y11/Paper%202%20English/Cluster%201/Nothings%20changed/apartheid%20image.jpg&amp;imgrefurl=http://mypolitikal.com/category/race/&amp;usg=__YWg12v0T_VBO7LMEeWw0RS6TKMs=&amp;h=500&amp;w=800&amp;sz=58&amp;hl=en&amp;start=73&amp;um=1&amp;itbs=1&amp;tbnid=RjpYmjXLX4F16M:&amp;tbnh=89&amp;tbnw=143&amp;prev=/images?q=pictures+of+discrimination+south+africa&amp;start=60&amp;um=1&amp;hl=en&amp;sa=N&amp;ndsp=20&amp;tbs=isch: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uk/imgres?imgurl=http://www.ashcombe.surrey.sch.uk/curriculum/english/GCSE/Y11/Paper%202%20English/Cluster%201/Nothings%20changed/apartheid%20image.jpg&amp;imgrefurl=http://mypolitikal.com/category/race/&amp;usg=__YWg12v0T_VBO7LMEeWw0RS6TKMs=&amp;h=500&amp;w=800&amp;sz=58&amp;hl=en&amp;start=73&amp;um=1&amp;itbs=1&amp;tbnid=RjpYmjXLX4F16M:&amp;tbnh=89&amp;tbnw=143&amp;prev=/images?q=pictures+of+discrimination+south+africa&amp;start=60&amp;um=1&amp;hl=en&amp;sa=N&amp;ndsp=20&amp;tbs=isch: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upload.wikimedia.org/wikipedia/en/f/f1/RepsFront.jp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upload.wikimedia.org/wikipedia/en/f/f1/RepsFront.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en.wikipedia.org/wiki/File:Martin_Luther_King_Jr_NYWTS.jpg"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en.wikipedia.org/wiki/File:Rosaparks.jp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en.wikipedia.org/wiki/File:Martin_Luther_King_Jr_NYWTS.jpg"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en.wikipedia.org/wiki/File:Rosaparks.jp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en.wikiquote.org/wiki/File:William_James_b1842c.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en.wikiquote.org/wiki/File:William_James_b1842c.jp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http://t3.gstatic.com/images?q=tbn:O7cXKm4TPvB9fM:http://upload.wikimedia.org/wikipedia/commons/f/f3/Question_mark_alternate.png" TargetMode="External"/><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http://t3.gstatic.com/images?q=tbn:EGvPo--WmW-oMM:http://upload.wikimedia.org/wikipedia/commons/9/96/Inverted_question_mark.png" TargetMode="External"/><Relationship Id="rId5" Type="http://schemas.openxmlformats.org/officeDocument/2006/relationships/image" Target="../media/image20.jpeg"/><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8" Type="http://schemas.openxmlformats.org/officeDocument/2006/relationships/image" Target="http://t3.gstatic.com/images?q=tbn:O7cXKm4TPvB9fM:http://upload.wikimedia.org/wikipedia/commons/f/f3/Question_mark_alternate.png" TargetMode="External"/><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http://t3.gstatic.com/images?q=tbn:EGvPo--WmW-oMM:http://upload.wikimedia.org/wikipedia/commons/9/96/Inverted_question_mark.png" TargetMode="External"/><Relationship Id="rId5" Type="http://schemas.openxmlformats.org/officeDocument/2006/relationships/image" Target="../media/image20.jpeg"/><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filipspagnoli.files.wordpress.com/2009/06/discrimination1.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filipspagnoli.files.wordpress.com/2009/06/discrimination1.jpg"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4.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hyperlink" Target="http://www.google.co.uk/url?sa=i&amp;rct=j&amp;q=&amp;esrc=s&amp;source=images&amp;cd=&amp;cad=rja&amp;uact=8&amp;ved=0CAcQjRw&amp;url=http://www.amazon.co.uk/Michael-Barton/e/B00HT95YFQ&amp;ei=gxH8VMTHCsHsUqL5geAL&amp;bvm=bv.87611401,d.d24&amp;psig=AFQjCNEawBoU7Z-9rK79n6GEsbWMw-bK6g&amp;ust=1425892068530137" TargetMode="External"/><Relationship Id="rId4" Type="http://schemas.openxmlformats.org/officeDocument/2006/relationships/image" Target="../media/image32.jpeg"/></Relationships>
</file>

<file path=ppt/slides/_rels/slide62.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4.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hyperlink" Target="http://www.google.co.uk/url?sa=i&amp;rct=j&amp;q=&amp;esrc=s&amp;source=images&amp;cd=&amp;cad=rja&amp;uact=8&amp;ved=0CAcQjRw&amp;url=http://www.amazon.co.uk/Michael-Barton/e/B00HT95YFQ&amp;ei=gxH8VMTHCsHsUqL5geAL&amp;bvm=bv.87611401,d.d24&amp;psig=AFQjCNEawBoU7Z-9rK79n6GEsbWMw-bK6g&amp;ust=1425892068530137" TargetMode="External"/><Relationship Id="rId4" Type="http://schemas.openxmlformats.org/officeDocument/2006/relationships/image" Target="../media/image32.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uk/imgres?imgurl=http://vivirlatino.com/i/2007/09/discrimination.jpg&amp;imgrefurl=http://vivirlatino.com/tags/mexico-city/page/2&amp;usg=__bpjXcO9Li3Nv8i6XjaP9DGD33e4=&amp;h=311&amp;w=375&amp;sz=9&amp;hl=en&amp;start=3&amp;um=1&amp;itbs=1&amp;tbnid=1F9nHL8syczEoM:&amp;tbnh=101&amp;tbnw=122&amp;prev=/images?q=pictures+of+discrimination&amp;um=1&amp;hl=en&amp;tbs=isch:1"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uk/imgres?imgurl=http://vivirlatino.com/i/2007/09/discrimination.jpg&amp;imgrefurl=http://vivirlatino.com/tags/mexico-city/page/2&amp;usg=__bpjXcO9Li3Nv8i6XjaP9DGD33e4=&amp;h=311&amp;w=375&amp;sz=9&amp;hl=en&amp;start=3&amp;um=1&amp;itbs=1&amp;tbnid=1F9nHL8syczEoM:&amp;tbnh=101&amp;tbnw=122&amp;prev=/images?q=pictures+of+discrimination&amp;um=1&amp;hl=en&amp;tbs=isch:1"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cid:24A36A87-37CD-4BAE-A54F-82D41D5AE1C2" TargetMode="External"/><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cid:24A36A87-37CD-4BAE-A54F-82D41D5AE1C2" TargetMode="External"/><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cid:A110FB77-7296-4AC9-BD72-D883863BC045" TargetMode="External"/><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cid:FD0C3332-A705-43A5-B715-F7242D29873A" TargetMode="External"/><Relationship Id="rId4" Type="http://schemas.openxmlformats.org/officeDocument/2006/relationships/image" Target="../media/image42.jpeg"/></Relationships>
</file>

<file path=ppt/slides/_rels/slide84.xml.rels><?xml version="1.0" encoding="UTF-8" standalone="yes"?>
<Relationships xmlns="http://schemas.openxmlformats.org/package/2006/relationships"><Relationship Id="rId3" Type="http://schemas.openxmlformats.org/officeDocument/2006/relationships/image" Target="cid:A110FB77-7296-4AC9-BD72-D883863BC045" TargetMode="External"/><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cid:FD0C3332-A705-43A5-B715-F7242D29873A" TargetMode="External"/><Relationship Id="rId4" Type="http://schemas.openxmlformats.org/officeDocument/2006/relationships/image" Target="../media/image42.jpeg"/></Relationships>
</file>

<file path=ppt/slides/_rels/slide8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uk/imgres?imgurl=http://www.divers.ro/uploads_ro/37648/9400/discrimination.jpg&amp;imgrefurl=http://www.divers.ro/documentar_en?wid=37648&amp;func=viewSubmission&amp;sid=9400&amp;usg=__5MELgg6vdxUXDdRmC8hcTqjXQ24=&amp;h=315&amp;w=400&amp;sz=12&amp;hl=en&amp;start=17&amp;um=1&amp;itbs=1&amp;tbnid=rpuPFfahniNIDM:&amp;tbnh=98&amp;tbnw=124&amp;prev=/images?q=pictures+of+discrimination&amp;um=1&amp;hl=en&amp;tbs=isch:1"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www.google.co.uk/imgres?imgurl=http://www.spivaklaw.com/apples%20discrimination.jpg&amp;imgrefurl=http://www.spivaklaw.com/discrimination%20laws.html&amp;usg=__8rmlz64HT_i-QGKS8yDuv_npFco=&amp;h=283&amp;w=424&amp;sz=129&amp;hl=en&amp;start=59&amp;um=1&amp;itbs=1&amp;tbnid=gdiGXO53_tkWKM:&amp;tbnh=84&amp;tbnw=126&amp;prev=/images?q=pictures+of+discrimination&amp;start=40&amp;um=1&amp;hl=en&amp;sa=N&amp;ndsp=20&amp;tbs=isch:1" TargetMode="Externa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179512" y="1628800"/>
            <a:ext cx="8784976" cy="1800200"/>
          </a:xfrm>
        </p:spPr>
        <p:txBody>
          <a:bodyPr>
            <a:noAutofit/>
          </a:bodyPr>
          <a:lstStyle/>
          <a:p>
            <a:pPr algn="ctr"/>
            <a:r>
              <a:rPr lang="en-GB" sz="4000" dirty="0" smtClean="0">
                <a:solidFill>
                  <a:schemeClr val="tx1"/>
                </a:solidFill>
                <a:effectLst/>
              </a:rPr>
              <a:t>Inclusion implications for the school community: creating truly inclusive schools as part of an integral approach</a:t>
            </a:r>
            <a:endParaRPr lang="en-US" sz="4000" i="1" dirty="0">
              <a:solidFill>
                <a:schemeClr val="tx1"/>
              </a:solidFill>
              <a:effectLst/>
              <a:latin typeface="Calibri" pitchFamily="34" charset="0"/>
            </a:endParaRPr>
          </a:p>
        </p:txBody>
      </p:sp>
      <p:sp>
        <p:nvSpPr>
          <p:cNvPr id="7" name="Rectangle 2"/>
          <p:cNvSpPr txBox="1">
            <a:spLocks/>
          </p:cNvSpPr>
          <p:nvPr/>
        </p:nvSpPr>
        <p:spPr>
          <a:xfrm>
            <a:off x="107505" y="5157192"/>
            <a:ext cx="9036495" cy="1284251"/>
          </a:xfrm>
          <a:prstGeom prst="rect">
            <a:avLst/>
          </a:prstGeom>
        </p:spPr>
        <p:txBody>
          <a:bodyPr vert="horz" lIns="45720" rIns="45720">
            <a:normAutofit fontScale="25000" lnSpcReduction="20000"/>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700" b="1" i="0" u="none" strike="noStrike" kern="1200" cap="none" spc="0" normalizeH="0" baseline="0" noProof="0" dirty="0" smtClean="0">
              <a:ln>
                <a:noFill/>
              </a:ln>
              <a:solidFill>
                <a:schemeClr val="tx1"/>
              </a:solidFill>
              <a:effectLst/>
              <a:uLnTx/>
              <a:uFillTx/>
              <a:latin typeface="+mn-lt"/>
              <a:ea typeface="+mn-ea"/>
              <a:cs typeface="+mn-cs"/>
            </a:endParaRPr>
          </a:p>
          <a:p>
            <a:pPr marL="0" marR="64008" lvl="0" indent="0" algn="l" defTabSz="914400" rtl="0" eaLnBrk="1" fontAlgn="auto" latinLnBrk="0" hangingPunct="1">
              <a:lnSpc>
                <a:spcPct val="120000"/>
              </a:lnSpc>
              <a:spcBef>
                <a:spcPts val="400"/>
              </a:spcBef>
              <a:spcAft>
                <a:spcPts val="0"/>
              </a:spcAft>
              <a:buClr>
                <a:schemeClr val="accent1"/>
              </a:buClr>
              <a:buSzPct val="68000"/>
              <a:buFont typeface="Wingdings 3"/>
              <a:buNone/>
              <a:tabLst/>
              <a:defRPr/>
            </a:pPr>
            <a:r>
              <a:rPr kumimoji="0" lang="en-GB" sz="12000" b="1" i="0" u="none" strike="noStrike" kern="1200" cap="none" spc="0" normalizeH="0" baseline="0" noProof="0" dirty="0" smtClean="0">
                <a:ln>
                  <a:noFill/>
                </a:ln>
                <a:solidFill>
                  <a:schemeClr val="tx1"/>
                </a:solidFill>
                <a:effectLst/>
                <a:uLnTx/>
                <a:uFillTx/>
                <a:latin typeface="Calibri" pitchFamily="34" charset="0"/>
                <a:ea typeface="+mn-ea"/>
                <a:cs typeface="+mn-cs"/>
              </a:rPr>
              <a:t>Gareth D Morewood</a:t>
            </a:r>
          </a:p>
          <a:p>
            <a:pPr marL="0" marR="64008" lvl="0" indent="0" algn="l" defTabSz="914400" rtl="0" eaLnBrk="1" fontAlgn="auto" latinLnBrk="0" hangingPunct="1">
              <a:lnSpc>
                <a:spcPct val="120000"/>
              </a:lnSpc>
              <a:spcBef>
                <a:spcPts val="0"/>
              </a:spcBef>
              <a:spcAft>
                <a:spcPts val="0"/>
              </a:spcAft>
              <a:buClr>
                <a:schemeClr val="accent1"/>
              </a:buClr>
              <a:buSzPct val="68000"/>
              <a:buFont typeface="Wingdings 3"/>
              <a:buNone/>
              <a:tabLst/>
              <a:defRPr/>
            </a:pPr>
            <a:r>
              <a:rPr kumimoji="0" lang="en-GB" sz="7600" b="0" i="0" u="none" strike="noStrike" kern="1200" cap="none" spc="0" normalizeH="0" baseline="0" noProof="0" dirty="0" smtClean="0">
                <a:ln>
                  <a:noFill/>
                </a:ln>
                <a:solidFill>
                  <a:schemeClr val="tx1"/>
                </a:solidFill>
                <a:effectLst/>
                <a:uLnTx/>
                <a:uFillTx/>
                <a:latin typeface="Calibri" pitchFamily="34" charset="0"/>
                <a:ea typeface="+mn-ea"/>
                <a:cs typeface="+mn-cs"/>
              </a:rPr>
              <a:t>Director of Curriculum Support &amp; Specialist Leader of Education, </a:t>
            </a:r>
          </a:p>
          <a:p>
            <a:pPr marL="0" marR="64008" lvl="0" indent="0" algn="l" defTabSz="914400" rtl="0" eaLnBrk="1" fontAlgn="auto" latinLnBrk="0" hangingPunct="1">
              <a:lnSpc>
                <a:spcPct val="120000"/>
              </a:lnSpc>
              <a:spcBef>
                <a:spcPts val="0"/>
              </a:spcBef>
              <a:spcAft>
                <a:spcPts val="0"/>
              </a:spcAft>
              <a:buClr>
                <a:schemeClr val="accent1"/>
              </a:buClr>
              <a:buSzPct val="68000"/>
              <a:buFont typeface="Wingdings 3"/>
              <a:buNone/>
              <a:tabLst/>
              <a:defRPr/>
            </a:pPr>
            <a:r>
              <a:rPr kumimoji="0" lang="en-GB" sz="7600" b="0" i="0" u="none" strike="noStrike" kern="1200" cap="none" spc="0" normalizeH="0" baseline="0" noProof="0" dirty="0" smtClean="0">
                <a:ln>
                  <a:noFill/>
                </a:ln>
                <a:solidFill>
                  <a:schemeClr val="tx1"/>
                </a:solidFill>
                <a:effectLst/>
                <a:uLnTx/>
                <a:uFillTx/>
                <a:latin typeface="Calibri" pitchFamily="34" charset="0"/>
                <a:ea typeface="+mn-ea"/>
                <a:cs typeface="+mn-cs"/>
              </a:rPr>
              <a:t>Priestnall School, Stockport; Honorary Research Fellow, University of Manchester; Associate Editor, Good Autism Practice Journal &amp; Vice-Chair </a:t>
            </a:r>
            <a:r>
              <a:rPr kumimoji="0" lang="en-GB" sz="7600" b="0" i="1" u="none" strike="noStrike" kern="1200" cap="none" spc="0" normalizeH="0" baseline="0" noProof="0" dirty="0" smtClean="0">
                <a:ln>
                  <a:noFill/>
                </a:ln>
                <a:solidFill>
                  <a:schemeClr val="tx1"/>
                </a:solidFill>
                <a:effectLst/>
                <a:uLnTx/>
                <a:uFillTx/>
                <a:latin typeface="Calibri" pitchFamily="34" charset="0"/>
                <a:ea typeface="+mn-ea"/>
                <a:cs typeface="+mn-cs"/>
              </a:rPr>
              <a:t>SENCo-Forum</a:t>
            </a:r>
            <a:r>
              <a:rPr kumimoji="0" lang="en-GB" sz="7600" b="0" i="0" u="none" strike="noStrike" kern="1200" cap="none" spc="0" normalizeH="0" baseline="0" noProof="0" dirty="0" smtClean="0">
                <a:ln>
                  <a:noFill/>
                </a:ln>
                <a:solidFill>
                  <a:schemeClr val="tx1"/>
                </a:solidFill>
                <a:effectLst/>
                <a:uLnTx/>
                <a:uFillTx/>
                <a:latin typeface="Calibri" pitchFamily="34" charset="0"/>
                <a:ea typeface="+mn-ea"/>
                <a:cs typeface="+mn-cs"/>
              </a:rPr>
              <a:t> Advisory Group.</a:t>
            </a:r>
          </a:p>
        </p:txBody>
      </p:sp>
      <p:sp>
        <p:nvSpPr>
          <p:cNvPr id="6" name="TextBox 5"/>
          <p:cNvSpPr txBox="1"/>
          <p:nvPr/>
        </p:nvSpPr>
        <p:spPr>
          <a:xfrm>
            <a:off x="1187624" y="4077072"/>
            <a:ext cx="6840760" cy="523220"/>
          </a:xfrm>
          <a:prstGeom prst="rect">
            <a:avLst/>
          </a:prstGeom>
          <a:noFill/>
        </p:spPr>
        <p:txBody>
          <a:bodyPr wrap="square" rtlCol="0">
            <a:spAutoFit/>
          </a:bodyPr>
          <a:lstStyle/>
          <a:p>
            <a:pPr algn="ctr"/>
            <a:r>
              <a:rPr lang="en-US" sz="2800" dirty="0" err="1" smtClean="0"/>
              <a:t>ABSCh</a:t>
            </a:r>
            <a:r>
              <a:rPr lang="en-US" sz="2800" dirty="0" smtClean="0"/>
              <a:t> Conference 2</a:t>
            </a:r>
            <a:r>
              <a:rPr lang="en-US" sz="2800" baseline="30000" dirty="0" smtClean="0"/>
              <a:t>nd</a:t>
            </a:r>
            <a:r>
              <a:rPr lang="en-US" sz="2800" dirty="0" smtClean="0"/>
              <a:t> April </a:t>
            </a:r>
            <a:r>
              <a:rPr lang="en-GB" sz="2800" dirty="0" smtClean="0">
                <a:latin typeface="Calibri" pitchFamily="34" charset="0"/>
              </a:rPr>
              <a:t>2016</a:t>
            </a:r>
            <a:endParaRPr lang="en-GB" sz="2800" dirty="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t3.gstatic.com/images?q=tbn:rpuPFfahniNIDM:http://www.divers.ro/uploads_ro/37648/9400/discrimination.jpg">
            <a:hlinkClick r:id="rId2"/>
          </p:cNvPr>
          <p:cNvPicPr>
            <a:picLocks noChangeAspect="1" noChangeArrowheads="1"/>
          </p:cNvPicPr>
          <p:nvPr/>
        </p:nvPicPr>
        <p:blipFill>
          <a:blip r:embed="rId3" cstate="print"/>
          <a:srcRect/>
          <a:stretch>
            <a:fillRect/>
          </a:stretch>
        </p:blipFill>
        <p:spPr bwMode="auto">
          <a:xfrm>
            <a:off x="467544" y="476672"/>
            <a:ext cx="3735738" cy="2952328"/>
          </a:xfrm>
          <a:prstGeom prst="rect">
            <a:avLst/>
          </a:prstGeom>
          <a:noFill/>
          <a:ln w="9525">
            <a:noFill/>
            <a:miter lim="800000"/>
            <a:headEnd/>
            <a:tailEnd/>
          </a:ln>
        </p:spPr>
      </p:pic>
      <p:pic>
        <p:nvPicPr>
          <p:cNvPr id="7171" name="Picture 4" descr="http://t2.gstatic.com/images?q=tbn:gdiGXO53_tkWKM:http://www.spivaklaw.com/apples%2520discrimination.jpg">
            <a:hlinkClick r:id="rId4"/>
          </p:cNvPr>
          <p:cNvPicPr>
            <a:picLocks noChangeAspect="1" noChangeArrowheads="1"/>
          </p:cNvPicPr>
          <p:nvPr/>
        </p:nvPicPr>
        <p:blipFill>
          <a:blip r:embed="rId5" cstate="print"/>
          <a:srcRect/>
          <a:stretch>
            <a:fillRect/>
          </a:stretch>
        </p:blipFill>
        <p:spPr bwMode="auto">
          <a:xfrm>
            <a:off x="4572000" y="3212976"/>
            <a:ext cx="3960440" cy="2562225"/>
          </a:xfrm>
          <a:prstGeom prst="rect">
            <a:avLst/>
          </a:prstGeom>
          <a:noFill/>
          <a:ln w="9525">
            <a:noFill/>
            <a:miter lim="800000"/>
            <a:headEnd/>
            <a:tailEnd/>
          </a:ln>
        </p:spPr>
      </p:pic>
      <p:sp>
        <p:nvSpPr>
          <p:cNvPr id="7172" name="TextBox 5"/>
          <p:cNvSpPr txBox="1">
            <a:spLocks noChangeArrowheads="1"/>
          </p:cNvSpPr>
          <p:nvPr/>
        </p:nvSpPr>
        <p:spPr bwMode="auto">
          <a:xfrm>
            <a:off x="539552" y="3645024"/>
            <a:ext cx="3429000" cy="1938992"/>
          </a:xfrm>
          <a:prstGeom prst="rect">
            <a:avLst/>
          </a:prstGeom>
          <a:noFill/>
          <a:ln w="9525">
            <a:noFill/>
            <a:miter lim="800000"/>
            <a:headEnd/>
            <a:tailEnd/>
          </a:ln>
        </p:spPr>
        <p:txBody>
          <a:bodyPr>
            <a:spAutoFit/>
          </a:bodyPr>
          <a:lstStyle/>
          <a:p>
            <a:pPr algn="ctr"/>
            <a:r>
              <a:rPr lang="es-ES" sz="4000" dirty="0" smtClean="0"/>
              <a:t>¿Qué cree usted </a:t>
            </a:r>
            <a:r>
              <a:rPr lang="es-ES" sz="4000" dirty="0"/>
              <a:t>que se siente?</a:t>
            </a:r>
            <a:endParaRPr lang="en-GB" sz="4000" dirty="0"/>
          </a:p>
        </p:txBody>
      </p:sp>
      <p:sp>
        <p:nvSpPr>
          <p:cNvPr id="7173" name="TextBox 6"/>
          <p:cNvSpPr txBox="1">
            <a:spLocks noChangeArrowheads="1"/>
          </p:cNvSpPr>
          <p:nvPr/>
        </p:nvSpPr>
        <p:spPr bwMode="auto">
          <a:xfrm>
            <a:off x="4143375" y="404664"/>
            <a:ext cx="5000625" cy="2554545"/>
          </a:xfrm>
          <a:prstGeom prst="rect">
            <a:avLst/>
          </a:prstGeom>
          <a:noFill/>
          <a:ln w="9525">
            <a:noFill/>
            <a:miter lim="800000"/>
            <a:headEnd/>
            <a:tailEnd/>
          </a:ln>
        </p:spPr>
        <p:txBody>
          <a:bodyPr>
            <a:spAutoFit/>
          </a:bodyPr>
          <a:lstStyle/>
          <a:p>
            <a:pPr algn="ctr"/>
            <a:r>
              <a:rPr lang="es-ES" sz="4000" dirty="0"/>
              <a:t>¿Alguna vez has sido testigo de discriminación o segregación?</a:t>
            </a:r>
            <a:endParaRPr lang="en-GB" sz="4000" dirty="0"/>
          </a:p>
        </p:txBody>
      </p:sp>
    </p:spTree>
    <p:extLst>
      <p:ext uri="{BB962C8B-B14F-4D97-AF65-F5344CB8AC3E}">
        <p14:creationId xmlns:p14="http://schemas.microsoft.com/office/powerpoint/2010/main" xmlns="" val="210344510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Documents and Settings\Gareth\Desktop\PHOTOS 11\11 81 Final\IMG_2365.jpg"/>
          <p:cNvPicPr>
            <a:picLocks noGrp="1" noChangeAspect="1" noChangeArrowheads="1"/>
          </p:cNvPicPr>
          <p:nvPr>
            <p:ph idx="1"/>
          </p:nvPr>
        </p:nvPicPr>
        <p:blipFill>
          <a:blip r:embed="rId2" cstate="print"/>
          <a:srcRect/>
          <a:stretch>
            <a:fillRect/>
          </a:stretch>
        </p:blipFill>
        <p:spPr>
          <a:xfrm>
            <a:off x="1043608" y="836234"/>
            <a:ext cx="7273428" cy="4848413"/>
          </a:xfrm>
        </p:spPr>
      </p:pic>
      <p:sp>
        <p:nvSpPr>
          <p:cNvPr id="3" name="TextBox 2"/>
          <p:cNvSpPr txBox="1"/>
          <p:nvPr/>
        </p:nvSpPr>
        <p:spPr>
          <a:xfrm>
            <a:off x="179512" y="25802"/>
            <a:ext cx="8496300" cy="784830"/>
          </a:xfrm>
          <a:prstGeom prst="rect">
            <a:avLst/>
          </a:prstGeom>
          <a:noFill/>
        </p:spPr>
        <p:txBody>
          <a:bodyPr>
            <a:spAutoFit/>
          </a:bodyPr>
          <a:lstStyle/>
          <a:p>
            <a:pPr>
              <a:defRPr/>
            </a:pPr>
            <a:r>
              <a:rPr lang="en-GB" sz="4500" b="1" dirty="0" err="1" smtClean="0">
                <a:latin typeface="Calibri" pitchFamily="34" charset="0"/>
              </a:rPr>
              <a:t>Aprender</a:t>
            </a:r>
            <a:r>
              <a:rPr lang="en-GB" sz="4500" b="1" dirty="0" smtClean="0">
                <a:latin typeface="Calibri" pitchFamily="34" charset="0"/>
              </a:rPr>
              <a:t> no </a:t>
            </a:r>
            <a:r>
              <a:rPr lang="en-GB" sz="4500" b="1" dirty="0" err="1" smtClean="0">
                <a:latin typeface="Calibri" pitchFamily="34" charset="0"/>
              </a:rPr>
              <a:t>es</a:t>
            </a:r>
            <a:r>
              <a:rPr lang="en-GB" sz="4500" b="1" dirty="0" smtClean="0">
                <a:latin typeface="Calibri" pitchFamily="34" charset="0"/>
              </a:rPr>
              <a:t> </a:t>
            </a:r>
            <a:r>
              <a:rPr lang="en-GB" sz="4500" b="1" dirty="0" err="1" smtClean="0">
                <a:latin typeface="Calibri" pitchFamily="34" charset="0"/>
              </a:rPr>
              <a:t>siempre</a:t>
            </a:r>
            <a:r>
              <a:rPr lang="en-GB" sz="4500" b="1" dirty="0" smtClean="0">
                <a:latin typeface="Calibri" pitchFamily="34" charset="0"/>
              </a:rPr>
              <a:t> </a:t>
            </a:r>
            <a:r>
              <a:rPr lang="en-GB" sz="4500" b="1" dirty="0" err="1" smtClean="0">
                <a:latin typeface="Calibri" pitchFamily="34" charset="0"/>
              </a:rPr>
              <a:t>igual</a:t>
            </a:r>
            <a:r>
              <a:rPr lang="en-GB" sz="4500" b="1" dirty="0" smtClean="0">
                <a:latin typeface="Calibri" pitchFamily="34" charset="0"/>
              </a:rPr>
              <a:t>...</a:t>
            </a:r>
            <a:endParaRPr lang="en-GB" sz="4500" b="1" dirty="0">
              <a:latin typeface="Calibri" pitchFamily="34" charset="0"/>
            </a:endParaRPr>
          </a:p>
        </p:txBody>
      </p:sp>
    </p:spTree>
    <p:extLst>
      <p:ext uri="{BB962C8B-B14F-4D97-AF65-F5344CB8AC3E}">
        <p14:creationId xmlns:p14="http://schemas.microsoft.com/office/powerpoint/2010/main" xmlns="" val="168115332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t3.gstatic.com/images?q=tbn:ANd9GcRCcxBMkWYKHNoAQKqseuvLdifwS42a3RMBflZ-KmwqUzGzJnK50A"/>
          <p:cNvPicPr>
            <a:picLocks noChangeAspect="1" noChangeArrowheads="1"/>
          </p:cNvPicPr>
          <p:nvPr/>
        </p:nvPicPr>
        <p:blipFill>
          <a:blip r:embed="rId2" cstate="print"/>
          <a:srcRect/>
          <a:stretch>
            <a:fillRect/>
          </a:stretch>
        </p:blipFill>
        <p:spPr bwMode="auto">
          <a:xfrm>
            <a:off x="1187624" y="0"/>
            <a:ext cx="6840760" cy="5778280"/>
          </a:xfrm>
          <a:prstGeom prst="rect">
            <a:avLst/>
          </a:prstGeom>
          <a:noFill/>
          <a:ln w="9525">
            <a:noFill/>
            <a:miter lim="800000"/>
            <a:headEnd/>
            <a:tailEnd/>
          </a:ln>
        </p:spPr>
      </p:pic>
      <p:sp>
        <p:nvSpPr>
          <p:cNvPr id="5" name="TextBox 3"/>
          <p:cNvSpPr txBox="1">
            <a:spLocks noChangeArrowheads="1"/>
          </p:cNvSpPr>
          <p:nvPr/>
        </p:nvSpPr>
        <p:spPr bwMode="auto">
          <a:xfrm>
            <a:off x="1619672" y="3140968"/>
            <a:ext cx="1550987" cy="769441"/>
          </a:xfrm>
          <a:prstGeom prst="rect">
            <a:avLst/>
          </a:prstGeom>
          <a:solidFill>
            <a:srgbClr val="000000"/>
          </a:solidFill>
          <a:ln w="9525">
            <a:noFill/>
            <a:miter lim="800000"/>
            <a:headEnd/>
            <a:tailEnd/>
          </a:ln>
        </p:spPr>
        <p:txBody>
          <a:bodyPr wrap="square">
            <a:spAutoFit/>
          </a:bodyPr>
          <a:lstStyle/>
          <a:p>
            <a:pPr algn="ctr"/>
            <a:r>
              <a:rPr lang="en-GB" sz="4400" dirty="0">
                <a:solidFill>
                  <a:schemeClr val="bg1"/>
                </a:solidFill>
              </a:rPr>
              <a:t>RISK</a:t>
            </a:r>
          </a:p>
        </p:txBody>
      </p:sp>
      <p:sp>
        <p:nvSpPr>
          <p:cNvPr id="6" name="TextBox 8"/>
          <p:cNvSpPr txBox="1">
            <a:spLocks noChangeArrowheads="1"/>
          </p:cNvSpPr>
          <p:nvPr/>
        </p:nvSpPr>
        <p:spPr bwMode="auto">
          <a:xfrm>
            <a:off x="5292080" y="2132856"/>
            <a:ext cx="2887662" cy="615553"/>
          </a:xfrm>
          <a:prstGeom prst="rect">
            <a:avLst/>
          </a:prstGeom>
          <a:solidFill>
            <a:srgbClr val="000000"/>
          </a:solidFill>
          <a:ln w="9525">
            <a:noFill/>
            <a:miter lim="800000"/>
            <a:headEnd/>
            <a:tailEnd/>
          </a:ln>
        </p:spPr>
        <p:txBody>
          <a:bodyPr>
            <a:spAutoFit/>
          </a:bodyPr>
          <a:lstStyle/>
          <a:p>
            <a:pPr algn="ctr"/>
            <a:r>
              <a:rPr lang="en-GB" sz="3400" dirty="0">
                <a:solidFill>
                  <a:schemeClr val="bg1"/>
                </a:solidFill>
              </a:rPr>
              <a:t>RESILIENCE</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t3.gstatic.com/images?q=tbn:ANd9GcRCcxBMkWYKHNoAQKqseuvLdifwS42a3RMBflZ-KmwqUzGzJnK50A"/>
          <p:cNvPicPr>
            <a:picLocks noChangeAspect="1" noChangeArrowheads="1"/>
          </p:cNvPicPr>
          <p:nvPr/>
        </p:nvPicPr>
        <p:blipFill>
          <a:blip r:embed="rId2" cstate="print"/>
          <a:srcRect/>
          <a:stretch>
            <a:fillRect/>
          </a:stretch>
        </p:blipFill>
        <p:spPr bwMode="auto">
          <a:xfrm>
            <a:off x="1187624" y="0"/>
            <a:ext cx="6840760" cy="5778280"/>
          </a:xfrm>
          <a:prstGeom prst="rect">
            <a:avLst/>
          </a:prstGeom>
          <a:noFill/>
          <a:ln w="9525">
            <a:noFill/>
            <a:miter lim="800000"/>
            <a:headEnd/>
            <a:tailEnd/>
          </a:ln>
        </p:spPr>
      </p:pic>
      <p:sp>
        <p:nvSpPr>
          <p:cNvPr id="5" name="TextBox 3"/>
          <p:cNvSpPr txBox="1">
            <a:spLocks noChangeArrowheads="1"/>
          </p:cNvSpPr>
          <p:nvPr/>
        </p:nvSpPr>
        <p:spPr bwMode="auto">
          <a:xfrm>
            <a:off x="1547664" y="3140968"/>
            <a:ext cx="1728192" cy="707886"/>
          </a:xfrm>
          <a:prstGeom prst="rect">
            <a:avLst/>
          </a:prstGeom>
          <a:solidFill>
            <a:srgbClr val="000000"/>
          </a:solidFill>
          <a:ln w="9525">
            <a:noFill/>
            <a:miter lim="800000"/>
            <a:headEnd/>
            <a:tailEnd/>
          </a:ln>
        </p:spPr>
        <p:txBody>
          <a:bodyPr wrap="square">
            <a:spAutoFit/>
          </a:bodyPr>
          <a:lstStyle/>
          <a:p>
            <a:pPr algn="ctr"/>
            <a:r>
              <a:rPr lang="en-GB" sz="4000" dirty="0" smtClean="0">
                <a:solidFill>
                  <a:schemeClr val="bg1"/>
                </a:solidFill>
              </a:rPr>
              <a:t>RIESGO</a:t>
            </a:r>
            <a:endParaRPr lang="en-GB" sz="4000" dirty="0">
              <a:solidFill>
                <a:schemeClr val="bg1"/>
              </a:solidFill>
            </a:endParaRPr>
          </a:p>
        </p:txBody>
      </p:sp>
      <p:sp>
        <p:nvSpPr>
          <p:cNvPr id="6" name="TextBox 8"/>
          <p:cNvSpPr txBox="1">
            <a:spLocks noChangeArrowheads="1"/>
          </p:cNvSpPr>
          <p:nvPr/>
        </p:nvSpPr>
        <p:spPr bwMode="auto">
          <a:xfrm>
            <a:off x="5292080" y="2132856"/>
            <a:ext cx="3096344" cy="615553"/>
          </a:xfrm>
          <a:prstGeom prst="rect">
            <a:avLst/>
          </a:prstGeom>
          <a:solidFill>
            <a:srgbClr val="000000"/>
          </a:solidFill>
          <a:ln w="9525">
            <a:noFill/>
            <a:miter lim="800000"/>
            <a:headEnd/>
            <a:tailEnd/>
          </a:ln>
        </p:spPr>
        <p:txBody>
          <a:bodyPr wrap="square">
            <a:spAutoFit/>
          </a:bodyPr>
          <a:lstStyle/>
          <a:p>
            <a:pPr algn="ctr"/>
            <a:r>
              <a:rPr lang="en-GB" sz="3400" dirty="0" smtClean="0">
                <a:solidFill>
                  <a:schemeClr val="bg1"/>
                </a:solidFill>
              </a:rPr>
              <a:t>RECUPERACIÓN</a:t>
            </a:r>
            <a:endParaRPr lang="en-GB" sz="3400" dirty="0">
              <a:solidFill>
                <a:schemeClr val="bg1"/>
              </a:solidFill>
            </a:endParaRPr>
          </a:p>
        </p:txBody>
      </p:sp>
    </p:spTree>
    <p:extLst>
      <p:ext uri="{BB962C8B-B14F-4D97-AF65-F5344CB8AC3E}">
        <p14:creationId xmlns:p14="http://schemas.microsoft.com/office/powerpoint/2010/main" xmlns="" val="123838552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683568" y="138200"/>
            <a:ext cx="7560840" cy="1200329"/>
          </a:xfrm>
          <a:prstGeom prst="rect">
            <a:avLst/>
          </a:prstGeom>
          <a:noFill/>
          <a:ln w="9525">
            <a:noFill/>
            <a:miter lim="800000"/>
            <a:headEnd/>
            <a:tailEnd/>
          </a:ln>
          <a:effectLst/>
        </p:spPr>
        <p:txBody>
          <a:bodyPr wrap="square">
            <a:spAutoFit/>
          </a:bodyPr>
          <a:lstStyle/>
          <a:p>
            <a:pPr algn="ctr">
              <a:spcBef>
                <a:spcPct val="50000"/>
              </a:spcBef>
            </a:pPr>
            <a:r>
              <a:rPr lang="en-GB" sz="2400" b="0" u="none" dirty="0" smtClean="0"/>
              <a:t> Not </a:t>
            </a:r>
            <a:r>
              <a:rPr lang="en-GB" sz="2400" b="0" u="none" dirty="0"/>
              <a:t>understanding or being understood can be very frustrating and can lead to outbursts and </a:t>
            </a:r>
            <a:r>
              <a:rPr lang="en-GB" sz="2400" b="0" u="none" dirty="0" smtClean="0"/>
              <a:t>challenging behaviour…</a:t>
            </a:r>
            <a:endParaRPr lang="en-GB" sz="800" u="none" dirty="0"/>
          </a:p>
        </p:txBody>
      </p:sp>
      <p:sp>
        <p:nvSpPr>
          <p:cNvPr id="40964" name="Text Box 4"/>
          <p:cNvSpPr txBox="1">
            <a:spLocks noChangeArrowheads="1"/>
          </p:cNvSpPr>
          <p:nvPr/>
        </p:nvSpPr>
        <p:spPr bwMode="auto">
          <a:xfrm>
            <a:off x="395536" y="3413342"/>
            <a:ext cx="8208912" cy="2539157"/>
          </a:xfrm>
          <a:prstGeom prst="rect">
            <a:avLst/>
          </a:prstGeom>
          <a:noFill/>
          <a:ln w="9525">
            <a:noFill/>
            <a:miter lim="800000"/>
            <a:headEnd/>
            <a:tailEnd/>
          </a:ln>
          <a:effectLst/>
        </p:spPr>
        <p:txBody>
          <a:bodyPr wrap="square">
            <a:spAutoFit/>
          </a:bodyPr>
          <a:lstStyle/>
          <a:p>
            <a:pPr algn="ctr">
              <a:spcBef>
                <a:spcPct val="50000"/>
              </a:spcBef>
            </a:pPr>
            <a:r>
              <a:rPr lang="en-GB" sz="2400" b="0" u="none" dirty="0" smtClean="0"/>
              <a:t> Evidence </a:t>
            </a:r>
            <a:r>
              <a:rPr lang="en-GB" sz="2400" b="0" u="none" dirty="0"/>
              <a:t>suggests that many </a:t>
            </a:r>
            <a:r>
              <a:rPr lang="en-GB" sz="2400" b="0" u="none" dirty="0" smtClean="0"/>
              <a:t>students </a:t>
            </a:r>
            <a:r>
              <a:rPr lang="en-GB" sz="2400" b="0" u="none" dirty="0"/>
              <a:t>with a history of </a:t>
            </a:r>
            <a:r>
              <a:rPr lang="en-GB" sz="2400" b="0" u="none" dirty="0" smtClean="0"/>
              <a:t>presenting behavioural challenges </a:t>
            </a:r>
            <a:r>
              <a:rPr lang="en-GB" sz="2400" b="0" u="none" dirty="0"/>
              <a:t>experience underlying Speech and Language </a:t>
            </a:r>
            <a:r>
              <a:rPr lang="en-GB" sz="2400" b="0" u="none" dirty="0" smtClean="0"/>
              <a:t>difficulties or hidden SEND…</a:t>
            </a:r>
          </a:p>
          <a:p>
            <a:pPr algn="ctr">
              <a:spcBef>
                <a:spcPct val="50000"/>
              </a:spcBef>
            </a:pPr>
            <a:r>
              <a:rPr lang="en-GB" sz="2400" b="1" i="1" dirty="0" smtClean="0"/>
              <a:t>Develop positive inclusive teaching strategies as a whole-school approach – DO NOT just ‘react’ to presenting behaviour.</a:t>
            </a:r>
            <a:endParaRPr lang="en-GB" sz="2400" b="1" i="1" u="none" dirty="0"/>
          </a:p>
          <a:p>
            <a:pPr>
              <a:spcBef>
                <a:spcPct val="50000"/>
              </a:spcBef>
            </a:pPr>
            <a:endParaRPr lang="en-GB" dirty="0"/>
          </a:p>
        </p:txBody>
      </p:sp>
      <p:pic>
        <p:nvPicPr>
          <p:cNvPr id="40965" name="Picture 5" descr="frustrated"/>
          <p:cNvPicPr>
            <a:picLocks noChangeAspect="1" noChangeArrowheads="1"/>
          </p:cNvPicPr>
          <p:nvPr/>
        </p:nvPicPr>
        <p:blipFill>
          <a:blip r:embed="rId2" cstate="print"/>
          <a:srcRect/>
          <a:stretch>
            <a:fillRect/>
          </a:stretch>
        </p:blipFill>
        <p:spPr bwMode="auto">
          <a:xfrm>
            <a:off x="3275856" y="1412776"/>
            <a:ext cx="2209800" cy="1831975"/>
          </a:xfrm>
          <a:prstGeom prst="rect">
            <a:avLst/>
          </a:prstGeom>
          <a:noFill/>
        </p:spPr>
      </p:pic>
    </p:spTree>
    <p:extLst>
      <p:ext uri="{BB962C8B-B14F-4D97-AF65-F5344CB8AC3E}">
        <p14:creationId xmlns:p14="http://schemas.microsoft.com/office/powerpoint/2010/main" xmlns="" val="112657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 fill="hold"/>
                                        <p:tgtEl>
                                          <p:spTgt spid="40962"/>
                                        </p:tgtEl>
                                        <p:attrNameLst>
                                          <p:attrName>ppt_x</p:attrName>
                                        </p:attrNameLst>
                                      </p:cBhvr>
                                      <p:tavLst>
                                        <p:tav tm="0">
                                          <p:val>
                                            <p:strVal val="0-#ppt_w/2"/>
                                          </p:val>
                                        </p:tav>
                                        <p:tav tm="100000">
                                          <p:val>
                                            <p:strVal val="#ppt_x"/>
                                          </p:val>
                                        </p:tav>
                                      </p:tavLst>
                                    </p:anim>
                                    <p:anim calcmode="lin" valueType="num">
                                      <p:cBhvr additive="base">
                                        <p:cTn id="8" dur="500" fill="hold"/>
                                        <p:tgtEl>
                                          <p:spTgt spid="409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4"/>
                                        </p:tgtEl>
                                        <p:attrNameLst>
                                          <p:attrName>style.visibility</p:attrName>
                                        </p:attrNameLst>
                                      </p:cBhvr>
                                      <p:to>
                                        <p:strVal val="visible"/>
                                      </p:to>
                                    </p:set>
                                    <p:anim calcmode="lin" valueType="num">
                                      <p:cBhvr additive="base">
                                        <p:cTn id="13" dur="500" fill="hold"/>
                                        <p:tgtEl>
                                          <p:spTgt spid="40964"/>
                                        </p:tgtEl>
                                        <p:attrNameLst>
                                          <p:attrName>ppt_x</p:attrName>
                                        </p:attrNameLst>
                                      </p:cBhvr>
                                      <p:tavLst>
                                        <p:tav tm="0">
                                          <p:val>
                                            <p:strVal val="0-#ppt_w/2"/>
                                          </p:val>
                                        </p:tav>
                                        <p:tav tm="100000">
                                          <p:val>
                                            <p:strVal val="#ppt_x"/>
                                          </p:val>
                                        </p:tav>
                                      </p:tavLst>
                                    </p:anim>
                                    <p:anim calcmode="lin" valueType="num">
                                      <p:cBhvr additive="base">
                                        <p:cTn id="14" dur="500" fill="hold"/>
                                        <p:tgtEl>
                                          <p:spTgt spid="409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utoUpdateAnimBg="0"/>
      <p:bldP spid="40964" grpId="0"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323528" y="260648"/>
            <a:ext cx="8352928" cy="830997"/>
          </a:xfrm>
          <a:prstGeom prst="rect">
            <a:avLst/>
          </a:prstGeom>
          <a:noFill/>
          <a:ln w="9525">
            <a:noFill/>
            <a:miter lim="800000"/>
            <a:headEnd/>
            <a:tailEnd/>
          </a:ln>
          <a:effectLst/>
        </p:spPr>
        <p:txBody>
          <a:bodyPr wrap="square">
            <a:spAutoFit/>
          </a:bodyPr>
          <a:lstStyle/>
          <a:p>
            <a:pPr algn="ctr">
              <a:spcBef>
                <a:spcPct val="50000"/>
              </a:spcBef>
            </a:pPr>
            <a:r>
              <a:rPr lang="en-GB" sz="2400" b="0" u="none" dirty="0" smtClean="0">
                <a:latin typeface="Calibri" pitchFamily="34" charset="0"/>
              </a:rPr>
              <a:t> </a:t>
            </a:r>
            <a:r>
              <a:rPr lang="es-ES" sz="2400" dirty="0" smtClean="0">
                <a:latin typeface="Calibri" pitchFamily="34" charset="0"/>
              </a:rPr>
              <a:t>El no </a:t>
            </a:r>
            <a:r>
              <a:rPr lang="es-ES" sz="2400" dirty="0">
                <a:latin typeface="Calibri" pitchFamily="34" charset="0"/>
              </a:rPr>
              <a:t>entender o </a:t>
            </a:r>
            <a:r>
              <a:rPr lang="es-ES" sz="2400" dirty="0" smtClean="0">
                <a:latin typeface="Calibri" pitchFamily="34" charset="0"/>
              </a:rPr>
              <a:t>no ser </a:t>
            </a:r>
            <a:r>
              <a:rPr lang="es-ES" sz="2400" dirty="0">
                <a:latin typeface="Calibri" pitchFamily="34" charset="0"/>
              </a:rPr>
              <a:t>entendido puede ser muy frustrante y puede conducir a estallidos </a:t>
            </a:r>
            <a:r>
              <a:rPr lang="es-ES" sz="2400" dirty="0" smtClean="0">
                <a:latin typeface="Calibri" pitchFamily="34" charset="0"/>
              </a:rPr>
              <a:t>y/o al comportamiento </a:t>
            </a:r>
            <a:r>
              <a:rPr lang="es-ES" sz="2400" dirty="0">
                <a:latin typeface="Calibri" pitchFamily="34" charset="0"/>
              </a:rPr>
              <a:t>desafiante.</a:t>
            </a:r>
            <a:endParaRPr lang="en-GB" sz="800" u="none" dirty="0">
              <a:latin typeface="Calibri" pitchFamily="34" charset="0"/>
            </a:endParaRPr>
          </a:p>
        </p:txBody>
      </p:sp>
      <p:sp>
        <p:nvSpPr>
          <p:cNvPr id="40964" name="Text Box 4"/>
          <p:cNvSpPr txBox="1">
            <a:spLocks noChangeArrowheads="1"/>
          </p:cNvSpPr>
          <p:nvPr/>
        </p:nvSpPr>
        <p:spPr bwMode="auto">
          <a:xfrm>
            <a:off x="251520" y="2996952"/>
            <a:ext cx="8640960" cy="3170099"/>
          </a:xfrm>
          <a:prstGeom prst="rect">
            <a:avLst/>
          </a:prstGeom>
          <a:noFill/>
          <a:ln w="9525">
            <a:noFill/>
            <a:miter lim="800000"/>
            <a:headEnd/>
            <a:tailEnd/>
          </a:ln>
          <a:effectLst/>
        </p:spPr>
        <p:txBody>
          <a:bodyPr wrap="square">
            <a:spAutoFit/>
          </a:bodyPr>
          <a:lstStyle/>
          <a:p>
            <a:pPr algn="ctr">
              <a:spcBef>
                <a:spcPct val="50000"/>
              </a:spcBef>
            </a:pPr>
            <a:r>
              <a:rPr lang="en-GB" sz="2500" b="0" u="none" dirty="0" smtClean="0">
                <a:latin typeface="Calibri" pitchFamily="34" charset="0"/>
              </a:rPr>
              <a:t> </a:t>
            </a:r>
            <a:r>
              <a:rPr lang="es-ES" sz="2500" dirty="0" smtClean="0">
                <a:latin typeface="Calibri" pitchFamily="34" charset="0"/>
              </a:rPr>
              <a:t>Las evidencias sugieren </a:t>
            </a:r>
            <a:r>
              <a:rPr lang="es-ES" sz="2500" dirty="0">
                <a:latin typeface="Calibri" pitchFamily="34" charset="0"/>
              </a:rPr>
              <a:t>que muchos estudiantes con un historial de </a:t>
            </a:r>
            <a:r>
              <a:rPr lang="es-ES" sz="2500" dirty="0" smtClean="0">
                <a:latin typeface="Calibri" pitchFamily="34" charset="0"/>
              </a:rPr>
              <a:t>problemas </a:t>
            </a:r>
            <a:r>
              <a:rPr lang="es-ES" sz="2500" dirty="0">
                <a:latin typeface="Calibri" pitchFamily="34" charset="0"/>
              </a:rPr>
              <a:t>de conducta experimentan dificultades subyacentes </a:t>
            </a:r>
            <a:r>
              <a:rPr lang="es-ES" sz="2500" dirty="0" smtClean="0">
                <a:latin typeface="Calibri" pitchFamily="34" charset="0"/>
              </a:rPr>
              <a:t>en el </a:t>
            </a:r>
            <a:r>
              <a:rPr lang="es-ES" sz="2500" dirty="0">
                <a:latin typeface="Calibri" pitchFamily="34" charset="0"/>
              </a:rPr>
              <a:t>habla y </a:t>
            </a:r>
            <a:r>
              <a:rPr lang="es-ES" sz="2500" dirty="0" smtClean="0">
                <a:latin typeface="Calibri" pitchFamily="34" charset="0"/>
              </a:rPr>
              <a:t>el lenguaje.</a:t>
            </a:r>
          </a:p>
          <a:p>
            <a:pPr algn="ctr">
              <a:spcBef>
                <a:spcPct val="50000"/>
              </a:spcBef>
            </a:pPr>
            <a:r>
              <a:rPr lang="en-GB" sz="2800" b="1" i="1" dirty="0" err="1" smtClean="0">
                <a:latin typeface="Calibri" pitchFamily="34" charset="0"/>
              </a:rPr>
              <a:t>Desarrollar</a:t>
            </a:r>
            <a:r>
              <a:rPr lang="en-GB" sz="2800" b="1" i="1" dirty="0" smtClean="0">
                <a:latin typeface="Calibri" pitchFamily="34" charset="0"/>
              </a:rPr>
              <a:t> </a:t>
            </a:r>
            <a:r>
              <a:rPr lang="en-GB" sz="2800" b="1" i="1" dirty="0" err="1" smtClean="0">
                <a:latin typeface="Calibri" pitchFamily="34" charset="0"/>
              </a:rPr>
              <a:t>estrategias</a:t>
            </a:r>
            <a:r>
              <a:rPr lang="en-GB" sz="2800" b="1" i="1" dirty="0" smtClean="0">
                <a:latin typeface="Calibri" pitchFamily="34" charset="0"/>
              </a:rPr>
              <a:t> </a:t>
            </a:r>
            <a:r>
              <a:rPr lang="en-GB" sz="2800" b="1" i="1" dirty="0">
                <a:latin typeface="Calibri" pitchFamily="34" charset="0"/>
              </a:rPr>
              <a:t>de </a:t>
            </a:r>
            <a:r>
              <a:rPr lang="en-GB" sz="2800" b="1" i="1" dirty="0" err="1" smtClean="0">
                <a:latin typeface="Calibri" pitchFamily="34" charset="0"/>
              </a:rPr>
              <a:t>enseñanza</a:t>
            </a:r>
            <a:r>
              <a:rPr lang="en-GB" sz="2800" b="1" i="1" dirty="0" smtClean="0">
                <a:latin typeface="Calibri" pitchFamily="34" charset="0"/>
              </a:rPr>
              <a:t> del </a:t>
            </a:r>
            <a:r>
              <a:rPr lang="en-GB" sz="2800" b="1" i="1" dirty="0" err="1" smtClean="0">
                <a:latin typeface="Calibri" pitchFamily="34" charset="0"/>
              </a:rPr>
              <a:t>lenguaje</a:t>
            </a:r>
            <a:r>
              <a:rPr lang="en-GB" sz="2800" b="1" i="1" dirty="0" smtClean="0">
                <a:latin typeface="Calibri" pitchFamily="34" charset="0"/>
              </a:rPr>
              <a:t> y la </a:t>
            </a:r>
            <a:r>
              <a:rPr lang="en-GB" sz="2800" b="1" i="1" dirty="0" err="1" smtClean="0">
                <a:latin typeface="Calibri" pitchFamily="34" charset="0"/>
              </a:rPr>
              <a:t>integración</a:t>
            </a:r>
            <a:r>
              <a:rPr lang="en-GB" sz="2800" b="1" i="1" dirty="0" smtClean="0">
                <a:latin typeface="Calibri" pitchFamily="34" charset="0"/>
              </a:rPr>
              <a:t> </a:t>
            </a:r>
            <a:r>
              <a:rPr lang="en-GB" sz="2800" b="1" i="1" dirty="0" err="1" smtClean="0">
                <a:latin typeface="Calibri" pitchFamily="34" charset="0"/>
              </a:rPr>
              <a:t>positivas</a:t>
            </a:r>
            <a:r>
              <a:rPr lang="en-GB" sz="2800" b="1" i="1" dirty="0" smtClean="0">
                <a:latin typeface="Calibri" pitchFamily="34" charset="0"/>
              </a:rPr>
              <a:t> – No solo ‘</a:t>
            </a:r>
            <a:r>
              <a:rPr lang="en-GB" sz="2800" b="1" i="1" dirty="0" err="1" smtClean="0">
                <a:latin typeface="Calibri" pitchFamily="34" charset="0"/>
              </a:rPr>
              <a:t>hace</a:t>
            </a:r>
            <a:r>
              <a:rPr lang="en-GB" sz="2800" b="1" i="1" dirty="0" smtClean="0">
                <a:latin typeface="Calibri" pitchFamily="34" charset="0"/>
              </a:rPr>
              <a:t> </a:t>
            </a:r>
            <a:r>
              <a:rPr lang="en-GB" sz="2800" b="1" i="1" dirty="0" err="1" smtClean="0">
                <a:latin typeface="Calibri" pitchFamily="34" charset="0"/>
              </a:rPr>
              <a:t>reaccionar</a:t>
            </a:r>
            <a:r>
              <a:rPr lang="en-GB" sz="2800" b="1" i="1" dirty="0" smtClean="0">
                <a:latin typeface="Calibri" pitchFamily="34" charset="0"/>
              </a:rPr>
              <a:t>’  al </a:t>
            </a:r>
            <a:r>
              <a:rPr lang="en-GB" sz="2800" b="1" i="1" dirty="0" err="1" smtClean="0">
                <a:latin typeface="Calibri" pitchFamily="34" charset="0"/>
              </a:rPr>
              <a:t>comportamiento</a:t>
            </a:r>
            <a:r>
              <a:rPr lang="en-GB" sz="2800" b="1" i="1" dirty="0" smtClean="0">
                <a:latin typeface="Calibri" pitchFamily="34" charset="0"/>
              </a:rPr>
              <a:t> </a:t>
            </a:r>
            <a:r>
              <a:rPr lang="en-GB" sz="2800" b="1" i="1" dirty="0" err="1" smtClean="0">
                <a:latin typeface="Calibri" pitchFamily="34" charset="0"/>
              </a:rPr>
              <a:t>presente</a:t>
            </a:r>
            <a:r>
              <a:rPr lang="en-GB" sz="2800" b="1" i="1" dirty="0" smtClean="0">
                <a:latin typeface="Calibri" pitchFamily="34" charset="0"/>
              </a:rPr>
              <a:t>…</a:t>
            </a:r>
            <a:endParaRPr lang="en-GB" sz="2800" b="1" i="1" u="none" dirty="0">
              <a:latin typeface="Calibri" pitchFamily="34" charset="0"/>
            </a:endParaRPr>
          </a:p>
          <a:p>
            <a:pPr>
              <a:spcBef>
                <a:spcPct val="50000"/>
              </a:spcBef>
            </a:pPr>
            <a:endParaRPr lang="en-GB" dirty="0"/>
          </a:p>
        </p:txBody>
      </p:sp>
      <p:pic>
        <p:nvPicPr>
          <p:cNvPr id="40965" name="Picture 5" descr="frustrated"/>
          <p:cNvPicPr>
            <a:picLocks noChangeAspect="1" noChangeArrowheads="1"/>
          </p:cNvPicPr>
          <p:nvPr/>
        </p:nvPicPr>
        <p:blipFill>
          <a:blip r:embed="rId2" cstate="print"/>
          <a:srcRect/>
          <a:stretch>
            <a:fillRect/>
          </a:stretch>
        </p:blipFill>
        <p:spPr bwMode="auto">
          <a:xfrm>
            <a:off x="3563888" y="1124744"/>
            <a:ext cx="2209800" cy="1831975"/>
          </a:xfrm>
          <a:prstGeom prst="rect">
            <a:avLst/>
          </a:prstGeom>
          <a:noFill/>
        </p:spPr>
      </p:pic>
    </p:spTree>
    <p:extLst>
      <p:ext uri="{BB962C8B-B14F-4D97-AF65-F5344CB8AC3E}">
        <p14:creationId xmlns:p14="http://schemas.microsoft.com/office/powerpoint/2010/main" xmlns="" val="352595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 fill="hold"/>
                                        <p:tgtEl>
                                          <p:spTgt spid="40962"/>
                                        </p:tgtEl>
                                        <p:attrNameLst>
                                          <p:attrName>ppt_x</p:attrName>
                                        </p:attrNameLst>
                                      </p:cBhvr>
                                      <p:tavLst>
                                        <p:tav tm="0">
                                          <p:val>
                                            <p:strVal val="0-#ppt_w/2"/>
                                          </p:val>
                                        </p:tav>
                                        <p:tav tm="100000">
                                          <p:val>
                                            <p:strVal val="#ppt_x"/>
                                          </p:val>
                                        </p:tav>
                                      </p:tavLst>
                                    </p:anim>
                                    <p:anim calcmode="lin" valueType="num">
                                      <p:cBhvr additive="base">
                                        <p:cTn id="8" dur="500" fill="hold"/>
                                        <p:tgtEl>
                                          <p:spTgt spid="409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4"/>
                                        </p:tgtEl>
                                        <p:attrNameLst>
                                          <p:attrName>style.visibility</p:attrName>
                                        </p:attrNameLst>
                                      </p:cBhvr>
                                      <p:to>
                                        <p:strVal val="visible"/>
                                      </p:to>
                                    </p:set>
                                    <p:anim calcmode="lin" valueType="num">
                                      <p:cBhvr additive="base">
                                        <p:cTn id="13" dur="500" fill="hold"/>
                                        <p:tgtEl>
                                          <p:spTgt spid="40964"/>
                                        </p:tgtEl>
                                        <p:attrNameLst>
                                          <p:attrName>ppt_x</p:attrName>
                                        </p:attrNameLst>
                                      </p:cBhvr>
                                      <p:tavLst>
                                        <p:tav tm="0">
                                          <p:val>
                                            <p:strVal val="0-#ppt_w/2"/>
                                          </p:val>
                                        </p:tav>
                                        <p:tav tm="100000">
                                          <p:val>
                                            <p:strVal val="#ppt_x"/>
                                          </p:val>
                                        </p:tav>
                                      </p:tavLst>
                                    </p:anim>
                                    <p:anim calcmode="lin" valueType="num">
                                      <p:cBhvr additive="base">
                                        <p:cTn id="14" dur="500" fill="hold"/>
                                        <p:tgtEl>
                                          <p:spTgt spid="409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utoUpdateAnimBg="0"/>
      <p:bldP spid="40964" grpId="0"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268760"/>
            <a:ext cx="8229600" cy="4525963"/>
          </a:xfrm>
        </p:spPr>
        <p:txBody>
          <a:bodyPr/>
          <a:lstStyle/>
          <a:p>
            <a:pPr>
              <a:buClrTx/>
              <a:buSzPct val="75000"/>
              <a:buFont typeface="Wingdings" pitchFamily="2" charset="2"/>
              <a:buChar char="Ø"/>
            </a:pPr>
            <a:r>
              <a:rPr lang="en-GB" sz="2800" dirty="0"/>
              <a:t>Work in partnership – proper co-production takes time – not </a:t>
            </a:r>
            <a:r>
              <a:rPr lang="en-GB" sz="2800" dirty="0" smtClean="0"/>
              <a:t>overnight</a:t>
            </a:r>
            <a:endParaRPr lang="en-GB" sz="2800" dirty="0"/>
          </a:p>
          <a:p>
            <a:pPr>
              <a:buClrTx/>
              <a:buSzPct val="75000"/>
              <a:buFont typeface="Wingdings" pitchFamily="2" charset="2"/>
              <a:buChar char="Ø"/>
            </a:pPr>
            <a:r>
              <a:rPr lang="en-GB" sz="2800" dirty="0"/>
              <a:t>Ensure that the young person is central to everything – proper engagement not ‘lip-service</a:t>
            </a:r>
            <a:r>
              <a:rPr lang="en-GB" sz="2800" dirty="0" smtClean="0"/>
              <a:t>’</a:t>
            </a:r>
            <a:endParaRPr lang="en-GB" sz="2800" dirty="0"/>
          </a:p>
          <a:p>
            <a:pPr>
              <a:buClrTx/>
              <a:buSzPct val="75000"/>
              <a:buFont typeface="Wingdings" pitchFamily="2" charset="2"/>
              <a:buChar char="Ø"/>
            </a:pPr>
            <a:r>
              <a:rPr lang="en-GB" sz="2800" dirty="0"/>
              <a:t>Ensure documentation and information is easy to understand and </a:t>
            </a:r>
            <a:r>
              <a:rPr lang="en-GB" sz="2800" dirty="0" smtClean="0"/>
              <a:t>clear</a:t>
            </a:r>
          </a:p>
          <a:p>
            <a:pPr>
              <a:buClrTx/>
              <a:buSzPct val="75000"/>
              <a:buFont typeface="Wingdings" pitchFamily="2" charset="2"/>
              <a:buChar char="Ø"/>
            </a:pPr>
            <a:r>
              <a:rPr lang="en-GB" sz="2800" dirty="0" smtClean="0"/>
              <a:t>Get a good understanding of the law</a:t>
            </a:r>
          </a:p>
          <a:p>
            <a:pPr>
              <a:buClrTx/>
              <a:buSzPct val="75000"/>
              <a:buFont typeface="Wingdings" pitchFamily="2" charset="2"/>
              <a:buChar char="Ø"/>
            </a:pPr>
            <a:r>
              <a:rPr lang="en-GB" sz="2800" dirty="0" smtClean="0"/>
              <a:t>Work on developing a ‘solution-focussed’ mind-set driven by positive outcomes for all…</a:t>
            </a:r>
            <a:endParaRPr lang="en-GB" sz="2800" dirty="0"/>
          </a:p>
          <a:p>
            <a:endParaRPr lang="en-GB" dirty="0"/>
          </a:p>
        </p:txBody>
      </p:sp>
      <p:sp>
        <p:nvSpPr>
          <p:cNvPr id="3" name="Title 2"/>
          <p:cNvSpPr>
            <a:spLocks noGrp="1"/>
          </p:cNvSpPr>
          <p:nvPr>
            <p:ph type="title"/>
          </p:nvPr>
        </p:nvSpPr>
        <p:spPr>
          <a:xfrm>
            <a:off x="467544" y="188640"/>
            <a:ext cx="8229600" cy="936104"/>
          </a:xfrm>
        </p:spPr>
        <p:txBody>
          <a:bodyPr>
            <a:normAutofit/>
          </a:bodyPr>
          <a:lstStyle/>
          <a:p>
            <a:r>
              <a:rPr lang="en-GB" sz="4200" dirty="0" smtClean="0">
                <a:solidFill>
                  <a:schemeClr val="tx1"/>
                </a:solidFill>
                <a:effectLst/>
              </a:rPr>
              <a:t>Key messages…</a:t>
            </a:r>
            <a:endParaRPr lang="en-GB" sz="4200" dirty="0">
              <a:solidFill>
                <a:schemeClr val="tx1"/>
              </a:solidFill>
              <a:effectLst/>
            </a:endParaRPr>
          </a:p>
        </p:txBody>
      </p:sp>
    </p:spTree>
    <p:extLst>
      <p:ext uri="{BB962C8B-B14F-4D97-AF65-F5344CB8AC3E}">
        <p14:creationId xmlns:p14="http://schemas.microsoft.com/office/powerpoint/2010/main" xmlns="" val="99703482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268760"/>
            <a:ext cx="8229600" cy="4525963"/>
          </a:xfrm>
        </p:spPr>
        <p:txBody>
          <a:bodyPr>
            <a:normAutofit lnSpcReduction="10000"/>
          </a:bodyPr>
          <a:lstStyle/>
          <a:p>
            <a:pPr>
              <a:buClrTx/>
              <a:buSzPct val="75000"/>
              <a:buFont typeface="Wingdings" pitchFamily="2" charset="2"/>
              <a:buChar char="Ø"/>
            </a:pPr>
            <a:r>
              <a:rPr lang="es-ES" sz="2800" dirty="0" smtClean="0"/>
              <a:t>Trabajar en asociación</a:t>
            </a:r>
            <a:r>
              <a:rPr lang="en-GB" sz="2800" dirty="0" smtClean="0"/>
              <a:t>– la </a:t>
            </a:r>
            <a:r>
              <a:rPr lang="es-ES" sz="2800" dirty="0" smtClean="0"/>
              <a:t>adecuada </a:t>
            </a:r>
            <a:r>
              <a:rPr lang="es-ES" sz="2800" dirty="0"/>
              <a:t>coproducción lleva </a:t>
            </a:r>
            <a:r>
              <a:rPr lang="es-ES" sz="2800" dirty="0" smtClean="0"/>
              <a:t>su tiempo </a:t>
            </a:r>
            <a:r>
              <a:rPr lang="es-ES" sz="2800" dirty="0"/>
              <a:t>- no </a:t>
            </a:r>
            <a:r>
              <a:rPr lang="es-ES" sz="2800" dirty="0" smtClean="0"/>
              <a:t>ocurre de la noche a la mañana</a:t>
            </a:r>
            <a:endParaRPr lang="en-GB" sz="2800" dirty="0"/>
          </a:p>
          <a:p>
            <a:pPr>
              <a:buClrTx/>
              <a:buSzPct val="75000"/>
              <a:buFont typeface="Wingdings" pitchFamily="2" charset="2"/>
              <a:buChar char="Ø"/>
            </a:pPr>
            <a:r>
              <a:rPr lang="es-ES" sz="2800" dirty="0"/>
              <a:t>Asegúrese de que el joven es el centro de todo </a:t>
            </a:r>
            <a:r>
              <a:rPr lang="es-ES" sz="2800" dirty="0" smtClean="0"/>
              <a:t>– con el compromiso </a:t>
            </a:r>
            <a:r>
              <a:rPr lang="es-ES" sz="2800" dirty="0"/>
              <a:t>apropiado no 'de </a:t>
            </a:r>
            <a:r>
              <a:rPr lang="es-ES" sz="2800" dirty="0" smtClean="0"/>
              <a:t>boquilla‘</a:t>
            </a:r>
          </a:p>
          <a:p>
            <a:pPr>
              <a:buClrTx/>
              <a:buSzPct val="75000"/>
              <a:buFont typeface="Wingdings" pitchFamily="2" charset="2"/>
              <a:buChar char="Ø"/>
            </a:pPr>
            <a:r>
              <a:rPr lang="es-ES" sz="2800" dirty="0"/>
              <a:t>Asegurar que la documentación y la información </a:t>
            </a:r>
            <a:r>
              <a:rPr lang="es-ES" sz="2800" dirty="0" smtClean="0"/>
              <a:t>es clara y </a:t>
            </a:r>
            <a:r>
              <a:rPr lang="es-ES" sz="2800" dirty="0"/>
              <a:t>fácil de </a:t>
            </a:r>
            <a:r>
              <a:rPr lang="es-ES" sz="2800" dirty="0" smtClean="0"/>
              <a:t>entender</a:t>
            </a:r>
          </a:p>
          <a:p>
            <a:pPr>
              <a:buClrTx/>
              <a:buSzPct val="75000"/>
              <a:buFont typeface="Wingdings" pitchFamily="2" charset="2"/>
              <a:buChar char="Ø"/>
            </a:pPr>
            <a:r>
              <a:rPr lang="es-ES" sz="2800" dirty="0"/>
              <a:t>Obtener una buena comprensión de la </a:t>
            </a:r>
            <a:r>
              <a:rPr lang="es-ES" sz="2800" dirty="0" smtClean="0"/>
              <a:t>ley</a:t>
            </a:r>
          </a:p>
          <a:p>
            <a:pPr>
              <a:buClrTx/>
              <a:buSzPct val="75000"/>
              <a:buFont typeface="Wingdings" pitchFamily="2" charset="2"/>
              <a:buChar char="Ø"/>
            </a:pPr>
            <a:r>
              <a:rPr lang="es-ES" sz="2800" dirty="0" smtClean="0"/>
              <a:t>Trabajar </a:t>
            </a:r>
            <a:r>
              <a:rPr lang="es-ES" sz="2800" dirty="0"/>
              <a:t>sobre el desarrollo de una </a:t>
            </a:r>
            <a:r>
              <a:rPr lang="es-ES" sz="2800" dirty="0" smtClean="0"/>
              <a:t>solución enfocada </a:t>
            </a:r>
            <a:r>
              <a:rPr lang="es-ES" sz="2800" dirty="0"/>
              <a:t>e</a:t>
            </a:r>
            <a:r>
              <a:rPr lang="es-ES" sz="2800" dirty="0" smtClean="0"/>
              <a:t> impulsada </a:t>
            </a:r>
            <a:r>
              <a:rPr lang="es-ES" sz="2800" dirty="0"/>
              <a:t>por los resultados positivos para todos </a:t>
            </a:r>
            <a:r>
              <a:rPr lang="en-GB" sz="2800" dirty="0" smtClean="0"/>
              <a:t>…</a:t>
            </a:r>
            <a:endParaRPr lang="en-GB" sz="2800" dirty="0"/>
          </a:p>
          <a:p>
            <a:endParaRPr lang="en-GB" dirty="0"/>
          </a:p>
        </p:txBody>
      </p:sp>
      <p:sp>
        <p:nvSpPr>
          <p:cNvPr id="3" name="Title 2"/>
          <p:cNvSpPr>
            <a:spLocks noGrp="1"/>
          </p:cNvSpPr>
          <p:nvPr>
            <p:ph type="title"/>
          </p:nvPr>
        </p:nvSpPr>
        <p:spPr>
          <a:xfrm>
            <a:off x="467544" y="188640"/>
            <a:ext cx="8229600" cy="936104"/>
          </a:xfrm>
        </p:spPr>
        <p:txBody>
          <a:bodyPr>
            <a:normAutofit/>
          </a:bodyPr>
          <a:lstStyle/>
          <a:p>
            <a:r>
              <a:rPr lang="en-GB" sz="4200" dirty="0" err="1" smtClean="0">
                <a:solidFill>
                  <a:schemeClr val="tx1"/>
                </a:solidFill>
                <a:effectLst/>
              </a:rPr>
              <a:t>Mensajes</a:t>
            </a:r>
            <a:r>
              <a:rPr lang="en-GB" sz="4200" dirty="0" smtClean="0">
                <a:solidFill>
                  <a:schemeClr val="tx1"/>
                </a:solidFill>
                <a:effectLst/>
              </a:rPr>
              <a:t> Clave…</a:t>
            </a:r>
            <a:endParaRPr lang="en-GB" sz="4200" dirty="0">
              <a:solidFill>
                <a:schemeClr val="tx1"/>
              </a:solidFill>
              <a:effectLst/>
            </a:endParaRPr>
          </a:p>
        </p:txBody>
      </p:sp>
    </p:spTree>
    <p:extLst>
      <p:ext uri="{BB962C8B-B14F-4D97-AF65-F5344CB8AC3E}">
        <p14:creationId xmlns:p14="http://schemas.microsoft.com/office/powerpoint/2010/main" xmlns="" val="89016282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188640"/>
            <a:ext cx="8229600" cy="922114"/>
          </a:xfrm>
        </p:spPr>
        <p:txBody>
          <a:bodyPr>
            <a:normAutofit/>
          </a:bodyPr>
          <a:lstStyle/>
          <a:p>
            <a:r>
              <a:rPr lang="en-GB" sz="4200" dirty="0" smtClean="0">
                <a:solidFill>
                  <a:schemeClr val="tx1"/>
                </a:solidFill>
                <a:effectLst/>
              </a:rPr>
              <a:t>SENCo skills are still the same…</a:t>
            </a:r>
            <a:endParaRPr lang="en-GB" sz="4200" dirty="0">
              <a:solidFill>
                <a:schemeClr val="tx1"/>
              </a:solidFill>
              <a:effectLst/>
            </a:endParaRPr>
          </a:p>
        </p:txBody>
      </p:sp>
      <p:sp>
        <p:nvSpPr>
          <p:cNvPr id="4" name="Content Placeholder 2"/>
          <p:cNvSpPr txBox="1">
            <a:spLocks/>
          </p:cNvSpPr>
          <p:nvPr/>
        </p:nvSpPr>
        <p:spPr>
          <a:xfrm>
            <a:off x="395536" y="1196752"/>
            <a:ext cx="8748464" cy="36004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SzPct val="75000"/>
              <a:buFont typeface="Wingdings" pitchFamily="2" charset="2"/>
              <a:buChar char="Ø"/>
              <a:tabLst/>
              <a:defRPr/>
            </a:pPr>
            <a:r>
              <a:rPr kumimoji="0" lang="en-GB" sz="3000" b="0" i="0" u="none" strike="noStrike" kern="0" cap="none" spc="0" normalizeH="0" baseline="0" noProof="0" dirty="0" smtClean="0">
                <a:ln>
                  <a:noFill/>
                </a:ln>
                <a:solidFill>
                  <a:schemeClr val="tx1"/>
                </a:solidFill>
                <a:uLnTx/>
                <a:uFillTx/>
                <a:latin typeface="+mn-lt"/>
                <a:ea typeface="+mn-ea"/>
                <a:cs typeface="+mn-cs"/>
              </a:rPr>
              <a:t>A lead professional</a:t>
            </a:r>
          </a:p>
          <a:p>
            <a:pPr marL="342900" marR="0" lvl="0" indent="-342900" algn="l" defTabSz="914400" rtl="0" eaLnBrk="0" fontAlgn="base" latinLnBrk="0" hangingPunct="0">
              <a:lnSpc>
                <a:spcPct val="100000"/>
              </a:lnSpc>
              <a:spcBef>
                <a:spcPct val="20000"/>
              </a:spcBef>
              <a:spcAft>
                <a:spcPct val="0"/>
              </a:spcAft>
              <a:buSzPct val="75000"/>
              <a:buFont typeface="Wingdings" pitchFamily="2" charset="2"/>
              <a:buChar char="Ø"/>
              <a:tabLst/>
              <a:defRPr/>
            </a:pPr>
            <a:r>
              <a:rPr lang="en-GB" sz="3000" kern="0" dirty="0" smtClean="0">
                <a:latin typeface="+mn-lt"/>
                <a:cs typeface="+mn-cs"/>
              </a:rPr>
              <a:t>An advocate and knowledge/information manager</a:t>
            </a:r>
          </a:p>
          <a:p>
            <a:pPr marL="342900" marR="0" lvl="0" indent="-342900" algn="l" defTabSz="914400" rtl="0" eaLnBrk="0" fontAlgn="base" latinLnBrk="0" hangingPunct="0">
              <a:lnSpc>
                <a:spcPct val="100000"/>
              </a:lnSpc>
              <a:spcBef>
                <a:spcPct val="20000"/>
              </a:spcBef>
              <a:spcAft>
                <a:spcPct val="0"/>
              </a:spcAft>
              <a:buSzPct val="75000"/>
              <a:buFont typeface="Wingdings" pitchFamily="2" charset="2"/>
              <a:buChar char="Ø"/>
              <a:tabLst/>
              <a:defRPr/>
            </a:pPr>
            <a:r>
              <a:rPr kumimoji="0" lang="en-GB" sz="3000" b="0" i="0" u="none" strike="noStrike" kern="0" cap="none" spc="0" normalizeH="0" baseline="0" noProof="0" dirty="0" smtClean="0">
                <a:ln>
                  <a:noFill/>
                </a:ln>
                <a:solidFill>
                  <a:schemeClr val="tx1"/>
                </a:solidFill>
                <a:uLnTx/>
                <a:uFillTx/>
                <a:latin typeface="+mn-lt"/>
                <a:ea typeface="+mn-ea"/>
                <a:cs typeface="+mn-cs"/>
              </a:rPr>
              <a:t>A commissioner and broker</a:t>
            </a:r>
          </a:p>
          <a:p>
            <a:pPr marL="342900" marR="0" lvl="0" indent="-342900" algn="l" defTabSz="914400" rtl="0" eaLnBrk="0" fontAlgn="base" latinLnBrk="0" hangingPunct="0">
              <a:lnSpc>
                <a:spcPct val="100000"/>
              </a:lnSpc>
              <a:spcBef>
                <a:spcPct val="20000"/>
              </a:spcBef>
              <a:spcAft>
                <a:spcPct val="0"/>
              </a:spcAft>
              <a:buSzPct val="75000"/>
              <a:buFont typeface="Wingdings" pitchFamily="2" charset="2"/>
              <a:buChar char="Ø"/>
              <a:tabLst/>
              <a:defRPr/>
            </a:pPr>
            <a:r>
              <a:rPr lang="en-GB" sz="3000" kern="0" dirty="0" smtClean="0">
                <a:latin typeface="+mn-lt"/>
                <a:cs typeface="+mn-cs"/>
              </a:rPr>
              <a:t>A resource manager</a:t>
            </a:r>
          </a:p>
          <a:p>
            <a:pPr marL="342900" marR="0" lvl="0" indent="-342900" algn="l" defTabSz="914400" rtl="0" eaLnBrk="0" fontAlgn="base" latinLnBrk="0" hangingPunct="0">
              <a:lnSpc>
                <a:spcPct val="100000"/>
              </a:lnSpc>
              <a:spcBef>
                <a:spcPct val="20000"/>
              </a:spcBef>
              <a:spcAft>
                <a:spcPct val="0"/>
              </a:spcAft>
              <a:buSzPct val="75000"/>
              <a:buFont typeface="Wingdings" pitchFamily="2" charset="2"/>
              <a:buChar char="Ø"/>
              <a:tabLst/>
              <a:defRPr/>
            </a:pPr>
            <a:r>
              <a:rPr kumimoji="0" lang="en-GB" sz="3000" b="0" i="0" u="none" strike="noStrike" kern="0" cap="none" spc="0" normalizeH="0" baseline="0" noProof="0" dirty="0" smtClean="0">
                <a:ln>
                  <a:noFill/>
                </a:ln>
                <a:solidFill>
                  <a:schemeClr val="tx1"/>
                </a:solidFill>
                <a:uLnTx/>
                <a:uFillTx/>
                <a:latin typeface="+mn-lt"/>
                <a:ea typeface="+mn-ea"/>
                <a:cs typeface="+mn-cs"/>
              </a:rPr>
              <a:t>A partnership manager</a:t>
            </a:r>
          </a:p>
          <a:p>
            <a:pPr marL="342900" marR="0" lvl="0" indent="-342900" algn="l" defTabSz="914400" rtl="0" eaLnBrk="0" fontAlgn="base" latinLnBrk="0" hangingPunct="0">
              <a:lnSpc>
                <a:spcPct val="100000"/>
              </a:lnSpc>
              <a:spcBef>
                <a:spcPct val="20000"/>
              </a:spcBef>
              <a:spcAft>
                <a:spcPct val="0"/>
              </a:spcAft>
              <a:buSzPct val="75000"/>
              <a:buFont typeface="Wingdings" pitchFamily="2" charset="2"/>
              <a:buChar char="Ø"/>
              <a:tabLst/>
              <a:defRPr/>
            </a:pPr>
            <a:r>
              <a:rPr lang="en-GB" sz="3000" kern="0" dirty="0" smtClean="0">
                <a:latin typeface="+mn-lt"/>
                <a:cs typeface="+mn-cs"/>
              </a:rPr>
              <a:t>A quality assurer</a:t>
            </a:r>
          </a:p>
          <a:p>
            <a:pPr marL="342900" marR="0" lvl="0" indent="-342900" algn="l" defTabSz="914400" rtl="0" eaLnBrk="0" fontAlgn="base" latinLnBrk="0" hangingPunct="0">
              <a:lnSpc>
                <a:spcPct val="100000"/>
              </a:lnSpc>
              <a:spcBef>
                <a:spcPct val="20000"/>
              </a:spcBef>
              <a:spcAft>
                <a:spcPct val="0"/>
              </a:spcAft>
              <a:buSzPct val="75000"/>
              <a:buFont typeface="Wingdings" pitchFamily="2" charset="2"/>
              <a:buChar char="Ø"/>
              <a:tabLst/>
              <a:defRPr/>
            </a:pPr>
            <a:r>
              <a:rPr kumimoji="0" lang="en-GB" sz="3000" b="0" i="0" u="none" strike="noStrike" kern="0" cap="none" spc="0" normalizeH="0" baseline="0" noProof="0" dirty="0" smtClean="0">
                <a:ln>
                  <a:noFill/>
                </a:ln>
                <a:solidFill>
                  <a:schemeClr val="tx1"/>
                </a:solidFill>
                <a:uLnTx/>
                <a:uFillTx/>
                <a:latin typeface="+mn-lt"/>
                <a:ea typeface="+mn-ea"/>
                <a:cs typeface="+mn-cs"/>
              </a:rPr>
              <a:t>A facilitator</a:t>
            </a:r>
          </a:p>
          <a:p>
            <a:pPr marL="342900" marR="0" lvl="0" indent="-342900" algn="l" defTabSz="914400" rtl="0" eaLnBrk="0" fontAlgn="base" latinLnBrk="0" hangingPunct="0">
              <a:lnSpc>
                <a:spcPct val="100000"/>
              </a:lnSpc>
              <a:spcBef>
                <a:spcPct val="20000"/>
              </a:spcBef>
              <a:spcAft>
                <a:spcPct val="0"/>
              </a:spcAft>
              <a:buSzPct val="75000"/>
              <a:buFont typeface="Wingdings" pitchFamily="2" charset="2"/>
              <a:buChar char="Ø"/>
              <a:tabLst/>
              <a:defRPr/>
            </a:pPr>
            <a:r>
              <a:rPr lang="en-GB" sz="3000" kern="0" dirty="0" smtClean="0">
                <a:latin typeface="+mn-lt"/>
                <a:cs typeface="+mn-cs"/>
              </a:rPr>
              <a:t>A solution assembler</a:t>
            </a:r>
            <a:endParaRPr kumimoji="0" lang="en-GB" sz="3000" b="0" i="0" u="none" strike="noStrike" kern="0" cap="none" spc="0" normalizeH="0" baseline="0" noProof="0" dirty="0">
              <a:ln>
                <a:noFill/>
              </a:ln>
              <a:solidFill>
                <a:schemeClr val="tx1"/>
              </a:solidFill>
              <a:uLnTx/>
              <a:uFillTx/>
              <a:latin typeface="+mn-lt"/>
              <a:ea typeface="+mn-ea"/>
              <a:cs typeface="+mn-cs"/>
            </a:endParaRPr>
          </a:p>
        </p:txBody>
      </p:sp>
      <p:sp>
        <p:nvSpPr>
          <p:cNvPr id="5" name="TextBox 4"/>
          <p:cNvSpPr txBox="1"/>
          <p:nvPr/>
        </p:nvSpPr>
        <p:spPr>
          <a:xfrm>
            <a:off x="4932040" y="4437112"/>
            <a:ext cx="4032448" cy="1138773"/>
          </a:xfrm>
          <a:prstGeom prst="rect">
            <a:avLst/>
          </a:prstGeom>
          <a:noFill/>
        </p:spPr>
        <p:txBody>
          <a:bodyPr wrap="square" rtlCol="0">
            <a:spAutoFit/>
          </a:bodyPr>
          <a:lstStyle/>
          <a:p>
            <a:pPr algn="ctr"/>
            <a:r>
              <a:rPr lang="en-GB" sz="2200" dirty="0" smtClean="0"/>
              <a:t>Cheminais in Morewood, G. D (2008) the 21</a:t>
            </a:r>
            <a:r>
              <a:rPr lang="en-GB" sz="2200" baseline="30000" dirty="0" smtClean="0"/>
              <a:t>st</a:t>
            </a:r>
            <a:r>
              <a:rPr lang="en-GB" sz="2200" dirty="0" smtClean="0"/>
              <a:t> Century SENCo</a:t>
            </a:r>
          </a:p>
          <a:p>
            <a:pPr algn="ctr"/>
            <a:r>
              <a:rPr lang="en-GB" sz="2400" u="sng" dirty="0" smtClean="0"/>
              <a:t>www.gdmorewood.com</a:t>
            </a:r>
            <a:r>
              <a:rPr lang="en-GB" sz="2400" dirty="0" smtClean="0"/>
              <a:t> </a:t>
            </a:r>
            <a:endParaRPr lang="en-GB" sz="2400" dirty="0"/>
          </a:p>
        </p:txBody>
      </p:sp>
    </p:spTree>
    <p:extLst>
      <p:ext uri="{BB962C8B-B14F-4D97-AF65-F5344CB8AC3E}">
        <p14:creationId xmlns:p14="http://schemas.microsoft.com/office/powerpoint/2010/main" xmlns="" val="8025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2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188640"/>
            <a:ext cx="8229600" cy="922114"/>
          </a:xfrm>
        </p:spPr>
        <p:txBody>
          <a:bodyPr>
            <a:normAutofit fontScale="90000"/>
          </a:bodyPr>
          <a:lstStyle/>
          <a:p>
            <a:r>
              <a:rPr lang="en-GB" sz="4200" dirty="0" smtClean="0">
                <a:solidFill>
                  <a:schemeClr val="tx1"/>
                </a:solidFill>
                <a:effectLst/>
              </a:rPr>
              <a:t>Las </a:t>
            </a:r>
            <a:r>
              <a:rPr lang="en-GB" sz="4200" dirty="0" err="1" smtClean="0">
                <a:solidFill>
                  <a:schemeClr val="tx1"/>
                </a:solidFill>
                <a:effectLst/>
              </a:rPr>
              <a:t>habilidades</a:t>
            </a:r>
            <a:r>
              <a:rPr lang="en-GB" sz="4200" dirty="0" smtClean="0">
                <a:solidFill>
                  <a:schemeClr val="tx1"/>
                </a:solidFill>
                <a:effectLst/>
              </a:rPr>
              <a:t> del </a:t>
            </a:r>
            <a:r>
              <a:rPr lang="en-GB" sz="4200" dirty="0" err="1" smtClean="0">
                <a:solidFill>
                  <a:schemeClr val="tx1"/>
                </a:solidFill>
                <a:effectLst/>
              </a:rPr>
              <a:t>SENCo</a:t>
            </a:r>
            <a:r>
              <a:rPr lang="en-GB" sz="4200" dirty="0" smtClean="0">
                <a:solidFill>
                  <a:schemeClr val="tx1"/>
                </a:solidFill>
                <a:effectLst/>
              </a:rPr>
              <a:t> </a:t>
            </a:r>
            <a:r>
              <a:rPr lang="en-GB" sz="4200" dirty="0" err="1" smtClean="0">
                <a:solidFill>
                  <a:schemeClr val="tx1"/>
                </a:solidFill>
                <a:effectLst/>
              </a:rPr>
              <a:t>sigen</a:t>
            </a:r>
            <a:r>
              <a:rPr lang="en-GB" sz="4200" dirty="0" smtClean="0">
                <a:solidFill>
                  <a:schemeClr val="tx1"/>
                </a:solidFill>
                <a:effectLst/>
              </a:rPr>
              <a:t> </a:t>
            </a:r>
            <a:r>
              <a:rPr lang="en-GB" sz="4200" dirty="0" err="1" smtClean="0">
                <a:solidFill>
                  <a:schemeClr val="tx1"/>
                </a:solidFill>
                <a:effectLst/>
              </a:rPr>
              <a:t>siendo</a:t>
            </a:r>
            <a:r>
              <a:rPr lang="en-GB" sz="4200" dirty="0" smtClean="0">
                <a:solidFill>
                  <a:schemeClr val="tx1"/>
                </a:solidFill>
                <a:effectLst/>
              </a:rPr>
              <a:t> </a:t>
            </a:r>
            <a:r>
              <a:rPr lang="en-GB" sz="4200" dirty="0" err="1" smtClean="0">
                <a:solidFill>
                  <a:schemeClr val="tx1"/>
                </a:solidFill>
                <a:effectLst/>
              </a:rPr>
              <a:t>las</a:t>
            </a:r>
            <a:r>
              <a:rPr lang="en-GB" sz="4200" dirty="0" smtClean="0">
                <a:solidFill>
                  <a:schemeClr val="tx1"/>
                </a:solidFill>
                <a:effectLst/>
              </a:rPr>
              <a:t> </a:t>
            </a:r>
            <a:r>
              <a:rPr lang="en-GB" sz="4200" dirty="0" err="1" smtClean="0">
                <a:solidFill>
                  <a:schemeClr val="tx1"/>
                </a:solidFill>
                <a:effectLst/>
              </a:rPr>
              <a:t>mismas</a:t>
            </a:r>
            <a:r>
              <a:rPr lang="en-GB" sz="4200" dirty="0" smtClean="0">
                <a:solidFill>
                  <a:schemeClr val="tx1"/>
                </a:solidFill>
                <a:effectLst/>
              </a:rPr>
              <a:t>…</a:t>
            </a:r>
            <a:endParaRPr lang="en-GB" sz="4200" dirty="0">
              <a:solidFill>
                <a:schemeClr val="tx1"/>
              </a:solidFill>
              <a:effectLst/>
            </a:endParaRPr>
          </a:p>
        </p:txBody>
      </p:sp>
      <p:sp>
        <p:nvSpPr>
          <p:cNvPr id="4" name="Content Placeholder 2"/>
          <p:cNvSpPr txBox="1">
            <a:spLocks/>
          </p:cNvSpPr>
          <p:nvPr/>
        </p:nvSpPr>
        <p:spPr>
          <a:xfrm>
            <a:off x="395536" y="1196752"/>
            <a:ext cx="8748464" cy="36004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SzPct val="75000"/>
              <a:buFont typeface="Wingdings" pitchFamily="2" charset="2"/>
              <a:buChar char="Ø"/>
              <a:tabLst/>
              <a:defRPr/>
            </a:pPr>
            <a:r>
              <a:rPr kumimoji="0" lang="en-GB" sz="3000" b="0" i="0" u="none" strike="noStrike" kern="0" cap="none" spc="0" normalizeH="0" baseline="0" noProof="0" dirty="0" smtClean="0">
                <a:ln>
                  <a:noFill/>
                </a:ln>
                <a:solidFill>
                  <a:schemeClr val="tx1"/>
                </a:solidFill>
                <a:uLnTx/>
                <a:uFillTx/>
                <a:latin typeface="+mn-lt"/>
                <a:ea typeface="+mn-ea"/>
                <a:cs typeface="+mn-cs"/>
              </a:rPr>
              <a:t>Un </a:t>
            </a:r>
            <a:r>
              <a:rPr kumimoji="0" lang="en-GB" sz="3000" b="0" i="0" u="none" strike="noStrike" kern="0" cap="none" spc="0" normalizeH="0" baseline="0" noProof="0" dirty="0" err="1" smtClean="0">
                <a:ln>
                  <a:noFill/>
                </a:ln>
                <a:solidFill>
                  <a:schemeClr val="tx1"/>
                </a:solidFill>
                <a:uLnTx/>
                <a:uFillTx/>
                <a:latin typeface="+mn-lt"/>
                <a:ea typeface="+mn-ea"/>
                <a:cs typeface="+mn-cs"/>
              </a:rPr>
              <a:t>lider</a:t>
            </a:r>
            <a:r>
              <a:rPr kumimoji="0" lang="en-GB" sz="3000" b="0" i="0" u="none" strike="noStrike" kern="0" cap="none" spc="0" normalizeH="0" baseline="0" noProof="0" dirty="0" smtClean="0">
                <a:ln>
                  <a:noFill/>
                </a:ln>
                <a:solidFill>
                  <a:schemeClr val="tx1"/>
                </a:solidFill>
                <a:uLnTx/>
                <a:uFillTx/>
                <a:latin typeface="+mn-lt"/>
                <a:ea typeface="+mn-ea"/>
                <a:cs typeface="+mn-cs"/>
              </a:rPr>
              <a:t> </a:t>
            </a:r>
            <a:r>
              <a:rPr kumimoji="0" lang="en-GB" sz="3000" b="0" i="0" u="none" strike="noStrike" kern="0" cap="none" spc="0" normalizeH="0" baseline="0" noProof="0" dirty="0" err="1" smtClean="0">
                <a:ln>
                  <a:noFill/>
                </a:ln>
                <a:solidFill>
                  <a:schemeClr val="tx1"/>
                </a:solidFill>
                <a:uLnTx/>
                <a:uFillTx/>
                <a:latin typeface="+mn-lt"/>
                <a:ea typeface="+mn-ea"/>
                <a:cs typeface="+mn-cs"/>
              </a:rPr>
              <a:t>profesional</a:t>
            </a:r>
            <a:endParaRPr kumimoji="0" lang="en-GB" sz="3000" b="0" i="0" u="none" strike="noStrike" kern="0" cap="none" spc="0" normalizeH="0" baseline="0" noProof="0" dirty="0" smtClean="0">
              <a:ln>
                <a:noFill/>
              </a:ln>
              <a:solidFill>
                <a:schemeClr val="tx1"/>
              </a:solidFill>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SzPct val="75000"/>
              <a:buFont typeface="Wingdings" pitchFamily="2" charset="2"/>
              <a:buChar char="Ø"/>
              <a:tabLst/>
              <a:defRPr/>
            </a:pPr>
            <a:r>
              <a:rPr lang="en-GB" sz="3000" kern="0" dirty="0" smtClean="0">
                <a:latin typeface="+mn-lt"/>
                <a:cs typeface="+mn-cs"/>
              </a:rPr>
              <a:t>Un manager </a:t>
            </a:r>
            <a:r>
              <a:rPr lang="en-GB" sz="3000" kern="0" dirty="0" err="1" smtClean="0">
                <a:latin typeface="+mn-lt"/>
                <a:cs typeface="+mn-cs"/>
              </a:rPr>
              <a:t>defensor</a:t>
            </a:r>
            <a:r>
              <a:rPr lang="en-GB" sz="3000" kern="0" dirty="0" smtClean="0">
                <a:latin typeface="+mn-lt"/>
                <a:cs typeface="+mn-cs"/>
              </a:rPr>
              <a:t> y </a:t>
            </a:r>
            <a:r>
              <a:rPr lang="en-GB" sz="3000" kern="0" dirty="0" err="1" smtClean="0">
                <a:latin typeface="+mn-lt"/>
                <a:cs typeface="+mn-cs"/>
              </a:rPr>
              <a:t>conocedor</a:t>
            </a:r>
            <a:r>
              <a:rPr lang="en-GB" sz="3000" kern="0" dirty="0" smtClean="0">
                <a:latin typeface="+mn-lt"/>
                <a:cs typeface="+mn-cs"/>
              </a:rPr>
              <a:t> de la </a:t>
            </a:r>
            <a:r>
              <a:rPr lang="en-GB" sz="3000" kern="0" dirty="0" err="1" smtClean="0">
                <a:latin typeface="+mn-lt"/>
                <a:cs typeface="+mn-cs"/>
              </a:rPr>
              <a:t>información</a:t>
            </a:r>
            <a:endParaRPr lang="en-GB" sz="3000" kern="0" dirty="0" smtClean="0">
              <a:latin typeface="+mn-lt"/>
              <a:cs typeface="+mn-cs"/>
            </a:endParaRPr>
          </a:p>
          <a:p>
            <a:pPr marL="342900" marR="0" lvl="0" indent="-342900" algn="l" defTabSz="914400" rtl="0" eaLnBrk="0" fontAlgn="base" latinLnBrk="0" hangingPunct="0">
              <a:lnSpc>
                <a:spcPct val="100000"/>
              </a:lnSpc>
              <a:spcBef>
                <a:spcPct val="20000"/>
              </a:spcBef>
              <a:spcAft>
                <a:spcPct val="0"/>
              </a:spcAft>
              <a:buSzPct val="75000"/>
              <a:buFont typeface="Wingdings" pitchFamily="2" charset="2"/>
              <a:buChar char="Ø"/>
              <a:tabLst/>
              <a:defRPr/>
            </a:pPr>
            <a:r>
              <a:rPr kumimoji="0" lang="en-GB" sz="3000" b="0" i="0" u="none" strike="noStrike" kern="0" cap="none" spc="0" normalizeH="0" baseline="0" noProof="0" dirty="0" err="1" smtClean="0">
                <a:ln>
                  <a:noFill/>
                </a:ln>
                <a:solidFill>
                  <a:schemeClr val="tx1"/>
                </a:solidFill>
                <a:uLnTx/>
                <a:uFillTx/>
                <a:latin typeface="+mn-lt"/>
                <a:ea typeface="+mn-ea"/>
                <a:cs typeface="+mn-cs"/>
              </a:rPr>
              <a:t>Notario</a:t>
            </a:r>
            <a:r>
              <a:rPr kumimoji="0" lang="en-GB" sz="3000" b="0" i="0" u="none" strike="noStrike" kern="0" cap="none" spc="0" normalizeH="0" baseline="0" noProof="0" dirty="0" smtClean="0">
                <a:ln>
                  <a:noFill/>
                </a:ln>
                <a:solidFill>
                  <a:schemeClr val="tx1"/>
                </a:solidFill>
                <a:uLnTx/>
                <a:uFillTx/>
                <a:latin typeface="+mn-lt"/>
                <a:ea typeface="+mn-ea"/>
                <a:cs typeface="+mn-cs"/>
              </a:rPr>
              <a:t> y </a:t>
            </a:r>
            <a:r>
              <a:rPr kumimoji="0" lang="en-GB" sz="3000" b="0" i="0" u="none" strike="noStrike" kern="0" cap="none" spc="0" normalizeH="0" baseline="0" noProof="0" dirty="0" err="1" smtClean="0">
                <a:ln>
                  <a:noFill/>
                </a:ln>
                <a:solidFill>
                  <a:schemeClr val="tx1"/>
                </a:solidFill>
                <a:uLnTx/>
                <a:uFillTx/>
                <a:latin typeface="+mn-lt"/>
                <a:ea typeface="+mn-ea"/>
                <a:cs typeface="+mn-cs"/>
              </a:rPr>
              <a:t>agente</a:t>
            </a:r>
            <a:r>
              <a:rPr kumimoji="0" lang="en-GB" sz="3000" b="0" i="0" u="none" strike="noStrike" kern="0" cap="none" spc="0" normalizeH="0" baseline="0" noProof="0" dirty="0" smtClean="0">
                <a:ln>
                  <a:noFill/>
                </a:ln>
                <a:solidFill>
                  <a:schemeClr val="tx1"/>
                </a:solidFill>
                <a:uLnTx/>
                <a:uFillTx/>
                <a:latin typeface="+mn-lt"/>
                <a:ea typeface="+mn-ea"/>
                <a:cs typeface="+mn-cs"/>
              </a:rPr>
              <a:t> de </a:t>
            </a:r>
            <a:r>
              <a:rPr kumimoji="0" lang="en-GB" sz="3000" b="0" i="0" u="none" strike="noStrike" kern="0" cap="none" spc="0" normalizeH="0" baseline="0" noProof="0" dirty="0" err="1" smtClean="0">
                <a:ln>
                  <a:noFill/>
                </a:ln>
                <a:solidFill>
                  <a:schemeClr val="tx1"/>
                </a:solidFill>
                <a:uLnTx/>
                <a:uFillTx/>
                <a:latin typeface="+mn-lt"/>
                <a:ea typeface="+mn-ea"/>
                <a:cs typeface="+mn-cs"/>
              </a:rPr>
              <a:t>bolsa</a:t>
            </a:r>
            <a:endParaRPr kumimoji="0" lang="en-GB" sz="3000" b="0" i="0" u="none" strike="noStrike" kern="0" cap="none" spc="0" normalizeH="0" baseline="0" noProof="0" dirty="0" smtClean="0">
              <a:ln>
                <a:noFill/>
              </a:ln>
              <a:solidFill>
                <a:schemeClr val="tx1"/>
              </a:solidFill>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SzPct val="75000"/>
              <a:buFont typeface="Wingdings" pitchFamily="2" charset="2"/>
              <a:buChar char="Ø"/>
              <a:tabLst/>
              <a:defRPr/>
            </a:pPr>
            <a:r>
              <a:rPr lang="en-GB" sz="3000" kern="0" dirty="0" smtClean="0">
                <a:latin typeface="+mn-lt"/>
                <a:cs typeface="+mn-cs"/>
              </a:rPr>
              <a:t>Un manager con </a:t>
            </a:r>
            <a:r>
              <a:rPr lang="en-GB" sz="3000" kern="0" dirty="0" err="1" smtClean="0">
                <a:latin typeface="+mn-lt"/>
                <a:cs typeface="+mn-cs"/>
              </a:rPr>
              <a:t>recursos</a:t>
            </a:r>
            <a:endParaRPr lang="en-GB" sz="3000" kern="0" dirty="0" smtClean="0">
              <a:latin typeface="+mn-lt"/>
              <a:cs typeface="+mn-cs"/>
            </a:endParaRPr>
          </a:p>
          <a:p>
            <a:pPr marL="342900" marR="0" lvl="0" indent="-342900" algn="l" defTabSz="914400" rtl="0" eaLnBrk="0" fontAlgn="base" latinLnBrk="0" hangingPunct="0">
              <a:lnSpc>
                <a:spcPct val="100000"/>
              </a:lnSpc>
              <a:spcBef>
                <a:spcPct val="20000"/>
              </a:spcBef>
              <a:spcAft>
                <a:spcPct val="0"/>
              </a:spcAft>
              <a:buSzPct val="75000"/>
              <a:buFont typeface="Wingdings" pitchFamily="2" charset="2"/>
              <a:buChar char="Ø"/>
              <a:tabLst/>
              <a:defRPr/>
            </a:pPr>
            <a:r>
              <a:rPr kumimoji="0" lang="en-GB" sz="3000" b="0" i="0" u="none" strike="noStrike" kern="0" cap="none" spc="0" normalizeH="0" baseline="0" noProof="0" dirty="0" smtClean="0">
                <a:ln>
                  <a:noFill/>
                </a:ln>
                <a:solidFill>
                  <a:schemeClr val="tx1"/>
                </a:solidFill>
                <a:uLnTx/>
                <a:uFillTx/>
                <a:latin typeface="+mn-lt"/>
                <a:ea typeface="+mn-ea"/>
                <a:cs typeface="+mn-cs"/>
              </a:rPr>
              <a:t>Un manage</a:t>
            </a:r>
            <a:r>
              <a:rPr kumimoji="0" lang="en-GB" sz="3000" b="0" i="0" u="none" strike="noStrike" kern="0" cap="none" spc="0" normalizeH="0" noProof="0" dirty="0" smtClean="0">
                <a:ln>
                  <a:noFill/>
                </a:ln>
                <a:solidFill>
                  <a:schemeClr val="tx1"/>
                </a:solidFill>
                <a:uLnTx/>
                <a:uFillTx/>
                <a:latin typeface="+mn-lt"/>
                <a:ea typeface="+mn-ea"/>
                <a:cs typeface="+mn-cs"/>
              </a:rPr>
              <a:t> en </a:t>
            </a:r>
            <a:r>
              <a:rPr kumimoji="0" lang="en-GB" sz="3000" b="0" i="0" u="none" strike="noStrike" kern="0" cap="none" spc="0" normalizeH="0" noProof="0" dirty="0" err="1" smtClean="0">
                <a:ln>
                  <a:noFill/>
                </a:ln>
                <a:solidFill>
                  <a:schemeClr val="tx1"/>
                </a:solidFill>
                <a:uLnTx/>
                <a:uFillTx/>
                <a:latin typeface="+mn-lt"/>
                <a:ea typeface="+mn-ea"/>
                <a:cs typeface="+mn-cs"/>
              </a:rPr>
              <a:t>asociación</a:t>
            </a:r>
            <a:endParaRPr kumimoji="0" lang="en-GB" sz="3000" b="0" i="0" u="none" strike="noStrike" kern="0" cap="none" spc="0" normalizeH="0" baseline="0" noProof="0" dirty="0" smtClean="0">
              <a:ln>
                <a:noFill/>
              </a:ln>
              <a:solidFill>
                <a:schemeClr val="tx1"/>
              </a:solidFill>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SzPct val="75000"/>
              <a:buFont typeface="Wingdings" pitchFamily="2" charset="2"/>
              <a:buChar char="Ø"/>
              <a:tabLst/>
              <a:defRPr/>
            </a:pPr>
            <a:r>
              <a:rPr lang="en-GB" sz="3000" kern="0" dirty="0" smtClean="0">
                <a:latin typeface="+mn-lt"/>
                <a:cs typeface="+mn-cs"/>
              </a:rPr>
              <a:t>Un </a:t>
            </a:r>
            <a:r>
              <a:rPr lang="en-GB" sz="3000" kern="0" dirty="0" err="1" smtClean="0">
                <a:latin typeface="+mn-lt"/>
                <a:cs typeface="+mn-cs"/>
              </a:rPr>
              <a:t>gerente</a:t>
            </a:r>
            <a:r>
              <a:rPr lang="en-GB" sz="3000" kern="0" dirty="0" smtClean="0">
                <a:latin typeface="+mn-lt"/>
                <a:cs typeface="+mn-cs"/>
              </a:rPr>
              <a:t> de </a:t>
            </a:r>
            <a:r>
              <a:rPr lang="en-GB" sz="3000" kern="0" dirty="0" err="1" smtClean="0">
                <a:latin typeface="+mn-lt"/>
                <a:cs typeface="+mn-cs"/>
              </a:rPr>
              <a:t>calidad</a:t>
            </a:r>
            <a:endParaRPr lang="en-GB" sz="3000" kern="0" dirty="0" smtClean="0">
              <a:latin typeface="+mn-lt"/>
              <a:cs typeface="+mn-cs"/>
            </a:endParaRPr>
          </a:p>
          <a:p>
            <a:pPr marL="342900" marR="0" lvl="0" indent="-342900" algn="l" defTabSz="914400" rtl="0" eaLnBrk="0" fontAlgn="base" latinLnBrk="0" hangingPunct="0">
              <a:lnSpc>
                <a:spcPct val="100000"/>
              </a:lnSpc>
              <a:spcBef>
                <a:spcPct val="20000"/>
              </a:spcBef>
              <a:spcAft>
                <a:spcPct val="0"/>
              </a:spcAft>
              <a:buSzPct val="75000"/>
              <a:buFont typeface="Wingdings" pitchFamily="2" charset="2"/>
              <a:buChar char="Ø"/>
              <a:tabLst/>
              <a:defRPr/>
            </a:pPr>
            <a:r>
              <a:rPr lang="en-GB" sz="3000" kern="0" dirty="0" err="1" smtClean="0"/>
              <a:t>Facilitador</a:t>
            </a:r>
            <a:endParaRPr kumimoji="0" lang="en-GB" sz="3000" b="0" i="0" u="none" strike="noStrike" kern="0" cap="none" spc="0" normalizeH="0" baseline="0" noProof="0" dirty="0" smtClean="0">
              <a:ln>
                <a:noFill/>
              </a:ln>
              <a:solidFill>
                <a:schemeClr val="tx1"/>
              </a:solidFill>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SzPct val="75000"/>
              <a:buFont typeface="Wingdings" pitchFamily="2" charset="2"/>
              <a:buChar char="Ø"/>
              <a:tabLst/>
              <a:defRPr/>
            </a:pPr>
            <a:r>
              <a:rPr lang="en-GB" sz="3000" kern="0" noProof="0" dirty="0" err="1" smtClean="0"/>
              <a:t>Ensamblador</a:t>
            </a:r>
            <a:r>
              <a:rPr lang="en-GB" sz="3000" kern="0" noProof="0" dirty="0" smtClean="0"/>
              <a:t> de </a:t>
            </a:r>
            <a:r>
              <a:rPr lang="en-GB" sz="3000" kern="0" noProof="0" dirty="0" err="1" smtClean="0"/>
              <a:t>soluciones</a:t>
            </a:r>
            <a:endParaRPr kumimoji="0" lang="en-GB" sz="3000" b="0" i="0" u="none" strike="noStrike" kern="0" cap="none" spc="0" normalizeH="0" baseline="0" noProof="0" dirty="0">
              <a:ln>
                <a:noFill/>
              </a:ln>
              <a:solidFill>
                <a:schemeClr val="tx1"/>
              </a:solidFill>
              <a:uLnTx/>
              <a:uFillTx/>
              <a:latin typeface="+mn-lt"/>
              <a:ea typeface="+mn-ea"/>
              <a:cs typeface="+mn-cs"/>
            </a:endParaRPr>
          </a:p>
        </p:txBody>
      </p:sp>
      <p:sp>
        <p:nvSpPr>
          <p:cNvPr id="5" name="TextBox 4"/>
          <p:cNvSpPr txBox="1"/>
          <p:nvPr/>
        </p:nvSpPr>
        <p:spPr>
          <a:xfrm>
            <a:off x="4932040" y="4437112"/>
            <a:ext cx="4032448" cy="1138773"/>
          </a:xfrm>
          <a:prstGeom prst="rect">
            <a:avLst/>
          </a:prstGeom>
          <a:noFill/>
        </p:spPr>
        <p:txBody>
          <a:bodyPr wrap="square" rtlCol="0">
            <a:spAutoFit/>
          </a:bodyPr>
          <a:lstStyle/>
          <a:p>
            <a:pPr algn="ctr"/>
            <a:r>
              <a:rPr lang="en-GB" sz="2200" dirty="0" smtClean="0"/>
              <a:t>Cheminais in Morewood, G. D (2008) the 21</a:t>
            </a:r>
            <a:r>
              <a:rPr lang="en-GB" sz="2200" baseline="30000" dirty="0" smtClean="0"/>
              <a:t>st</a:t>
            </a:r>
            <a:r>
              <a:rPr lang="en-GB" sz="2200" dirty="0" smtClean="0"/>
              <a:t> Century SENCo</a:t>
            </a:r>
          </a:p>
          <a:p>
            <a:pPr algn="ctr"/>
            <a:r>
              <a:rPr lang="en-GB" sz="2400" u="sng" dirty="0" smtClean="0"/>
              <a:t>www.gdmorewood.com</a:t>
            </a:r>
            <a:r>
              <a:rPr lang="en-GB" sz="2400" dirty="0" smtClean="0"/>
              <a:t> </a:t>
            </a:r>
            <a:endParaRPr lang="en-GB" sz="2400" dirty="0"/>
          </a:p>
        </p:txBody>
      </p:sp>
    </p:spTree>
    <p:extLst>
      <p:ext uri="{BB962C8B-B14F-4D97-AF65-F5344CB8AC3E}">
        <p14:creationId xmlns:p14="http://schemas.microsoft.com/office/powerpoint/2010/main" xmlns="" val="118470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2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3645024"/>
            <a:ext cx="4248472" cy="2520280"/>
          </a:xfrm>
        </p:spPr>
        <p:txBody>
          <a:bodyPr>
            <a:normAutofit/>
          </a:bodyPr>
          <a:lstStyle/>
          <a:p>
            <a:pPr>
              <a:buNone/>
            </a:pPr>
            <a:r>
              <a:rPr lang="en-GB" sz="2800" dirty="0" smtClean="0"/>
              <a:t>	“At this school I’ve got to meet lots of new teachers and friends.”</a:t>
            </a:r>
          </a:p>
          <a:p>
            <a:pPr>
              <a:buNone/>
            </a:pPr>
            <a:endParaRPr lang="en-GB" sz="1000" dirty="0" smtClean="0"/>
          </a:p>
          <a:p>
            <a:pPr>
              <a:buNone/>
            </a:pPr>
            <a:r>
              <a:rPr lang="en-GB" sz="2800" dirty="0" smtClean="0"/>
              <a:t>	Jessica, age 11</a:t>
            </a:r>
            <a:endParaRPr lang="en-GB" dirty="0" smtClean="0"/>
          </a:p>
          <a:p>
            <a:pPr>
              <a:buNone/>
            </a:pPr>
            <a:endParaRPr lang="en-GB" sz="3000" dirty="0"/>
          </a:p>
        </p:txBody>
      </p:sp>
      <p:pic>
        <p:nvPicPr>
          <p:cNvPr id="1026" name="Picture 2" descr="C:\Users\Gareth\Pictures\INCLUSION\JN and staff.jpg"/>
          <p:cNvPicPr>
            <a:picLocks noChangeAspect="1" noChangeArrowheads="1"/>
          </p:cNvPicPr>
          <p:nvPr/>
        </p:nvPicPr>
        <p:blipFill>
          <a:blip r:embed="rId2" cstate="print"/>
          <a:srcRect/>
          <a:stretch>
            <a:fillRect/>
          </a:stretch>
        </p:blipFill>
        <p:spPr bwMode="auto">
          <a:xfrm>
            <a:off x="5004048" y="188640"/>
            <a:ext cx="3960440" cy="5530399"/>
          </a:xfrm>
          <a:prstGeom prst="rect">
            <a:avLst/>
          </a:prstGeom>
          <a:noFill/>
        </p:spPr>
      </p:pic>
      <p:pic>
        <p:nvPicPr>
          <p:cNvPr id="5" name="Picture 4" descr="C:\Users\Gareth\Pictures\INCLUSION\peer support.jpg"/>
          <p:cNvPicPr/>
          <p:nvPr/>
        </p:nvPicPr>
        <p:blipFill>
          <a:blip r:embed="rId3" cstate="print"/>
          <a:srcRect/>
          <a:stretch>
            <a:fillRect/>
          </a:stretch>
        </p:blipFill>
        <p:spPr bwMode="auto">
          <a:xfrm>
            <a:off x="251520" y="188640"/>
            <a:ext cx="2232248" cy="3168352"/>
          </a:xfrm>
          <a:prstGeom prst="rect">
            <a:avLst/>
          </a:prstGeom>
          <a:noFill/>
          <a:ln w="9525">
            <a:noFill/>
            <a:miter lim="800000"/>
            <a:headEnd/>
            <a:tailEnd/>
          </a:ln>
        </p:spPr>
      </p:pic>
      <p:pic>
        <p:nvPicPr>
          <p:cNvPr id="6" name="Picture 5" descr="C:\Users\Gareth\Pictures\INCLUSION\JN.jpg"/>
          <p:cNvPicPr/>
          <p:nvPr/>
        </p:nvPicPr>
        <p:blipFill>
          <a:blip r:embed="rId4" cstate="print"/>
          <a:srcRect/>
          <a:stretch>
            <a:fillRect/>
          </a:stretch>
        </p:blipFill>
        <p:spPr bwMode="auto">
          <a:xfrm>
            <a:off x="2627784" y="188640"/>
            <a:ext cx="2160240" cy="3168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adviserasset.co.uk/custom/upload/images/our_difference_bg.jpg"/>
          <p:cNvPicPr>
            <a:picLocks noChangeAspect="1" noChangeArrowheads="1"/>
          </p:cNvPicPr>
          <p:nvPr/>
        </p:nvPicPr>
        <p:blipFill>
          <a:blip r:embed="rId2" cstate="print"/>
          <a:srcRect/>
          <a:stretch>
            <a:fillRect/>
          </a:stretch>
        </p:blipFill>
        <p:spPr bwMode="auto">
          <a:xfrm>
            <a:off x="0" y="0"/>
            <a:ext cx="9144000" cy="3717032"/>
          </a:xfrm>
          <a:prstGeom prst="rect">
            <a:avLst/>
          </a:prstGeom>
          <a:noFill/>
        </p:spPr>
      </p:pic>
      <p:pic>
        <p:nvPicPr>
          <p:cNvPr id="26628" name="Picture 4" descr="Female, Five, Women, Difference, Group, Leader"/>
          <p:cNvPicPr>
            <a:picLocks noChangeAspect="1" noChangeArrowheads="1"/>
          </p:cNvPicPr>
          <p:nvPr/>
        </p:nvPicPr>
        <p:blipFill>
          <a:blip r:embed="rId3" cstate="print"/>
          <a:srcRect/>
          <a:stretch>
            <a:fillRect/>
          </a:stretch>
        </p:blipFill>
        <p:spPr bwMode="auto">
          <a:xfrm>
            <a:off x="323528" y="3717032"/>
            <a:ext cx="4295800" cy="2147900"/>
          </a:xfrm>
          <a:prstGeom prst="rect">
            <a:avLst/>
          </a:prstGeom>
          <a:noFill/>
        </p:spPr>
      </p:pic>
      <p:pic>
        <p:nvPicPr>
          <p:cNvPr id="26630" name="Picture 6" descr="http://www.armsreliability.com/media/54106/the-arms-reliability-difference.jpg"/>
          <p:cNvPicPr>
            <a:picLocks noChangeAspect="1" noChangeArrowheads="1"/>
          </p:cNvPicPr>
          <p:nvPr/>
        </p:nvPicPr>
        <p:blipFill>
          <a:blip r:embed="rId4" cstate="print"/>
          <a:srcRect/>
          <a:stretch>
            <a:fillRect/>
          </a:stretch>
        </p:blipFill>
        <p:spPr bwMode="auto">
          <a:xfrm>
            <a:off x="4860032" y="3717032"/>
            <a:ext cx="4084022" cy="2015182"/>
          </a:xfrm>
          <a:prstGeom prst="rect">
            <a:avLst/>
          </a:prstGeom>
          <a:noFill/>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 y="3573016"/>
            <a:ext cx="4824536" cy="2520280"/>
          </a:xfrm>
        </p:spPr>
        <p:txBody>
          <a:bodyPr>
            <a:normAutofit/>
          </a:bodyPr>
          <a:lstStyle/>
          <a:p>
            <a:pPr>
              <a:buNone/>
            </a:pPr>
            <a:r>
              <a:rPr lang="en-GB" sz="2800" dirty="0" smtClean="0"/>
              <a:t>	“En </a:t>
            </a:r>
            <a:r>
              <a:rPr lang="en-GB" sz="2800" dirty="0" err="1" smtClean="0"/>
              <a:t>esta</a:t>
            </a:r>
            <a:r>
              <a:rPr lang="en-GB" sz="2800" dirty="0" smtClean="0"/>
              <a:t> </a:t>
            </a:r>
            <a:r>
              <a:rPr lang="en-GB" sz="2800" dirty="0" err="1" smtClean="0"/>
              <a:t>escuela</a:t>
            </a:r>
            <a:r>
              <a:rPr lang="en-GB" sz="2800" dirty="0" smtClean="0"/>
              <a:t> he </a:t>
            </a:r>
            <a:r>
              <a:rPr lang="en-GB" sz="2800" dirty="0" err="1" smtClean="0"/>
              <a:t>podido</a:t>
            </a:r>
            <a:r>
              <a:rPr lang="en-GB" sz="2800" dirty="0" smtClean="0"/>
              <a:t> </a:t>
            </a:r>
            <a:r>
              <a:rPr lang="en-GB" sz="2800" dirty="0" err="1" smtClean="0"/>
              <a:t>conocer</a:t>
            </a:r>
            <a:r>
              <a:rPr lang="en-GB" sz="2800" dirty="0" smtClean="0"/>
              <a:t> a </a:t>
            </a:r>
            <a:r>
              <a:rPr lang="en-GB" sz="2800" dirty="0" err="1" smtClean="0"/>
              <a:t>muchos</a:t>
            </a:r>
            <a:r>
              <a:rPr lang="en-GB" sz="2800" dirty="0" smtClean="0"/>
              <a:t> </a:t>
            </a:r>
            <a:r>
              <a:rPr lang="en-GB" sz="2800" dirty="0" err="1" smtClean="0"/>
              <a:t>profesores</a:t>
            </a:r>
            <a:r>
              <a:rPr lang="en-GB" sz="2800" dirty="0" smtClean="0"/>
              <a:t> </a:t>
            </a:r>
            <a:r>
              <a:rPr lang="en-GB" sz="2800" dirty="0" err="1" smtClean="0"/>
              <a:t>nuevos</a:t>
            </a:r>
            <a:r>
              <a:rPr lang="en-GB" sz="2800" dirty="0" smtClean="0"/>
              <a:t> y amigos.”</a:t>
            </a:r>
          </a:p>
          <a:p>
            <a:pPr>
              <a:buNone/>
            </a:pPr>
            <a:endParaRPr lang="en-GB" sz="1000" dirty="0" smtClean="0"/>
          </a:p>
          <a:p>
            <a:pPr>
              <a:buNone/>
            </a:pPr>
            <a:r>
              <a:rPr lang="en-GB" sz="2800" dirty="0" smtClean="0"/>
              <a:t>	Jessica, 11 </a:t>
            </a:r>
            <a:r>
              <a:rPr lang="en-GB" sz="2800" dirty="0" err="1" smtClean="0"/>
              <a:t>años</a:t>
            </a:r>
            <a:endParaRPr lang="en-GB" dirty="0" smtClean="0"/>
          </a:p>
          <a:p>
            <a:pPr>
              <a:buNone/>
            </a:pPr>
            <a:endParaRPr lang="en-GB" sz="3000" dirty="0"/>
          </a:p>
        </p:txBody>
      </p:sp>
      <p:pic>
        <p:nvPicPr>
          <p:cNvPr id="1026" name="Picture 2" descr="C:\Users\Gareth\Pictures\INCLUSION\JN and staff.jpg"/>
          <p:cNvPicPr>
            <a:picLocks noChangeAspect="1" noChangeArrowheads="1"/>
          </p:cNvPicPr>
          <p:nvPr/>
        </p:nvPicPr>
        <p:blipFill>
          <a:blip r:embed="rId2" cstate="print"/>
          <a:srcRect/>
          <a:stretch>
            <a:fillRect/>
          </a:stretch>
        </p:blipFill>
        <p:spPr bwMode="auto">
          <a:xfrm>
            <a:off x="5004048" y="188640"/>
            <a:ext cx="3960440" cy="5530399"/>
          </a:xfrm>
          <a:prstGeom prst="rect">
            <a:avLst/>
          </a:prstGeom>
          <a:noFill/>
        </p:spPr>
      </p:pic>
      <p:pic>
        <p:nvPicPr>
          <p:cNvPr id="5" name="Picture 4" descr="C:\Users\Gareth\Pictures\INCLUSION\peer support.jpg"/>
          <p:cNvPicPr/>
          <p:nvPr/>
        </p:nvPicPr>
        <p:blipFill>
          <a:blip r:embed="rId3" cstate="print"/>
          <a:srcRect/>
          <a:stretch>
            <a:fillRect/>
          </a:stretch>
        </p:blipFill>
        <p:spPr bwMode="auto">
          <a:xfrm>
            <a:off x="251520" y="188640"/>
            <a:ext cx="2232248" cy="3168352"/>
          </a:xfrm>
          <a:prstGeom prst="rect">
            <a:avLst/>
          </a:prstGeom>
          <a:noFill/>
          <a:ln w="9525">
            <a:noFill/>
            <a:miter lim="800000"/>
            <a:headEnd/>
            <a:tailEnd/>
          </a:ln>
        </p:spPr>
      </p:pic>
      <p:pic>
        <p:nvPicPr>
          <p:cNvPr id="6" name="Picture 5" descr="C:\Users\Gareth\Pictures\INCLUSION\JN.jpg"/>
          <p:cNvPicPr/>
          <p:nvPr/>
        </p:nvPicPr>
        <p:blipFill>
          <a:blip r:embed="rId4" cstate="print"/>
          <a:srcRect/>
          <a:stretch>
            <a:fillRect/>
          </a:stretch>
        </p:blipFill>
        <p:spPr bwMode="auto">
          <a:xfrm>
            <a:off x="2627784" y="188640"/>
            <a:ext cx="2160240" cy="3168352"/>
          </a:xfrm>
          <a:prstGeom prst="rect">
            <a:avLst/>
          </a:prstGeom>
          <a:noFill/>
          <a:ln w="9525">
            <a:noFill/>
            <a:miter lim="800000"/>
            <a:headEnd/>
            <a:tailEnd/>
          </a:ln>
        </p:spPr>
      </p:pic>
    </p:spTree>
    <p:extLst>
      <p:ext uri="{BB962C8B-B14F-4D97-AF65-F5344CB8AC3E}">
        <p14:creationId xmlns:p14="http://schemas.microsoft.com/office/powerpoint/2010/main" xmlns="" val="305621331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4725144"/>
            <a:ext cx="7992888" cy="1498171"/>
          </a:xfrm>
        </p:spPr>
        <p:txBody>
          <a:bodyPr>
            <a:normAutofit fontScale="92500"/>
          </a:bodyPr>
          <a:lstStyle/>
          <a:p>
            <a:pPr>
              <a:buNone/>
            </a:pPr>
            <a:r>
              <a:rPr lang="en-GB" dirty="0" smtClean="0"/>
              <a:t>	“I get to do everything my friends do, just that sometimes I have things changed a little so I can join in properly.”</a:t>
            </a:r>
          </a:p>
          <a:p>
            <a:pPr>
              <a:buNone/>
            </a:pPr>
            <a:r>
              <a:rPr lang="en-GB" dirty="0" smtClean="0"/>
              <a:t>	Lola, aged 14</a:t>
            </a:r>
            <a:endParaRPr lang="en-GB" dirty="0"/>
          </a:p>
        </p:txBody>
      </p:sp>
      <p:pic>
        <p:nvPicPr>
          <p:cNvPr id="4" name="Picture 3" descr="C:\Users\Gareth\Pictures\INCLUSION\LB with TA in class.jpg"/>
          <p:cNvPicPr/>
          <p:nvPr/>
        </p:nvPicPr>
        <p:blipFill>
          <a:blip r:embed="rId2" cstate="print"/>
          <a:srcRect/>
          <a:stretch>
            <a:fillRect/>
          </a:stretch>
        </p:blipFill>
        <p:spPr bwMode="auto">
          <a:xfrm>
            <a:off x="1187624" y="116632"/>
            <a:ext cx="7056784"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4725144"/>
            <a:ext cx="7992888" cy="1498171"/>
          </a:xfrm>
        </p:spPr>
        <p:txBody>
          <a:bodyPr>
            <a:normAutofit fontScale="92500" lnSpcReduction="20000"/>
          </a:bodyPr>
          <a:lstStyle/>
          <a:p>
            <a:pPr>
              <a:buNone/>
            </a:pPr>
            <a:r>
              <a:rPr lang="en-GB" dirty="0" smtClean="0"/>
              <a:t>	“</a:t>
            </a:r>
            <a:r>
              <a:rPr lang="en-GB" dirty="0" err="1" smtClean="0"/>
              <a:t>Tengo</a:t>
            </a:r>
            <a:r>
              <a:rPr lang="en-GB" dirty="0" smtClean="0"/>
              <a:t> </a:t>
            </a:r>
            <a:r>
              <a:rPr lang="en-GB" dirty="0" err="1" smtClean="0"/>
              <a:t>que</a:t>
            </a:r>
            <a:r>
              <a:rPr lang="en-GB" dirty="0" smtClean="0"/>
              <a:t> </a:t>
            </a:r>
            <a:r>
              <a:rPr lang="es-ES" dirty="0" smtClean="0"/>
              <a:t>hacer </a:t>
            </a:r>
            <a:r>
              <a:rPr lang="es-ES" dirty="0"/>
              <a:t>todo lo que mis </a:t>
            </a:r>
            <a:r>
              <a:rPr lang="es-ES" dirty="0" smtClean="0"/>
              <a:t>amigos </a:t>
            </a:r>
            <a:r>
              <a:rPr lang="es-ES" dirty="0"/>
              <a:t>hacen, sólo que a veces tengo las cosas </a:t>
            </a:r>
            <a:r>
              <a:rPr lang="es-ES" dirty="0" smtClean="0"/>
              <a:t>cambiadas </a:t>
            </a:r>
            <a:r>
              <a:rPr lang="es-ES" dirty="0"/>
              <a:t>un poco, así </a:t>
            </a:r>
            <a:r>
              <a:rPr lang="es-ES" dirty="0" smtClean="0"/>
              <a:t>puedo unirme </a:t>
            </a:r>
            <a:r>
              <a:rPr lang="es-ES" dirty="0"/>
              <a:t>adecuadamente</a:t>
            </a:r>
            <a:r>
              <a:rPr lang="en-GB" dirty="0" smtClean="0"/>
              <a:t>.”</a:t>
            </a:r>
          </a:p>
          <a:p>
            <a:pPr>
              <a:buNone/>
            </a:pPr>
            <a:r>
              <a:rPr lang="en-GB" dirty="0" smtClean="0"/>
              <a:t>	Lola, 14 </a:t>
            </a:r>
            <a:r>
              <a:rPr lang="en-GB" dirty="0" err="1" smtClean="0"/>
              <a:t>años</a:t>
            </a:r>
            <a:endParaRPr lang="en-GB" dirty="0"/>
          </a:p>
        </p:txBody>
      </p:sp>
      <p:pic>
        <p:nvPicPr>
          <p:cNvPr id="4" name="Picture 3" descr="C:\Users\Gareth\Pictures\INCLUSION\LB with TA in class.jpg"/>
          <p:cNvPicPr/>
          <p:nvPr/>
        </p:nvPicPr>
        <p:blipFill>
          <a:blip r:embed="rId2" cstate="print"/>
          <a:srcRect/>
          <a:stretch>
            <a:fillRect/>
          </a:stretch>
        </p:blipFill>
        <p:spPr bwMode="auto">
          <a:xfrm>
            <a:off x="1187624" y="116632"/>
            <a:ext cx="7056784" cy="4608512"/>
          </a:xfrm>
          <a:prstGeom prst="rect">
            <a:avLst/>
          </a:prstGeom>
          <a:noFill/>
          <a:ln w="9525">
            <a:noFill/>
            <a:miter lim="800000"/>
            <a:headEnd/>
            <a:tailEnd/>
          </a:ln>
        </p:spPr>
      </p:pic>
    </p:spTree>
    <p:extLst>
      <p:ext uri="{BB962C8B-B14F-4D97-AF65-F5344CB8AC3E}">
        <p14:creationId xmlns:p14="http://schemas.microsoft.com/office/powerpoint/2010/main" xmlns="" val="82740159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332656"/>
            <a:ext cx="3394720" cy="4968552"/>
          </a:xfrm>
        </p:spPr>
        <p:txBody>
          <a:bodyPr/>
          <a:lstStyle/>
          <a:p>
            <a:pPr>
              <a:buNone/>
            </a:pPr>
            <a:endParaRPr lang="en-GB" dirty="0" smtClean="0"/>
          </a:p>
          <a:p>
            <a:pPr>
              <a:buNone/>
            </a:pPr>
            <a:endParaRPr lang="en-GB" dirty="0"/>
          </a:p>
        </p:txBody>
      </p:sp>
      <p:pic>
        <p:nvPicPr>
          <p:cNvPr id="4" name="Picture 3" descr="C:\Users\Gareth\Pictures\INCLUSION\SP and map 2.jpg"/>
          <p:cNvPicPr/>
          <p:nvPr/>
        </p:nvPicPr>
        <p:blipFill>
          <a:blip r:embed="rId2" cstate="print"/>
          <a:srcRect/>
          <a:stretch>
            <a:fillRect/>
          </a:stretch>
        </p:blipFill>
        <p:spPr bwMode="auto">
          <a:xfrm>
            <a:off x="4499992" y="188640"/>
            <a:ext cx="4320481" cy="5472608"/>
          </a:xfrm>
          <a:prstGeom prst="rect">
            <a:avLst/>
          </a:prstGeom>
          <a:noFill/>
          <a:ln w="9525">
            <a:noFill/>
            <a:miter lim="800000"/>
            <a:headEnd/>
            <a:tailEnd/>
          </a:ln>
        </p:spPr>
      </p:pic>
      <p:sp>
        <p:nvSpPr>
          <p:cNvPr id="5" name="Content Placeholder 1"/>
          <p:cNvSpPr txBox="1">
            <a:spLocks/>
          </p:cNvSpPr>
          <p:nvPr/>
        </p:nvSpPr>
        <p:spPr>
          <a:xfrm>
            <a:off x="251520" y="692696"/>
            <a:ext cx="3682752" cy="4525963"/>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GB" sz="2700" b="0" i="0" u="none" strike="noStrike" kern="1200" cap="none" spc="0" normalizeH="0" baseline="0" noProof="0" dirty="0" smtClean="0">
                <a:ln>
                  <a:noFill/>
                </a:ln>
                <a:solidFill>
                  <a:schemeClr val="tx1"/>
                </a:solidFill>
                <a:effectLst/>
                <a:uLnTx/>
                <a:uFillTx/>
                <a:latin typeface="+mn-lt"/>
                <a:ea typeface="+mn-ea"/>
                <a:cs typeface="+mn-cs"/>
              </a:rPr>
              <a:t>	“I</a:t>
            </a:r>
            <a:r>
              <a:rPr kumimoji="0" lang="en-GB" sz="2700" b="0" i="0" u="none" strike="noStrike" kern="1200" cap="none" spc="0" normalizeH="0" noProof="0" dirty="0" smtClean="0">
                <a:ln>
                  <a:noFill/>
                </a:ln>
                <a:solidFill>
                  <a:schemeClr val="tx1"/>
                </a:solidFill>
                <a:effectLst/>
                <a:uLnTx/>
                <a:uFillTx/>
                <a:latin typeface="+mn-lt"/>
                <a:ea typeface="+mn-ea"/>
                <a:cs typeface="+mn-cs"/>
              </a:rPr>
              <a:t> enjoy school</a:t>
            </a:r>
            <a:r>
              <a:rPr kumimoji="0" lang="en-GB" sz="2700" b="0" i="0" u="none" strike="noStrike" kern="1200" cap="none" spc="0" normalizeH="0" baseline="0" noProof="0" dirty="0" smtClean="0">
                <a:ln>
                  <a:noFill/>
                </a:ln>
                <a:solidFill>
                  <a:schemeClr val="tx1"/>
                </a:solidFill>
                <a:effectLst/>
                <a:uLnTx/>
                <a:uFillTx/>
                <a:latin typeface="+mn-lt"/>
                <a:ea typeface="+mn-ea"/>
                <a:cs typeface="+mn-cs"/>
              </a:rPr>
              <a:t>.  I get to do things I didn’t at primary.  I do my exercises and </a:t>
            </a:r>
            <a:r>
              <a:rPr kumimoji="0" lang="en-GB" sz="2700" b="0" i="0" u="none" strike="noStrike" kern="1200" cap="none" spc="0" normalizeH="0" baseline="0" noProof="0" dirty="0" err="1" smtClean="0">
                <a:ln>
                  <a:noFill/>
                </a:ln>
                <a:solidFill>
                  <a:schemeClr val="tx1"/>
                </a:solidFill>
                <a:effectLst/>
                <a:uLnTx/>
                <a:uFillTx/>
                <a:latin typeface="+mn-lt"/>
                <a:ea typeface="+mn-ea"/>
                <a:cs typeface="+mn-cs"/>
              </a:rPr>
              <a:t>physio</a:t>
            </a:r>
            <a:r>
              <a:rPr kumimoji="0" lang="en-GB" sz="2700" b="0" i="0" u="none" strike="noStrike" kern="1200" cap="none" spc="0" normalizeH="0" baseline="0" noProof="0" dirty="0" smtClean="0">
                <a:ln>
                  <a:noFill/>
                </a:ln>
                <a:solidFill>
                  <a:schemeClr val="tx1"/>
                </a:solidFill>
                <a:effectLst/>
                <a:uLnTx/>
                <a:uFillTx/>
                <a:latin typeface="+mn-lt"/>
                <a:ea typeface="+mn-ea"/>
                <a:cs typeface="+mn-cs"/>
              </a:rPr>
              <a:t> as well as my lessons, it works well.  People are nice.”</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GB"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GB" sz="2700" b="0" i="0" u="none" strike="noStrike" kern="1200" cap="none" spc="0" normalizeH="0" baseline="0" noProof="0" dirty="0" smtClean="0">
                <a:ln>
                  <a:noFill/>
                </a:ln>
                <a:solidFill>
                  <a:schemeClr val="tx1"/>
                </a:solidFill>
                <a:effectLst/>
                <a:uLnTx/>
                <a:uFillTx/>
                <a:latin typeface="+mn-lt"/>
                <a:ea typeface="+mn-ea"/>
                <a:cs typeface="+mn-cs"/>
              </a:rPr>
              <a:t>	Sara, aged 12</a:t>
            </a:r>
            <a:endParaRPr kumimoji="0" lang="en-GB"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332656"/>
            <a:ext cx="3394720" cy="4968552"/>
          </a:xfrm>
        </p:spPr>
        <p:txBody>
          <a:bodyPr/>
          <a:lstStyle/>
          <a:p>
            <a:pPr>
              <a:buNone/>
            </a:pPr>
            <a:endParaRPr lang="en-GB" dirty="0" smtClean="0"/>
          </a:p>
          <a:p>
            <a:pPr>
              <a:buNone/>
            </a:pPr>
            <a:endParaRPr lang="en-GB" dirty="0"/>
          </a:p>
        </p:txBody>
      </p:sp>
      <p:pic>
        <p:nvPicPr>
          <p:cNvPr id="4" name="Picture 3" descr="C:\Users\Gareth\Pictures\INCLUSION\SP and map 2.jpg"/>
          <p:cNvPicPr/>
          <p:nvPr/>
        </p:nvPicPr>
        <p:blipFill>
          <a:blip r:embed="rId2" cstate="print"/>
          <a:srcRect/>
          <a:stretch>
            <a:fillRect/>
          </a:stretch>
        </p:blipFill>
        <p:spPr bwMode="auto">
          <a:xfrm>
            <a:off x="4499992" y="188640"/>
            <a:ext cx="4320481" cy="5472608"/>
          </a:xfrm>
          <a:prstGeom prst="rect">
            <a:avLst/>
          </a:prstGeom>
          <a:noFill/>
          <a:ln w="9525">
            <a:noFill/>
            <a:miter lim="800000"/>
            <a:headEnd/>
            <a:tailEnd/>
          </a:ln>
        </p:spPr>
      </p:pic>
      <p:sp>
        <p:nvSpPr>
          <p:cNvPr id="5" name="Content Placeholder 1"/>
          <p:cNvSpPr txBox="1">
            <a:spLocks/>
          </p:cNvSpPr>
          <p:nvPr/>
        </p:nvSpPr>
        <p:spPr>
          <a:xfrm>
            <a:off x="251520" y="692696"/>
            <a:ext cx="3682752" cy="4525963"/>
          </a:xfrm>
          <a:prstGeom prst="rect">
            <a:avLst/>
          </a:prstGeom>
        </p:spPr>
        <p:txBody>
          <a:bodyPr vert="horz">
            <a:normAutofit lnSpcReduction="10000"/>
          </a:bodyPr>
          <a:lstStyle/>
          <a:p>
            <a:pPr marL="365760" lvl="0" indent="-256032">
              <a:spcBef>
                <a:spcPts val="400"/>
              </a:spcBef>
              <a:buClr>
                <a:schemeClr val="accent1"/>
              </a:buClr>
              <a:buSzPct val="68000"/>
              <a:defRPr/>
            </a:pPr>
            <a:r>
              <a:rPr kumimoji="0" lang="en-GB" sz="2700" b="0" i="0" u="none" strike="noStrike" kern="1200" cap="none" spc="0" normalizeH="0" baseline="0" noProof="0" dirty="0" smtClean="0">
                <a:ln>
                  <a:noFill/>
                </a:ln>
                <a:solidFill>
                  <a:schemeClr val="tx1"/>
                </a:solidFill>
                <a:effectLst/>
                <a:uLnTx/>
                <a:uFillTx/>
                <a:latin typeface="+mn-lt"/>
                <a:ea typeface="+mn-ea"/>
                <a:cs typeface="+mn-cs"/>
              </a:rPr>
              <a:t>	“</a:t>
            </a:r>
            <a:r>
              <a:rPr lang="es-ES" sz="2700" dirty="0"/>
              <a:t>Me gusta la escuela. Tengo que hacer cosas que no hicimos en primaria. Hago mis ejercicios </a:t>
            </a:r>
            <a:r>
              <a:rPr lang="es-ES" sz="2700" dirty="0" smtClean="0"/>
              <a:t>de fisioterapia</a:t>
            </a:r>
            <a:r>
              <a:rPr lang="es-ES" sz="2700" dirty="0"/>
              <a:t> </a:t>
            </a:r>
            <a:r>
              <a:rPr lang="es-ES" sz="2700" dirty="0" smtClean="0"/>
              <a:t>y también </a:t>
            </a:r>
            <a:r>
              <a:rPr lang="es-ES" sz="2700" dirty="0"/>
              <a:t>mis lecciones, funciona bien. La gente es agradable</a:t>
            </a:r>
            <a:r>
              <a:rPr kumimoji="0" lang="en-GB" sz="2700" b="0" i="0" u="none" strike="noStrike" kern="1200" cap="none" spc="0" normalizeH="0" baseline="0" noProof="0" dirty="0" smtClean="0">
                <a:ln>
                  <a:noFill/>
                </a:ln>
                <a:solidFill>
                  <a:schemeClr val="tx1"/>
                </a:solidFill>
                <a:effectLst/>
                <a:uLnTx/>
                <a:uFillTx/>
                <a:latin typeface="+mn-lt"/>
                <a:ea typeface="+mn-ea"/>
                <a:cs typeface="+mn-cs"/>
              </a:rPr>
              <a:t>.”</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GB"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GB" sz="2700" b="0" i="0" u="none" strike="noStrike" kern="1200" cap="none" spc="0" normalizeH="0" baseline="0" noProof="0" dirty="0" smtClean="0">
                <a:ln>
                  <a:noFill/>
                </a:ln>
                <a:solidFill>
                  <a:schemeClr val="tx1"/>
                </a:solidFill>
                <a:effectLst/>
                <a:uLnTx/>
                <a:uFillTx/>
                <a:latin typeface="+mn-lt"/>
                <a:ea typeface="+mn-ea"/>
                <a:cs typeface="+mn-cs"/>
              </a:rPr>
              <a:t>	Sara, 12 </a:t>
            </a:r>
            <a:r>
              <a:rPr kumimoji="0" lang="en-GB" sz="2700" b="0" i="0" u="none" strike="noStrike" kern="1200" cap="none" spc="0" normalizeH="0" baseline="0" noProof="0" dirty="0" err="1" smtClean="0">
                <a:ln>
                  <a:noFill/>
                </a:ln>
                <a:solidFill>
                  <a:schemeClr val="tx1"/>
                </a:solidFill>
                <a:effectLst/>
                <a:uLnTx/>
                <a:uFillTx/>
                <a:latin typeface="+mn-lt"/>
                <a:ea typeface="+mn-ea"/>
                <a:cs typeface="+mn-cs"/>
              </a:rPr>
              <a:t>años</a:t>
            </a:r>
            <a:endParaRPr kumimoji="0" lang="en-GB" sz="27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276804958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0528" y="188640"/>
            <a:ext cx="9324528" cy="1944216"/>
          </a:xfrm>
        </p:spPr>
        <p:txBody>
          <a:bodyPr>
            <a:normAutofit fontScale="92500" lnSpcReduction="10000"/>
          </a:bodyPr>
          <a:lstStyle/>
          <a:p>
            <a:pPr>
              <a:buNone/>
            </a:pPr>
            <a:r>
              <a:rPr lang="en-GB" dirty="0" smtClean="0"/>
              <a:t>	“Going to </a:t>
            </a:r>
            <a:r>
              <a:rPr lang="en-GB" dirty="0" err="1" smtClean="0"/>
              <a:t>Priestnall</a:t>
            </a:r>
            <a:r>
              <a:rPr lang="en-GB" dirty="0" smtClean="0"/>
              <a:t> has helped me to gain confidence with my peers.  I have developed my social skills and think this will help me at college.”       </a:t>
            </a:r>
          </a:p>
          <a:p>
            <a:pPr>
              <a:buNone/>
            </a:pPr>
            <a:r>
              <a:rPr lang="en-GB" dirty="0" smtClean="0"/>
              <a:t>	</a:t>
            </a:r>
            <a:endParaRPr lang="en-GB" sz="1300" dirty="0" smtClean="0"/>
          </a:p>
          <a:p>
            <a:pPr>
              <a:buNone/>
            </a:pPr>
            <a:r>
              <a:rPr lang="en-GB" dirty="0" smtClean="0"/>
              <a:t>	Josh, aged 16</a:t>
            </a:r>
            <a:endParaRPr lang="en-GB" dirty="0"/>
          </a:p>
        </p:txBody>
      </p:sp>
      <p:pic>
        <p:nvPicPr>
          <p:cNvPr id="4" name="Picture 2" descr="C:\Documents and Settings\Gareth\Desktop\PHOTOS 11\11 81 Final\IMG_2117.jpg"/>
          <p:cNvPicPr>
            <a:picLocks noChangeAspect="1" noChangeArrowheads="1"/>
          </p:cNvPicPr>
          <p:nvPr/>
        </p:nvPicPr>
        <p:blipFill>
          <a:blip r:embed="rId2" cstate="print"/>
          <a:srcRect/>
          <a:stretch>
            <a:fillRect/>
          </a:stretch>
        </p:blipFill>
        <p:spPr>
          <a:xfrm>
            <a:off x="2274146" y="1052736"/>
            <a:ext cx="6707900" cy="4608512"/>
          </a:xfrm>
          <a:prstGeom prst="rect">
            <a:avLst/>
          </a:prstGeom>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0528" y="188640"/>
            <a:ext cx="9324528" cy="1944216"/>
          </a:xfrm>
        </p:spPr>
        <p:txBody>
          <a:bodyPr>
            <a:normAutofit fontScale="92500" lnSpcReduction="10000"/>
          </a:bodyPr>
          <a:lstStyle/>
          <a:p>
            <a:pPr>
              <a:buNone/>
            </a:pPr>
            <a:r>
              <a:rPr lang="en-GB" dirty="0" smtClean="0"/>
              <a:t>	“</a:t>
            </a:r>
            <a:r>
              <a:rPr lang="es-ES" dirty="0"/>
              <a:t>El ir a </a:t>
            </a:r>
            <a:r>
              <a:rPr lang="es-ES" dirty="0" err="1"/>
              <a:t>Priestnall</a:t>
            </a:r>
            <a:r>
              <a:rPr lang="es-ES" dirty="0"/>
              <a:t> me ha ayudado a ganar confianza con mis compañeros. He desarrollado mis habilidades sociales y creo que esto me va a ayudar en la universidad</a:t>
            </a:r>
            <a:r>
              <a:rPr lang="en-GB" dirty="0" smtClean="0"/>
              <a:t>.”       </a:t>
            </a:r>
          </a:p>
          <a:p>
            <a:pPr>
              <a:buNone/>
            </a:pPr>
            <a:r>
              <a:rPr lang="en-GB" dirty="0" smtClean="0"/>
              <a:t>	</a:t>
            </a:r>
            <a:endParaRPr lang="en-GB" sz="1300" dirty="0" smtClean="0"/>
          </a:p>
          <a:p>
            <a:pPr>
              <a:buNone/>
            </a:pPr>
            <a:r>
              <a:rPr lang="en-GB" dirty="0" smtClean="0"/>
              <a:t>	Josh, 16 </a:t>
            </a:r>
            <a:r>
              <a:rPr lang="en-GB" dirty="0" err="1" smtClean="0"/>
              <a:t>años</a:t>
            </a:r>
            <a:endParaRPr lang="en-GB" dirty="0"/>
          </a:p>
        </p:txBody>
      </p:sp>
      <p:pic>
        <p:nvPicPr>
          <p:cNvPr id="4" name="Picture 2" descr="C:\Documents and Settings\Gareth\Desktop\PHOTOS 11\11 81 Final\IMG_2117.jpg"/>
          <p:cNvPicPr>
            <a:picLocks noChangeAspect="1" noChangeArrowheads="1"/>
          </p:cNvPicPr>
          <p:nvPr/>
        </p:nvPicPr>
        <p:blipFill>
          <a:blip r:embed="rId2" cstate="print"/>
          <a:srcRect/>
          <a:stretch>
            <a:fillRect/>
          </a:stretch>
        </p:blipFill>
        <p:spPr>
          <a:xfrm>
            <a:off x="2627784" y="1295694"/>
            <a:ext cx="6354262" cy="4365553"/>
          </a:xfrm>
          <a:prstGeom prst="rect">
            <a:avLst/>
          </a:prstGeom>
        </p:spPr>
      </p:pic>
    </p:spTree>
    <p:extLst>
      <p:ext uri="{BB962C8B-B14F-4D97-AF65-F5344CB8AC3E}">
        <p14:creationId xmlns:p14="http://schemas.microsoft.com/office/powerpoint/2010/main" xmlns="" val="353592966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64088" y="620688"/>
            <a:ext cx="3528392" cy="4896544"/>
          </a:xfrm>
        </p:spPr>
        <p:txBody>
          <a:bodyPr>
            <a:normAutofit/>
          </a:bodyPr>
          <a:lstStyle/>
          <a:p>
            <a:pPr>
              <a:buNone/>
            </a:pPr>
            <a:r>
              <a:rPr lang="en-GB" dirty="0" smtClean="0"/>
              <a:t>	“At first it was very difficult for me at school but now I like to take on challenges and I like that here there are safe rooms for you to go to. I am good at maths.”</a:t>
            </a:r>
          </a:p>
          <a:p>
            <a:pPr>
              <a:buNone/>
            </a:pPr>
            <a:endParaRPr lang="en-GB" dirty="0" smtClean="0"/>
          </a:p>
          <a:p>
            <a:pPr>
              <a:buNone/>
            </a:pPr>
            <a:r>
              <a:rPr lang="en-GB" dirty="0" smtClean="0"/>
              <a:t>	Jack, aged 14</a:t>
            </a:r>
            <a:endParaRPr lang="en-GB" dirty="0"/>
          </a:p>
        </p:txBody>
      </p:sp>
      <p:pic>
        <p:nvPicPr>
          <p:cNvPr id="1026" name="Picture 2" descr="C:\Users\Gareth\AppData\Local\Microsoft\Windows\Temporary Internet Files\Content.Outlook\AAFCEMDH\16-03-2016 094032.jpg"/>
          <p:cNvPicPr>
            <a:picLocks noChangeAspect="1" noChangeArrowheads="1"/>
          </p:cNvPicPr>
          <p:nvPr/>
        </p:nvPicPr>
        <p:blipFill>
          <a:blip r:embed="rId2" cstate="print"/>
          <a:srcRect/>
          <a:stretch>
            <a:fillRect/>
          </a:stretch>
        </p:blipFill>
        <p:spPr bwMode="auto">
          <a:xfrm>
            <a:off x="395536" y="269430"/>
            <a:ext cx="4879595" cy="5355654"/>
          </a:xfrm>
          <a:prstGeom prst="rect">
            <a:avLst/>
          </a:prstGeom>
          <a:noFill/>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64088" y="620688"/>
            <a:ext cx="3528392" cy="4896544"/>
          </a:xfrm>
        </p:spPr>
        <p:txBody>
          <a:bodyPr>
            <a:normAutofit lnSpcReduction="10000"/>
          </a:bodyPr>
          <a:lstStyle/>
          <a:p>
            <a:pPr>
              <a:buNone/>
            </a:pPr>
            <a:r>
              <a:rPr lang="en-GB" dirty="0" smtClean="0"/>
              <a:t>	“Al principio </a:t>
            </a:r>
            <a:r>
              <a:rPr lang="en-GB" dirty="0" err="1" smtClean="0"/>
              <a:t>fue</a:t>
            </a:r>
            <a:r>
              <a:rPr lang="en-GB" dirty="0" smtClean="0"/>
              <a:t> </a:t>
            </a:r>
            <a:r>
              <a:rPr lang="en-GB" dirty="0" err="1" smtClean="0"/>
              <a:t>difícil</a:t>
            </a:r>
            <a:r>
              <a:rPr lang="en-GB" dirty="0" smtClean="0"/>
              <a:t> </a:t>
            </a:r>
            <a:r>
              <a:rPr lang="en-GB" dirty="0" err="1" smtClean="0"/>
              <a:t>para</a:t>
            </a:r>
            <a:r>
              <a:rPr lang="en-GB" dirty="0" smtClean="0"/>
              <a:t> mi </a:t>
            </a:r>
            <a:r>
              <a:rPr lang="en-GB" dirty="0" err="1" smtClean="0"/>
              <a:t>ir</a:t>
            </a:r>
            <a:r>
              <a:rPr lang="en-GB" dirty="0" smtClean="0"/>
              <a:t> a la </a:t>
            </a:r>
            <a:r>
              <a:rPr lang="en-GB" dirty="0" err="1" smtClean="0"/>
              <a:t>escuela</a:t>
            </a:r>
            <a:r>
              <a:rPr lang="en-GB" dirty="0" smtClean="0"/>
              <a:t> </a:t>
            </a:r>
            <a:r>
              <a:rPr lang="es-ES" dirty="0"/>
              <a:t>pero ahora me gusta asumir retos y me gusta que aquí hay habitaciones seguras </a:t>
            </a:r>
            <a:r>
              <a:rPr lang="es-ES" dirty="0" smtClean="0"/>
              <a:t>a las que puedo ir. </a:t>
            </a:r>
            <a:r>
              <a:rPr lang="es-ES" dirty="0"/>
              <a:t>Soy bueno en matemáticas</a:t>
            </a:r>
            <a:r>
              <a:rPr lang="en-GB" dirty="0" smtClean="0"/>
              <a:t>.”</a:t>
            </a:r>
          </a:p>
          <a:p>
            <a:pPr>
              <a:buNone/>
            </a:pPr>
            <a:endParaRPr lang="en-GB" dirty="0" smtClean="0"/>
          </a:p>
          <a:p>
            <a:pPr>
              <a:buNone/>
            </a:pPr>
            <a:r>
              <a:rPr lang="en-GB" dirty="0" smtClean="0"/>
              <a:t>	Jack, 14 </a:t>
            </a:r>
            <a:r>
              <a:rPr lang="en-GB" dirty="0" err="1" smtClean="0"/>
              <a:t>años</a:t>
            </a:r>
            <a:endParaRPr lang="en-GB" dirty="0"/>
          </a:p>
        </p:txBody>
      </p:sp>
      <p:pic>
        <p:nvPicPr>
          <p:cNvPr id="3" name="Picture 2" descr="C:\Users\Gareth\AppData\Local\Microsoft\Windows\Temporary Internet Files\Content.Outlook\AAFCEMDH\16-03-2016 094032.jpg"/>
          <p:cNvPicPr>
            <a:picLocks noChangeAspect="1" noChangeArrowheads="1"/>
          </p:cNvPicPr>
          <p:nvPr/>
        </p:nvPicPr>
        <p:blipFill>
          <a:blip r:embed="rId2" cstate="print"/>
          <a:srcRect/>
          <a:stretch>
            <a:fillRect/>
          </a:stretch>
        </p:blipFill>
        <p:spPr bwMode="auto">
          <a:xfrm>
            <a:off x="395536" y="269430"/>
            <a:ext cx="4879595" cy="5355654"/>
          </a:xfrm>
          <a:prstGeom prst="rect">
            <a:avLst/>
          </a:prstGeom>
          <a:noFill/>
        </p:spPr>
      </p:pic>
    </p:spTree>
    <p:extLst>
      <p:ext uri="{BB962C8B-B14F-4D97-AF65-F5344CB8AC3E}">
        <p14:creationId xmlns:p14="http://schemas.microsoft.com/office/powerpoint/2010/main" xmlns="" val="394593390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0528" y="548680"/>
            <a:ext cx="4067944" cy="5760640"/>
          </a:xfrm>
        </p:spPr>
        <p:txBody>
          <a:bodyPr>
            <a:normAutofit lnSpcReduction="10000"/>
          </a:bodyPr>
          <a:lstStyle/>
          <a:p>
            <a:pPr>
              <a:buNone/>
            </a:pPr>
            <a:r>
              <a:rPr lang="en-GB" dirty="0" smtClean="0"/>
              <a:t>	“</a:t>
            </a:r>
            <a:r>
              <a:rPr lang="en-GB" dirty="0" err="1" smtClean="0"/>
              <a:t>Priestnall</a:t>
            </a:r>
            <a:r>
              <a:rPr lang="en-GB" dirty="0" smtClean="0"/>
              <a:t> is really good because they have many autistic students and they understand us.  I think I will have a great time at </a:t>
            </a:r>
            <a:r>
              <a:rPr lang="en-GB" dirty="0" err="1" smtClean="0"/>
              <a:t>Priestnall</a:t>
            </a:r>
            <a:r>
              <a:rPr lang="en-GB" dirty="0" smtClean="0"/>
              <a:t> because they know how to deal with me and support me.  Social time is great as I get to hang out with other students who like to share my interests.”</a:t>
            </a:r>
          </a:p>
          <a:p>
            <a:pPr>
              <a:buNone/>
            </a:pPr>
            <a:endParaRPr lang="en-GB" sz="1500" dirty="0" smtClean="0"/>
          </a:p>
          <a:p>
            <a:pPr>
              <a:buNone/>
            </a:pPr>
            <a:r>
              <a:rPr lang="en-GB" dirty="0" smtClean="0"/>
              <a:t>	</a:t>
            </a:r>
            <a:endParaRPr lang="en-GB" dirty="0"/>
          </a:p>
        </p:txBody>
      </p:sp>
      <p:pic>
        <p:nvPicPr>
          <p:cNvPr id="2050" name="Picture 2" descr="C:\Users\Gareth\AppData\Local\Microsoft\Windows\Temporary Internet Files\Content.Outlook\AAFCEMDH\16-03-2016 112110.jpg"/>
          <p:cNvPicPr>
            <a:picLocks noChangeAspect="1" noChangeArrowheads="1"/>
          </p:cNvPicPr>
          <p:nvPr/>
        </p:nvPicPr>
        <p:blipFill>
          <a:blip r:embed="rId2" cstate="print"/>
          <a:srcRect/>
          <a:stretch>
            <a:fillRect/>
          </a:stretch>
        </p:blipFill>
        <p:spPr bwMode="auto">
          <a:xfrm>
            <a:off x="3779912" y="476672"/>
            <a:ext cx="5198367" cy="3816424"/>
          </a:xfrm>
          <a:prstGeom prst="rect">
            <a:avLst/>
          </a:prstGeom>
          <a:noFill/>
        </p:spPr>
      </p:pic>
      <p:sp>
        <p:nvSpPr>
          <p:cNvPr id="4" name="TextBox 3"/>
          <p:cNvSpPr txBox="1"/>
          <p:nvPr/>
        </p:nvSpPr>
        <p:spPr>
          <a:xfrm>
            <a:off x="5004048" y="4581128"/>
            <a:ext cx="2724464" cy="584775"/>
          </a:xfrm>
          <a:prstGeom prst="rect">
            <a:avLst/>
          </a:prstGeom>
          <a:noFill/>
        </p:spPr>
        <p:txBody>
          <a:bodyPr wrap="none" rtlCol="0">
            <a:spAutoFit/>
          </a:bodyPr>
          <a:lstStyle/>
          <a:p>
            <a:r>
              <a:rPr lang="en-GB" sz="3200" dirty="0" smtClean="0"/>
              <a:t>Bobby, aged 11</a:t>
            </a:r>
            <a:endParaRPr lang="en-GB"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adviserasset.co.uk/custom/upload/images/our_difference_bg.jpg"/>
          <p:cNvPicPr>
            <a:picLocks noChangeAspect="1" noChangeArrowheads="1"/>
          </p:cNvPicPr>
          <p:nvPr/>
        </p:nvPicPr>
        <p:blipFill>
          <a:blip r:embed="rId2" cstate="print"/>
          <a:srcRect/>
          <a:stretch>
            <a:fillRect/>
          </a:stretch>
        </p:blipFill>
        <p:spPr bwMode="auto">
          <a:xfrm>
            <a:off x="0" y="0"/>
            <a:ext cx="9144000" cy="3717032"/>
          </a:xfrm>
          <a:prstGeom prst="rect">
            <a:avLst/>
          </a:prstGeom>
          <a:noFill/>
        </p:spPr>
      </p:pic>
      <p:pic>
        <p:nvPicPr>
          <p:cNvPr id="26628" name="Picture 4" descr="Female, Five, Women, Difference, Group, Leader"/>
          <p:cNvPicPr>
            <a:picLocks noChangeAspect="1" noChangeArrowheads="1"/>
          </p:cNvPicPr>
          <p:nvPr/>
        </p:nvPicPr>
        <p:blipFill>
          <a:blip r:embed="rId3" cstate="print"/>
          <a:srcRect/>
          <a:stretch>
            <a:fillRect/>
          </a:stretch>
        </p:blipFill>
        <p:spPr bwMode="auto">
          <a:xfrm>
            <a:off x="323528" y="3717032"/>
            <a:ext cx="4295800" cy="2147900"/>
          </a:xfrm>
          <a:prstGeom prst="rect">
            <a:avLst/>
          </a:prstGeom>
          <a:noFill/>
        </p:spPr>
      </p:pic>
      <p:pic>
        <p:nvPicPr>
          <p:cNvPr id="26630" name="Picture 6" descr="http://www.armsreliability.com/media/54106/the-arms-reliability-difference.jpg"/>
          <p:cNvPicPr>
            <a:picLocks noChangeAspect="1" noChangeArrowheads="1"/>
          </p:cNvPicPr>
          <p:nvPr/>
        </p:nvPicPr>
        <p:blipFill>
          <a:blip r:embed="rId4" cstate="print"/>
          <a:srcRect/>
          <a:stretch>
            <a:fillRect/>
          </a:stretch>
        </p:blipFill>
        <p:spPr bwMode="auto">
          <a:xfrm>
            <a:off x="4860032" y="3717032"/>
            <a:ext cx="4084022" cy="2015182"/>
          </a:xfrm>
          <a:prstGeom prst="rect">
            <a:avLst/>
          </a:prstGeom>
          <a:noFill/>
        </p:spPr>
      </p:pic>
    </p:spTree>
    <p:extLst>
      <p:ext uri="{BB962C8B-B14F-4D97-AF65-F5344CB8AC3E}">
        <p14:creationId xmlns:p14="http://schemas.microsoft.com/office/powerpoint/2010/main" xmlns="" val="157459234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0528" y="548680"/>
            <a:ext cx="4067944" cy="5760640"/>
          </a:xfrm>
        </p:spPr>
        <p:txBody>
          <a:bodyPr>
            <a:normAutofit lnSpcReduction="10000"/>
          </a:bodyPr>
          <a:lstStyle/>
          <a:p>
            <a:pPr>
              <a:buNone/>
            </a:pPr>
            <a:r>
              <a:rPr lang="en-GB" dirty="0" smtClean="0"/>
              <a:t>	“</a:t>
            </a:r>
            <a:r>
              <a:rPr lang="es-ES" dirty="0" err="1" smtClean="0"/>
              <a:t>Priestnall</a:t>
            </a:r>
            <a:r>
              <a:rPr lang="es-ES" dirty="0" smtClean="0"/>
              <a:t> es muy buena escuela, ya que tienen muchos estudiantes autistas y nos entienden. Creo que voy a pasar un muy buen tiempo en </a:t>
            </a:r>
            <a:r>
              <a:rPr lang="es-ES" dirty="0" err="1" smtClean="0"/>
              <a:t>Priestnall</a:t>
            </a:r>
            <a:r>
              <a:rPr lang="es-ES" dirty="0" smtClean="0"/>
              <a:t> porque saben cómo tratarme y apoyarme. El tiempo social es genial porque puedo pasar el rato con otros estudiantes a los que les gustan compartir mis intereses</a:t>
            </a:r>
            <a:r>
              <a:rPr lang="en-GB" dirty="0" smtClean="0"/>
              <a:t>.”</a:t>
            </a:r>
            <a:endParaRPr lang="en-GB" sz="1500" dirty="0" smtClean="0"/>
          </a:p>
          <a:p>
            <a:pPr>
              <a:buNone/>
            </a:pPr>
            <a:r>
              <a:rPr lang="en-GB" dirty="0" smtClean="0"/>
              <a:t>	</a:t>
            </a:r>
            <a:endParaRPr lang="en-GB" dirty="0"/>
          </a:p>
        </p:txBody>
      </p:sp>
      <p:pic>
        <p:nvPicPr>
          <p:cNvPr id="2050" name="Picture 2" descr="C:\Users\Gareth\AppData\Local\Microsoft\Windows\Temporary Internet Files\Content.Outlook\AAFCEMDH\16-03-2016 112110.jpg"/>
          <p:cNvPicPr>
            <a:picLocks noChangeAspect="1" noChangeArrowheads="1"/>
          </p:cNvPicPr>
          <p:nvPr/>
        </p:nvPicPr>
        <p:blipFill>
          <a:blip r:embed="rId2" cstate="print"/>
          <a:srcRect/>
          <a:stretch>
            <a:fillRect/>
          </a:stretch>
        </p:blipFill>
        <p:spPr bwMode="auto">
          <a:xfrm>
            <a:off x="3779912" y="476672"/>
            <a:ext cx="5198367" cy="3816424"/>
          </a:xfrm>
          <a:prstGeom prst="rect">
            <a:avLst/>
          </a:prstGeom>
          <a:noFill/>
        </p:spPr>
      </p:pic>
      <p:sp>
        <p:nvSpPr>
          <p:cNvPr id="4" name="TextBox 3"/>
          <p:cNvSpPr txBox="1"/>
          <p:nvPr/>
        </p:nvSpPr>
        <p:spPr>
          <a:xfrm>
            <a:off x="5004048" y="4581128"/>
            <a:ext cx="2707023" cy="584775"/>
          </a:xfrm>
          <a:prstGeom prst="rect">
            <a:avLst/>
          </a:prstGeom>
          <a:noFill/>
        </p:spPr>
        <p:txBody>
          <a:bodyPr wrap="none" rtlCol="0">
            <a:spAutoFit/>
          </a:bodyPr>
          <a:lstStyle/>
          <a:p>
            <a:r>
              <a:rPr lang="en-GB" sz="3200" dirty="0" smtClean="0"/>
              <a:t>Bobby, 11 </a:t>
            </a:r>
            <a:r>
              <a:rPr lang="en-GB" sz="3200" dirty="0" err="1" smtClean="0"/>
              <a:t>años</a:t>
            </a:r>
            <a:endParaRPr lang="en-GB" sz="3200"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96752"/>
            <a:ext cx="8352928" cy="4752528"/>
          </a:xfrm>
        </p:spPr>
        <p:txBody>
          <a:bodyPr>
            <a:normAutofit fontScale="92500" lnSpcReduction="10000"/>
          </a:bodyPr>
          <a:lstStyle/>
          <a:p>
            <a:pPr>
              <a:buClrTx/>
              <a:buSzPct val="75000"/>
              <a:buFont typeface="Wingdings" pitchFamily="2" charset="2"/>
              <a:buChar char="Ø"/>
            </a:pPr>
            <a:r>
              <a:rPr lang="en-GB" dirty="0" smtClean="0"/>
              <a:t>There is a great opportunity to frame education differently and learn from other examples</a:t>
            </a:r>
          </a:p>
          <a:p>
            <a:pPr>
              <a:buClrTx/>
              <a:buSzPct val="75000"/>
              <a:buFont typeface="Wingdings" pitchFamily="2" charset="2"/>
              <a:buChar char="Ø"/>
            </a:pPr>
            <a:r>
              <a:rPr lang="en-GB" dirty="0" smtClean="0"/>
              <a:t>Changing attitudes and supporting greater understanding is an important part of the journey</a:t>
            </a:r>
          </a:p>
          <a:p>
            <a:pPr>
              <a:buClrTx/>
              <a:buSzPct val="75000"/>
              <a:buFont typeface="Wingdings" pitchFamily="2" charset="2"/>
              <a:buChar char="Ø"/>
            </a:pPr>
            <a:r>
              <a:rPr lang="en-GB" dirty="0" smtClean="0"/>
              <a:t>Developing more inclusive approaches need to be intrinsic to the communities schools serve, not a ‘bolt on’ or seen as ‘separate’</a:t>
            </a:r>
          </a:p>
          <a:p>
            <a:pPr>
              <a:buClrTx/>
              <a:buSzPct val="75000"/>
              <a:buFont typeface="Wingdings" pitchFamily="2" charset="2"/>
              <a:buChar char="Ø"/>
            </a:pPr>
            <a:r>
              <a:rPr lang="en-GB" dirty="0" smtClean="0"/>
              <a:t>It is possible…</a:t>
            </a:r>
          </a:p>
          <a:p>
            <a:pPr>
              <a:buClrTx/>
              <a:buSzPct val="75000"/>
              <a:buNone/>
            </a:pPr>
            <a:endParaRPr lang="en-GB" dirty="0" smtClean="0"/>
          </a:p>
          <a:p>
            <a:pPr>
              <a:buClrTx/>
              <a:buSzPct val="75000"/>
              <a:buNone/>
            </a:pPr>
            <a:r>
              <a:rPr lang="en-GB" dirty="0" smtClean="0"/>
              <a:t>	“Human beings can alter their lives by altering their attitudes of mind.”                                 </a:t>
            </a:r>
          </a:p>
          <a:p>
            <a:pPr>
              <a:buClrTx/>
              <a:buSzPct val="75000"/>
              <a:buNone/>
            </a:pPr>
            <a:r>
              <a:rPr lang="en-GB" dirty="0" smtClean="0"/>
              <a:t>							William James</a:t>
            </a:r>
            <a:endParaRPr lang="en-GB" dirty="0"/>
          </a:p>
        </p:txBody>
      </p:sp>
      <p:sp>
        <p:nvSpPr>
          <p:cNvPr id="3" name="Title 2"/>
          <p:cNvSpPr>
            <a:spLocks noGrp="1"/>
          </p:cNvSpPr>
          <p:nvPr>
            <p:ph type="title"/>
          </p:nvPr>
        </p:nvSpPr>
        <p:spPr>
          <a:xfrm>
            <a:off x="323528" y="116632"/>
            <a:ext cx="8229600" cy="864096"/>
          </a:xfrm>
        </p:spPr>
        <p:txBody>
          <a:bodyPr>
            <a:normAutofit/>
          </a:bodyPr>
          <a:lstStyle/>
          <a:p>
            <a:r>
              <a:rPr lang="en-GB" sz="4200" dirty="0" smtClean="0">
                <a:solidFill>
                  <a:schemeClr val="tx1"/>
                </a:solidFill>
                <a:effectLst/>
              </a:rPr>
              <a:t>Action planning and the future…</a:t>
            </a:r>
            <a:endParaRPr lang="en-GB" sz="4200" dirty="0">
              <a:solidFill>
                <a:schemeClr val="tx1"/>
              </a:solidFill>
              <a:effectLst/>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96752"/>
            <a:ext cx="8352928" cy="4752528"/>
          </a:xfrm>
        </p:spPr>
        <p:txBody>
          <a:bodyPr>
            <a:normAutofit fontScale="92500" lnSpcReduction="10000"/>
          </a:bodyPr>
          <a:lstStyle/>
          <a:p>
            <a:pPr>
              <a:buClrTx/>
              <a:buSzPct val="75000"/>
              <a:buFont typeface="Wingdings" pitchFamily="2" charset="2"/>
              <a:buChar char="Ø"/>
            </a:pPr>
            <a:r>
              <a:rPr lang="es-ES" dirty="0"/>
              <a:t>Hay una gran oportunidad para enmarcar la educación de manera diferente y aprender de otros </a:t>
            </a:r>
            <a:r>
              <a:rPr lang="es-ES" dirty="0" smtClean="0"/>
              <a:t>ejemplos</a:t>
            </a:r>
          </a:p>
          <a:p>
            <a:pPr>
              <a:buClrTx/>
              <a:buSzPct val="75000"/>
              <a:buFont typeface="Wingdings" pitchFamily="2" charset="2"/>
              <a:buChar char="Ø"/>
            </a:pPr>
            <a:r>
              <a:rPr lang="es-ES" dirty="0"/>
              <a:t>El cambio de actitud y apoyar un mejor conocimiento es una parte importante del </a:t>
            </a:r>
            <a:r>
              <a:rPr lang="es-ES" dirty="0" smtClean="0"/>
              <a:t>viaje</a:t>
            </a:r>
          </a:p>
          <a:p>
            <a:pPr>
              <a:buClrTx/>
              <a:buSzPct val="75000"/>
              <a:buFont typeface="Wingdings" pitchFamily="2" charset="2"/>
              <a:buChar char="Ø"/>
            </a:pPr>
            <a:r>
              <a:rPr lang="es-ES" dirty="0"/>
              <a:t>El desarrollo de enfoques más inclusivos deben ser intrínseco a las comunidades de las </a:t>
            </a:r>
            <a:r>
              <a:rPr lang="es-ES" dirty="0" smtClean="0"/>
              <a:t>escuela, </a:t>
            </a:r>
            <a:r>
              <a:rPr lang="es-ES" dirty="0"/>
              <a:t>no " añadido</a:t>
            </a:r>
            <a:r>
              <a:rPr lang="es-ES" dirty="0" smtClean="0"/>
              <a:t>" </a:t>
            </a:r>
            <a:r>
              <a:rPr lang="es-ES" dirty="0"/>
              <a:t>o visto como "</a:t>
            </a:r>
            <a:r>
              <a:rPr lang="es-ES" dirty="0" smtClean="0"/>
              <a:t>separado"</a:t>
            </a:r>
          </a:p>
          <a:p>
            <a:pPr>
              <a:buClrTx/>
              <a:buSzPct val="75000"/>
              <a:buFont typeface="Wingdings" pitchFamily="2" charset="2"/>
              <a:buChar char="Ø"/>
            </a:pPr>
            <a:r>
              <a:rPr lang="es-ES" dirty="0" smtClean="0"/>
              <a:t>Es posible</a:t>
            </a:r>
            <a:r>
              <a:rPr lang="en-GB" dirty="0" smtClean="0"/>
              <a:t>…</a:t>
            </a:r>
          </a:p>
          <a:p>
            <a:pPr>
              <a:buClrTx/>
              <a:buSzPct val="75000"/>
              <a:buNone/>
            </a:pPr>
            <a:endParaRPr lang="en-GB" dirty="0" smtClean="0"/>
          </a:p>
          <a:p>
            <a:pPr>
              <a:buClrTx/>
              <a:buSzPct val="75000"/>
              <a:buNone/>
            </a:pPr>
            <a:r>
              <a:rPr lang="en-GB" dirty="0" smtClean="0"/>
              <a:t>“</a:t>
            </a:r>
            <a:r>
              <a:rPr lang="es-ES" dirty="0" smtClean="0"/>
              <a:t>Los seres humanos pueden alterar sus vidas alterando las actitudes de su mente</a:t>
            </a:r>
            <a:r>
              <a:rPr lang="en-GB" dirty="0" smtClean="0"/>
              <a:t>.”                                 </a:t>
            </a:r>
          </a:p>
          <a:p>
            <a:pPr>
              <a:buClrTx/>
              <a:buSzPct val="75000"/>
              <a:buNone/>
            </a:pPr>
            <a:r>
              <a:rPr lang="en-GB" dirty="0" smtClean="0"/>
              <a:t>							William James</a:t>
            </a:r>
          </a:p>
          <a:p>
            <a:pPr>
              <a:buClrTx/>
              <a:buSzPct val="75000"/>
              <a:buNone/>
            </a:pPr>
            <a:endParaRPr lang="en-GB" dirty="0" smtClean="0"/>
          </a:p>
          <a:p>
            <a:pPr>
              <a:buClrTx/>
              <a:buSzPct val="75000"/>
              <a:buNone/>
            </a:pPr>
            <a:endParaRPr lang="en-GB" dirty="0" smtClean="0"/>
          </a:p>
          <a:p>
            <a:pPr>
              <a:buClrTx/>
              <a:buSzPct val="75000"/>
              <a:buNone/>
            </a:pPr>
            <a:endParaRPr lang="en-GB" dirty="0"/>
          </a:p>
        </p:txBody>
      </p:sp>
      <p:sp>
        <p:nvSpPr>
          <p:cNvPr id="3" name="Title 2"/>
          <p:cNvSpPr>
            <a:spLocks noGrp="1"/>
          </p:cNvSpPr>
          <p:nvPr>
            <p:ph type="title"/>
          </p:nvPr>
        </p:nvSpPr>
        <p:spPr>
          <a:xfrm>
            <a:off x="323528" y="116632"/>
            <a:ext cx="8229600" cy="864096"/>
          </a:xfrm>
        </p:spPr>
        <p:txBody>
          <a:bodyPr>
            <a:normAutofit fontScale="90000"/>
          </a:bodyPr>
          <a:lstStyle/>
          <a:p>
            <a:r>
              <a:rPr lang="en-GB" sz="4200" dirty="0" err="1" smtClean="0">
                <a:solidFill>
                  <a:schemeClr val="tx1"/>
                </a:solidFill>
                <a:effectLst/>
              </a:rPr>
              <a:t>Acciones</a:t>
            </a:r>
            <a:r>
              <a:rPr lang="en-GB" sz="4200" dirty="0" smtClean="0">
                <a:solidFill>
                  <a:schemeClr val="tx1"/>
                </a:solidFill>
                <a:effectLst/>
              </a:rPr>
              <a:t> </a:t>
            </a:r>
            <a:r>
              <a:rPr lang="en-GB" sz="4200" dirty="0" err="1" smtClean="0">
                <a:solidFill>
                  <a:schemeClr val="tx1"/>
                </a:solidFill>
                <a:effectLst/>
              </a:rPr>
              <a:t>que</a:t>
            </a:r>
            <a:r>
              <a:rPr lang="en-GB" sz="4200" dirty="0" smtClean="0">
                <a:solidFill>
                  <a:schemeClr val="tx1"/>
                </a:solidFill>
                <a:effectLst/>
              </a:rPr>
              <a:t> </a:t>
            </a:r>
            <a:r>
              <a:rPr lang="en-GB" sz="4200" dirty="0" err="1" smtClean="0">
                <a:solidFill>
                  <a:schemeClr val="tx1"/>
                </a:solidFill>
                <a:effectLst/>
              </a:rPr>
              <a:t>planificar</a:t>
            </a:r>
            <a:r>
              <a:rPr lang="en-GB" sz="4200" dirty="0" smtClean="0">
                <a:solidFill>
                  <a:schemeClr val="tx1"/>
                </a:solidFill>
                <a:effectLst/>
              </a:rPr>
              <a:t> en el </a:t>
            </a:r>
            <a:r>
              <a:rPr lang="en-GB" sz="4200" dirty="0" err="1" smtClean="0">
                <a:solidFill>
                  <a:schemeClr val="tx1"/>
                </a:solidFill>
                <a:effectLst/>
              </a:rPr>
              <a:t>futuro</a:t>
            </a:r>
            <a:r>
              <a:rPr lang="en-GB" sz="4200" dirty="0" smtClean="0">
                <a:solidFill>
                  <a:schemeClr val="tx1"/>
                </a:solidFill>
                <a:effectLst/>
              </a:rPr>
              <a:t>…</a:t>
            </a:r>
            <a:endParaRPr lang="en-GB" sz="4200" dirty="0">
              <a:solidFill>
                <a:schemeClr val="tx1"/>
              </a:solidFill>
              <a:effectLst/>
            </a:endParaRPr>
          </a:p>
        </p:txBody>
      </p:sp>
    </p:spTree>
    <p:extLst>
      <p:ext uri="{BB962C8B-B14F-4D97-AF65-F5344CB8AC3E}">
        <p14:creationId xmlns:p14="http://schemas.microsoft.com/office/powerpoint/2010/main" xmlns="" val="228934451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quality.jpg"/>
          <p:cNvPicPr>
            <a:picLocks noChangeAspect="1"/>
          </p:cNvPicPr>
          <p:nvPr/>
        </p:nvPicPr>
        <p:blipFill>
          <a:blip r:embed="rId3" cstate="print"/>
          <a:stretch>
            <a:fillRect/>
          </a:stretch>
        </p:blipFill>
        <p:spPr>
          <a:xfrm>
            <a:off x="1187624" y="188640"/>
            <a:ext cx="6829360" cy="5472608"/>
          </a:xfrm>
          <a:prstGeom prst="rect">
            <a:avLst/>
          </a:prstGeom>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quality.jpg"/>
          <p:cNvPicPr>
            <a:picLocks noChangeAspect="1"/>
          </p:cNvPicPr>
          <p:nvPr/>
        </p:nvPicPr>
        <p:blipFill>
          <a:blip r:embed="rId3" cstate="print"/>
          <a:stretch>
            <a:fillRect/>
          </a:stretch>
        </p:blipFill>
        <p:spPr>
          <a:xfrm>
            <a:off x="1187624" y="188640"/>
            <a:ext cx="6829360" cy="5472608"/>
          </a:xfrm>
          <a:prstGeom prst="rect">
            <a:avLst/>
          </a:prstGeom>
        </p:spPr>
      </p:pic>
    </p:spTree>
    <p:extLst>
      <p:ext uri="{BB962C8B-B14F-4D97-AF65-F5344CB8AC3E}">
        <p14:creationId xmlns:p14="http://schemas.microsoft.com/office/powerpoint/2010/main" xmlns="" val="406835150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88640"/>
            <a:ext cx="8784976" cy="54726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88640"/>
            <a:ext cx="8784976" cy="54726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9741940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C841F37-48F6-436C-B366-0AA44A961D4D" descr="cid:0C841F37-48F6-436C-B366-0AA44A961D4D"/>
          <p:cNvPicPr/>
          <p:nvPr/>
        </p:nvPicPr>
        <p:blipFill>
          <a:blip r:embed="rId2" r:link="rId3" cstate="print"/>
          <a:srcRect/>
          <a:stretch>
            <a:fillRect/>
          </a:stretch>
        </p:blipFill>
        <p:spPr bwMode="auto">
          <a:xfrm>
            <a:off x="2339752" y="188640"/>
            <a:ext cx="4338101" cy="54726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C841F37-48F6-436C-B366-0AA44A961D4D" descr="cid:0C841F37-48F6-436C-B366-0AA44A961D4D"/>
          <p:cNvPicPr/>
          <p:nvPr/>
        </p:nvPicPr>
        <p:blipFill>
          <a:blip r:embed="rId2" r:link="rId3" cstate="print"/>
          <a:srcRect/>
          <a:stretch>
            <a:fillRect/>
          </a:stretch>
        </p:blipFill>
        <p:spPr bwMode="auto">
          <a:xfrm>
            <a:off x="2339752" y="188640"/>
            <a:ext cx="4338101" cy="5472608"/>
          </a:xfrm>
          <a:prstGeom prst="rect">
            <a:avLst/>
          </a:prstGeom>
          <a:noFill/>
          <a:ln w="9525">
            <a:noFill/>
            <a:miter lim="800000"/>
            <a:headEnd/>
            <a:tailEnd/>
          </a:ln>
        </p:spPr>
      </p:pic>
    </p:spTree>
    <p:extLst>
      <p:ext uri="{BB962C8B-B14F-4D97-AF65-F5344CB8AC3E}">
        <p14:creationId xmlns:p14="http://schemas.microsoft.com/office/powerpoint/2010/main" xmlns="" val="46422034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51520" y="116632"/>
            <a:ext cx="8229600" cy="792088"/>
          </a:xfrm>
        </p:spPr>
        <p:txBody>
          <a:bodyPr>
            <a:normAutofit/>
          </a:bodyPr>
          <a:lstStyle/>
          <a:p>
            <a:r>
              <a:rPr lang="en-GB" sz="4200" dirty="0">
                <a:solidFill>
                  <a:schemeClr val="tx1"/>
                </a:solidFill>
                <a:effectLst/>
              </a:rPr>
              <a:t>Supporting each other</a:t>
            </a:r>
          </a:p>
        </p:txBody>
      </p:sp>
      <p:sp>
        <p:nvSpPr>
          <p:cNvPr id="58371" name="Rectangle 3"/>
          <p:cNvSpPr>
            <a:spLocks noGrp="1" noChangeArrowheads="1"/>
          </p:cNvSpPr>
          <p:nvPr>
            <p:ph type="body" idx="1"/>
          </p:nvPr>
        </p:nvSpPr>
        <p:spPr>
          <a:xfrm>
            <a:off x="179512" y="980728"/>
            <a:ext cx="8640960" cy="4824536"/>
          </a:xfrm>
        </p:spPr>
        <p:txBody>
          <a:bodyPr>
            <a:normAutofit/>
          </a:bodyPr>
          <a:lstStyle/>
          <a:p>
            <a:pPr>
              <a:buClrTx/>
              <a:buSzPct val="75000"/>
              <a:buFont typeface="Wingdings" pitchFamily="2" charset="2"/>
              <a:buChar char="Ø"/>
            </a:pPr>
            <a:r>
              <a:rPr lang="en-GB" dirty="0"/>
              <a:t>Society is only as strong as the way in which it supports its most vulnerable</a:t>
            </a:r>
          </a:p>
          <a:p>
            <a:pPr>
              <a:buClrTx/>
              <a:buSzPct val="75000"/>
              <a:buFont typeface="Wingdings" pitchFamily="2" charset="2"/>
              <a:buChar char="Ø"/>
            </a:pPr>
            <a:r>
              <a:rPr lang="en-GB" dirty="0"/>
              <a:t>The most effective way to promote greater equality and a more inclusive society is by supporting each other</a:t>
            </a:r>
          </a:p>
          <a:p>
            <a:pPr>
              <a:buClrTx/>
              <a:buSzPct val="75000"/>
              <a:buFont typeface="Wingdings" pitchFamily="2" charset="2"/>
              <a:buChar char="Ø"/>
            </a:pPr>
            <a:r>
              <a:rPr lang="en-GB" dirty="0"/>
              <a:t>Being inclusive isn’t just about others, it is about all of </a:t>
            </a:r>
            <a:r>
              <a:rPr lang="en-GB" dirty="0" smtClean="0"/>
              <a:t>us…strength is as part of a community</a:t>
            </a:r>
          </a:p>
          <a:p>
            <a:pPr>
              <a:buClrTx/>
              <a:buSzPct val="75000"/>
              <a:buFont typeface="Wingdings" pitchFamily="2" charset="2"/>
              <a:buChar char="Ø"/>
            </a:pPr>
            <a:r>
              <a:rPr lang="en-GB" dirty="0" smtClean="0"/>
              <a:t>Inclusive communities are made by all of us, we all have an important part of play</a:t>
            </a:r>
          </a:p>
          <a:p>
            <a:pPr>
              <a:buClrTx/>
              <a:buSzPct val="75000"/>
              <a:buFont typeface="Wingdings" pitchFamily="2" charset="2"/>
              <a:buChar char="Ø"/>
            </a:pPr>
            <a:r>
              <a:rPr lang="en-GB" dirty="0" smtClean="0"/>
              <a:t>If you do nothing else, give a second to thinking about the vulnerable people in your community…and what CAN be done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066130"/>
          </a:xfrm>
        </p:spPr>
        <p:txBody>
          <a:bodyPr>
            <a:normAutofit/>
          </a:bodyPr>
          <a:lstStyle/>
          <a:p>
            <a:pPr>
              <a:defRPr/>
            </a:pPr>
            <a:r>
              <a:rPr lang="en-GB" sz="4200" dirty="0" smtClean="0">
                <a:solidFill>
                  <a:schemeClr val="tx1"/>
                </a:solidFill>
                <a:effectLst/>
              </a:rPr>
              <a:t>Jews persecuted by Nazi Germany...</a:t>
            </a:r>
            <a:endParaRPr lang="en-GB" sz="4200" dirty="0">
              <a:solidFill>
                <a:schemeClr val="tx1"/>
              </a:solidFill>
              <a:effectLst/>
            </a:endParaRPr>
          </a:p>
        </p:txBody>
      </p:sp>
      <p:pic>
        <p:nvPicPr>
          <p:cNvPr id="8195" name="Picture 2" descr="http://t3.gstatic.com/images?q=tbn:ZTOzfPoTwKvt9M:http://www.holocaustresearchproject.org/nazioccupation/images/Jews%2520being%2520deported%2520from%2520France.jpg">
            <a:hlinkClick r:id="rId2"/>
          </p:cNvPr>
          <p:cNvPicPr>
            <a:picLocks noChangeAspect="1" noChangeArrowheads="1"/>
          </p:cNvPicPr>
          <p:nvPr/>
        </p:nvPicPr>
        <p:blipFill>
          <a:blip r:embed="rId3" cstate="print"/>
          <a:srcRect/>
          <a:stretch>
            <a:fillRect/>
          </a:stretch>
        </p:blipFill>
        <p:spPr bwMode="auto">
          <a:xfrm>
            <a:off x="2267744" y="1268760"/>
            <a:ext cx="4320480"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79512" y="0"/>
            <a:ext cx="8229600" cy="792088"/>
          </a:xfrm>
        </p:spPr>
        <p:txBody>
          <a:bodyPr>
            <a:normAutofit/>
          </a:bodyPr>
          <a:lstStyle/>
          <a:p>
            <a:r>
              <a:rPr lang="en-GB" sz="4200" dirty="0" err="1" smtClean="0">
                <a:solidFill>
                  <a:schemeClr val="tx1"/>
                </a:solidFill>
                <a:effectLst/>
              </a:rPr>
              <a:t>Apoyarnos</a:t>
            </a:r>
            <a:r>
              <a:rPr lang="en-GB" sz="4200" dirty="0" smtClean="0">
                <a:solidFill>
                  <a:schemeClr val="tx1"/>
                </a:solidFill>
                <a:effectLst/>
              </a:rPr>
              <a:t> los </a:t>
            </a:r>
            <a:r>
              <a:rPr lang="en-GB" sz="4200" dirty="0" err="1" smtClean="0">
                <a:solidFill>
                  <a:schemeClr val="tx1"/>
                </a:solidFill>
                <a:effectLst/>
              </a:rPr>
              <a:t>unos</a:t>
            </a:r>
            <a:r>
              <a:rPr lang="en-GB" sz="4200" dirty="0" smtClean="0">
                <a:solidFill>
                  <a:schemeClr val="tx1"/>
                </a:solidFill>
                <a:effectLst/>
              </a:rPr>
              <a:t> a los </a:t>
            </a:r>
            <a:r>
              <a:rPr lang="en-GB" sz="4200" dirty="0" err="1" smtClean="0">
                <a:solidFill>
                  <a:schemeClr val="tx1"/>
                </a:solidFill>
                <a:effectLst/>
              </a:rPr>
              <a:t>otros</a:t>
            </a:r>
            <a:endParaRPr lang="en-GB" sz="4200" dirty="0">
              <a:solidFill>
                <a:schemeClr val="tx1"/>
              </a:solidFill>
              <a:effectLst/>
            </a:endParaRPr>
          </a:p>
        </p:txBody>
      </p:sp>
      <p:sp>
        <p:nvSpPr>
          <p:cNvPr id="58371" name="Rectangle 3"/>
          <p:cNvSpPr>
            <a:spLocks noGrp="1" noChangeArrowheads="1"/>
          </p:cNvSpPr>
          <p:nvPr>
            <p:ph type="body" idx="1"/>
          </p:nvPr>
        </p:nvSpPr>
        <p:spPr>
          <a:xfrm>
            <a:off x="179512" y="692696"/>
            <a:ext cx="8712968" cy="5112568"/>
          </a:xfrm>
        </p:spPr>
        <p:txBody>
          <a:bodyPr>
            <a:normAutofit lnSpcReduction="10000"/>
          </a:bodyPr>
          <a:lstStyle/>
          <a:p>
            <a:pPr>
              <a:buClrTx/>
              <a:buSzPct val="75000"/>
              <a:buFont typeface="Wingdings" pitchFamily="2" charset="2"/>
              <a:buChar char="Ø"/>
            </a:pPr>
            <a:r>
              <a:rPr lang="es-ES" dirty="0"/>
              <a:t>La sociedad es tan fuerte como la forma </a:t>
            </a:r>
            <a:r>
              <a:rPr lang="es-ES" dirty="0" smtClean="0"/>
              <a:t>en la </a:t>
            </a:r>
            <a:r>
              <a:rPr lang="es-ES" dirty="0"/>
              <a:t>que se </a:t>
            </a:r>
            <a:r>
              <a:rPr lang="es-ES" dirty="0" smtClean="0"/>
              <a:t>apoya </a:t>
            </a:r>
            <a:r>
              <a:rPr lang="es-ES" dirty="0"/>
              <a:t>su </a:t>
            </a:r>
            <a:r>
              <a:rPr lang="es-ES" dirty="0" smtClean="0"/>
              <a:t>ciudadanos más vulnerables</a:t>
            </a:r>
          </a:p>
          <a:p>
            <a:pPr>
              <a:buClrTx/>
              <a:buSzPct val="75000"/>
              <a:buFont typeface="Wingdings" pitchFamily="2" charset="2"/>
              <a:buChar char="Ø"/>
            </a:pPr>
            <a:r>
              <a:rPr lang="es-ES" dirty="0"/>
              <a:t>La forma más eficaz de promover una mayor igualdad y una sociedad más inclusiva </a:t>
            </a:r>
            <a:r>
              <a:rPr lang="es-ES" dirty="0" smtClean="0"/>
              <a:t>es apoyándonos los unos a los otros</a:t>
            </a:r>
          </a:p>
          <a:p>
            <a:pPr>
              <a:buClrTx/>
              <a:buSzPct val="75000"/>
              <a:buFont typeface="Wingdings" pitchFamily="2" charset="2"/>
              <a:buChar char="Ø"/>
            </a:pPr>
            <a:r>
              <a:rPr lang="es-ES" dirty="0"/>
              <a:t>Al ser inclusiva no se trata sólo de los demás, se trata de todos nosotros ... es la fuerza como parte de una </a:t>
            </a:r>
            <a:r>
              <a:rPr lang="es-ES" dirty="0" smtClean="0"/>
              <a:t>comunidad</a:t>
            </a:r>
          </a:p>
          <a:p>
            <a:pPr>
              <a:buClrTx/>
              <a:buSzPct val="75000"/>
              <a:buFont typeface="Wingdings" pitchFamily="2" charset="2"/>
              <a:buChar char="Ø"/>
            </a:pPr>
            <a:r>
              <a:rPr lang="es-ES" dirty="0" smtClean="0"/>
              <a:t>Las comunidades </a:t>
            </a:r>
            <a:r>
              <a:rPr lang="es-ES" dirty="0"/>
              <a:t>inclusivas </a:t>
            </a:r>
            <a:r>
              <a:rPr lang="es-ES" dirty="0" smtClean="0"/>
              <a:t>están hechas </a:t>
            </a:r>
            <a:r>
              <a:rPr lang="es-ES" dirty="0"/>
              <a:t>por todos nosotros, todos tenemos </a:t>
            </a:r>
            <a:r>
              <a:rPr lang="es-ES" dirty="0" smtClean="0"/>
              <a:t>un papel importante que desempeñar</a:t>
            </a:r>
            <a:endParaRPr lang="en-GB" dirty="0" smtClean="0"/>
          </a:p>
          <a:p>
            <a:pPr>
              <a:buClrTx/>
              <a:buSzPct val="75000"/>
              <a:buFont typeface="Wingdings" pitchFamily="2" charset="2"/>
              <a:buChar char="Ø"/>
            </a:pPr>
            <a:r>
              <a:rPr lang="es-ES" dirty="0"/>
              <a:t>Si usted no hace nada, </a:t>
            </a:r>
            <a:r>
              <a:rPr lang="es-ES" dirty="0" smtClean="0"/>
              <a:t>piense un segundo en </a:t>
            </a:r>
            <a:r>
              <a:rPr lang="es-ES" dirty="0"/>
              <a:t>las personas vulnerables en su </a:t>
            </a:r>
            <a:r>
              <a:rPr lang="es-ES" dirty="0" smtClean="0"/>
              <a:t>comunidad... ¿qué </a:t>
            </a:r>
            <a:r>
              <a:rPr lang="es-ES" dirty="0"/>
              <a:t>se </a:t>
            </a:r>
            <a:r>
              <a:rPr lang="es-ES" dirty="0" smtClean="0"/>
              <a:t>PUEDE hacer?</a:t>
            </a:r>
            <a:endParaRPr lang="en-GB" dirty="0" smtClean="0"/>
          </a:p>
        </p:txBody>
      </p:sp>
    </p:spTree>
    <p:extLst>
      <p:ext uri="{BB962C8B-B14F-4D97-AF65-F5344CB8AC3E}">
        <p14:creationId xmlns:p14="http://schemas.microsoft.com/office/powerpoint/2010/main" xmlns="" val="94211873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67544" y="188640"/>
            <a:ext cx="8229600" cy="1143000"/>
          </a:xfrm>
        </p:spPr>
        <p:txBody>
          <a:bodyPr>
            <a:normAutofit/>
          </a:bodyPr>
          <a:lstStyle/>
          <a:p>
            <a:pPr eaLnBrk="1" hangingPunct="1"/>
            <a:r>
              <a:rPr lang="en-GB" altLang="en-US" sz="4400" b="1" dirty="0" smtClean="0">
                <a:solidFill>
                  <a:schemeClr val="tx1"/>
                </a:solidFill>
                <a:effectLst/>
              </a:rPr>
              <a:t>Wider reading</a:t>
            </a:r>
          </a:p>
        </p:txBody>
      </p:sp>
      <p:sp>
        <p:nvSpPr>
          <p:cNvPr id="39939" name="Rectangle 3"/>
          <p:cNvSpPr>
            <a:spLocks noGrp="1" noChangeArrowheads="1"/>
          </p:cNvSpPr>
          <p:nvPr>
            <p:ph type="body" idx="1"/>
          </p:nvPr>
        </p:nvSpPr>
        <p:spPr>
          <a:xfrm>
            <a:off x="467544" y="1268760"/>
            <a:ext cx="8229600" cy="4525963"/>
          </a:xfrm>
        </p:spPr>
        <p:txBody>
          <a:bodyPr/>
          <a:lstStyle/>
          <a:p>
            <a:pPr eaLnBrk="1" hangingPunct="1">
              <a:buClr>
                <a:schemeClr val="bg2"/>
              </a:buClr>
              <a:buFont typeface="Wingdings" pitchFamily="2" charset="2"/>
              <a:buNone/>
            </a:pPr>
            <a:r>
              <a:rPr lang="en-GB" altLang="en-US" sz="2500" dirty="0" smtClean="0"/>
              <a:t>Cigman, R. (ed) (2007) </a:t>
            </a:r>
            <a:r>
              <a:rPr lang="en-GB" altLang="en-US" sz="2500" i="1" dirty="0" smtClean="0"/>
              <a:t>Included or Excluded? The challenge of the mainstream for some SEN children</a:t>
            </a:r>
            <a:r>
              <a:rPr lang="en-GB" altLang="en-US" sz="2500" dirty="0" smtClean="0"/>
              <a:t>. London: Routledge.</a:t>
            </a:r>
          </a:p>
          <a:p>
            <a:pPr eaLnBrk="1" hangingPunct="1">
              <a:buClr>
                <a:schemeClr val="bg2"/>
              </a:buClr>
              <a:buFont typeface="Wingdings" pitchFamily="2" charset="2"/>
              <a:buNone/>
            </a:pPr>
            <a:r>
              <a:rPr lang="en-GB" altLang="en-US" sz="2500" dirty="0" smtClean="0"/>
              <a:t>Fulcher, G. (1999) </a:t>
            </a:r>
            <a:r>
              <a:rPr lang="en-GB" altLang="en-US" sz="2500" i="1" dirty="0" smtClean="0"/>
              <a:t>Disabling Policies? A comparative approach to education policy and disability</a:t>
            </a:r>
            <a:r>
              <a:rPr lang="en-GB" altLang="en-US" sz="2500" dirty="0" smtClean="0"/>
              <a:t>. London: Falmer Press.</a:t>
            </a:r>
          </a:p>
          <a:p>
            <a:pPr eaLnBrk="1" hangingPunct="1">
              <a:buClr>
                <a:schemeClr val="bg2"/>
              </a:buClr>
              <a:buFont typeface="Wingdings" pitchFamily="2" charset="2"/>
              <a:buNone/>
            </a:pPr>
            <a:r>
              <a:rPr lang="en-GB" altLang="en-US" sz="2500" dirty="0" smtClean="0"/>
              <a:t>Hartley, D. (2012) </a:t>
            </a:r>
            <a:r>
              <a:rPr lang="en-GB" altLang="en-US" sz="2500" i="1" dirty="0" smtClean="0"/>
              <a:t>Education and Consumption: Personalisation and the social order</a:t>
            </a:r>
            <a:r>
              <a:rPr lang="en-GB" altLang="en-US" sz="2500" dirty="0" smtClean="0"/>
              <a:t>. London: Routledge.</a:t>
            </a:r>
          </a:p>
          <a:p>
            <a:pPr eaLnBrk="1" hangingPunct="1">
              <a:buClr>
                <a:schemeClr val="bg2"/>
              </a:buClr>
              <a:buFont typeface="Wingdings" pitchFamily="2" charset="2"/>
              <a:buNone/>
            </a:pPr>
            <a:r>
              <a:rPr lang="en-GB" altLang="en-US" sz="2500" dirty="0" smtClean="0"/>
              <a:t>Liasidou, A. (2012) </a:t>
            </a:r>
            <a:r>
              <a:rPr lang="en-GB" altLang="en-US" sz="2500" i="1" dirty="0" smtClean="0"/>
              <a:t>Inclusive Education, Politics and Policymaking</a:t>
            </a:r>
            <a:r>
              <a:rPr lang="en-GB" altLang="en-US" sz="2500" dirty="0" smtClean="0"/>
              <a:t>. London: Continuum.</a:t>
            </a:r>
          </a:p>
          <a:p>
            <a:pPr eaLnBrk="1" hangingPunct="1">
              <a:buClr>
                <a:schemeClr val="bg2"/>
              </a:buClr>
              <a:buFont typeface="Wingdings" pitchFamily="2" charset="2"/>
              <a:buNone/>
            </a:pPr>
            <a:r>
              <a:rPr lang="en-GB" altLang="en-US" sz="2500" dirty="0" smtClean="0"/>
              <a:t>Slee, R. (2011) </a:t>
            </a:r>
            <a:r>
              <a:rPr lang="en-GB" altLang="en-US" sz="2500" i="1" dirty="0" smtClean="0"/>
              <a:t>The Irregular School: Exclusion, schooling and inclusive education</a:t>
            </a:r>
            <a:r>
              <a:rPr lang="en-GB" altLang="en-US" sz="2500" dirty="0" smtClean="0"/>
              <a:t>: London: Routledge.</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67544" y="188640"/>
            <a:ext cx="8229600" cy="1143000"/>
          </a:xfrm>
        </p:spPr>
        <p:txBody>
          <a:bodyPr>
            <a:normAutofit/>
          </a:bodyPr>
          <a:lstStyle/>
          <a:p>
            <a:pPr eaLnBrk="1" hangingPunct="1"/>
            <a:r>
              <a:rPr lang="en-GB" altLang="en-US" sz="4400" b="1" dirty="0" err="1" smtClean="0">
                <a:solidFill>
                  <a:schemeClr val="tx1"/>
                </a:solidFill>
                <a:effectLst/>
              </a:rPr>
              <a:t>Lectura</a:t>
            </a:r>
            <a:r>
              <a:rPr lang="en-GB" altLang="en-US" sz="4400" b="1" dirty="0" smtClean="0">
                <a:solidFill>
                  <a:schemeClr val="tx1"/>
                </a:solidFill>
                <a:effectLst/>
              </a:rPr>
              <a:t> </a:t>
            </a:r>
            <a:r>
              <a:rPr lang="en-GB" altLang="en-US" sz="4400" b="1" dirty="0" err="1" smtClean="0">
                <a:solidFill>
                  <a:schemeClr val="tx1"/>
                </a:solidFill>
                <a:effectLst/>
              </a:rPr>
              <a:t>más</a:t>
            </a:r>
            <a:r>
              <a:rPr lang="en-GB" altLang="en-US" sz="4400" b="1" dirty="0" smtClean="0">
                <a:solidFill>
                  <a:schemeClr val="tx1"/>
                </a:solidFill>
                <a:effectLst/>
              </a:rPr>
              <a:t> </a:t>
            </a:r>
            <a:r>
              <a:rPr lang="en-GB" altLang="en-US" sz="4400" b="1" dirty="0" err="1" smtClean="0">
                <a:solidFill>
                  <a:schemeClr val="tx1"/>
                </a:solidFill>
                <a:effectLst/>
              </a:rPr>
              <a:t>amplia</a:t>
            </a:r>
            <a:endParaRPr lang="en-GB" altLang="en-US" sz="4400" b="1" dirty="0" smtClean="0">
              <a:solidFill>
                <a:schemeClr val="tx1"/>
              </a:solidFill>
              <a:effectLst/>
            </a:endParaRPr>
          </a:p>
        </p:txBody>
      </p:sp>
      <p:sp>
        <p:nvSpPr>
          <p:cNvPr id="39939" name="Rectangle 3"/>
          <p:cNvSpPr>
            <a:spLocks noGrp="1" noChangeArrowheads="1"/>
          </p:cNvSpPr>
          <p:nvPr>
            <p:ph type="body" idx="1"/>
          </p:nvPr>
        </p:nvSpPr>
        <p:spPr>
          <a:xfrm>
            <a:off x="467544" y="1268760"/>
            <a:ext cx="8229600" cy="4525963"/>
          </a:xfrm>
        </p:spPr>
        <p:txBody>
          <a:bodyPr/>
          <a:lstStyle/>
          <a:p>
            <a:pPr eaLnBrk="1" hangingPunct="1">
              <a:buClr>
                <a:schemeClr val="bg2"/>
              </a:buClr>
              <a:buFont typeface="Wingdings" pitchFamily="2" charset="2"/>
              <a:buNone/>
            </a:pPr>
            <a:r>
              <a:rPr lang="en-GB" altLang="en-US" sz="2500" dirty="0" smtClean="0"/>
              <a:t>Cigman, R. (ed) (2007) </a:t>
            </a:r>
            <a:r>
              <a:rPr lang="en-GB" altLang="en-US" sz="2500" i="1" dirty="0" smtClean="0"/>
              <a:t>Included or Excluded? The challenge of the mainstream for some SEN children</a:t>
            </a:r>
            <a:r>
              <a:rPr lang="en-GB" altLang="en-US" sz="2500" dirty="0" smtClean="0"/>
              <a:t>. London: Routledge.</a:t>
            </a:r>
          </a:p>
          <a:p>
            <a:pPr eaLnBrk="1" hangingPunct="1">
              <a:buClr>
                <a:schemeClr val="bg2"/>
              </a:buClr>
              <a:buFont typeface="Wingdings" pitchFamily="2" charset="2"/>
              <a:buNone/>
            </a:pPr>
            <a:r>
              <a:rPr lang="en-GB" altLang="en-US" sz="2500" dirty="0" smtClean="0"/>
              <a:t>Fulcher, G. (1999) </a:t>
            </a:r>
            <a:r>
              <a:rPr lang="en-GB" altLang="en-US" sz="2500" i="1" dirty="0" smtClean="0"/>
              <a:t>Disabling Policies? A comparative approach to education policy and disability</a:t>
            </a:r>
            <a:r>
              <a:rPr lang="en-GB" altLang="en-US" sz="2500" dirty="0" smtClean="0"/>
              <a:t>. London: Falmer Press.</a:t>
            </a:r>
          </a:p>
          <a:p>
            <a:pPr eaLnBrk="1" hangingPunct="1">
              <a:buClr>
                <a:schemeClr val="bg2"/>
              </a:buClr>
              <a:buFont typeface="Wingdings" pitchFamily="2" charset="2"/>
              <a:buNone/>
            </a:pPr>
            <a:r>
              <a:rPr lang="en-GB" altLang="en-US" sz="2500" dirty="0" smtClean="0"/>
              <a:t>Hartley, D. (2012) </a:t>
            </a:r>
            <a:r>
              <a:rPr lang="en-GB" altLang="en-US" sz="2500" i="1" dirty="0" smtClean="0"/>
              <a:t>Education and Consumption: Personalisation and the social order</a:t>
            </a:r>
            <a:r>
              <a:rPr lang="en-GB" altLang="en-US" sz="2500" dirty="0" smtClean="0"/>
              <a:t>. London: Routledge.</a:t>
            </a:r>
          </a:p>
          <a:p>
            <a:pPr eaLnBrk="1" hangingPunct="1">
              <a:buClr>
                <a:schemeClr val="bg2"/>
              </a:buClr>
              <a:buFont typeface="Wingdings" pitchFamily="2" charset="2"/>
              <a:buNone/>
            </a:pPr>
            <a:r>
              <a:rPr lang="en-GB" altLang="en-US" sz="2500" dirty="0" smtClean="0"/>
              <a:t>Liasidou, A. (2012) </a:t>
            </a:r>
            <a:r>
              <a:rPr lang="en-GB" altLang="en-US" sz="2500" i="1" dirty="0" smtClean="0"/>
              <a:t>Inclusive Education, Politics and Policymaking</a:t>
            </a:r>
            <a:r>
              <a:rPr lang="en-GB" altLang="en-US" sz="2500" dirty="0" smtClean="0"/>
              <a:t>. London: Continuum.</a:t>
            </a:r>
          </a:p>
          <a:p>
            <a:pPr eaLnBrk="1" hangingPunct="1">
              <a:buClr>
                <a:schemeClr val="bg2"/>
              </a:buClr>
              <a:buFont typeface="Wingdings" pitchFamily="2" charset="2"/>
              <a:buNone/>
            </a:pPr>
            <a:r>
              <a:rPr lang="en-GB" altLang="en-US" sz="2500" dirty="0" smtClean="0"/>
              <a:t>Slee, R. (2011) </a:t>
            </a:r>
            <a:r>
              <a:rPr lang="en-GB" altLang="en-US" sz="2500" i="1" dirty="0" smtClean="0"/>
              <a:t>The Irregular School: Exclusion, schooling and inclusive education</a:t>
            </a:r>
            <a:r>
              <a:rPr lang="en-GB" altLang="en-US" sz="2500" dirty="0" smtClean="0"/>
              <a:t>: London: Routledge.</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23528" y="116632"/>
            <a:ext cx="8229600" cy="1143000"/>
          </a:xfrm>
        </p:spPr>
        <p:txBody>
          <a:bodyPr>
            <a:normAutofit/>
          </a:bodyPr>
          <a:lstStyle/>
          <a:p>
            <a:pPr eaLnBrk="1" hangingPunct="1">
              <a:defRPr/>
            </a:pPr>
            <a:r>
              <a:rPr lang="en-GB" sz="4200" dirty="0" smtClean="0">
                <a:solidFill>
                  <a:schemeClr val="tx1"/>
                </a:solidFill>
                <a:effectLst/>
              </a:rPr>
              <a:t>So go away today and remember…</a:t>
            </a:r>
          </a:p>
        </p:txBody>
      </p:sp>
      <p:sp>
        <p:nvSpPr>
          <p:cNvPr id="68611" name="Rectangle 3"/>
          <p:cNvSpPr>
            <a:spLocks noGrp="1" noChangeArrowheads="1"/>
          </p:cNvSpPr>
          <p:nvPr>
            <p:ph type="body" idx="1"/>
          </p:nvPr>
        </p:nvSpPr>
        <p:spPr>
          <a:xfrm>
            <a:off x="611560" y="1268760"/>
            <a:ext cx="8229600" cy="4525963"/>
          </a:xfrm>
        </p:spPr>
        <p:txBody>
          <a:bodyPr/>
          <a:lstStyle/>
          <a:p>
            <a:pPr eaLnBrk="1" hangingPunct="1">
              <a:buFontTx/>
              <a:buNone/>
              <a:defRPr/>
            </a:pPr>
            <a:r>
              <a:rPr lang="en-GB" dirty="0" smtClean="0"/>
              <a:t>An inclusive community</a:t>
            </a:r>
          </a:p>
          <a:p>
            <a:pPr eaLnBrk="1" hangingPunct="1">
              <a:buFontTx/>
              <a:buNone/>
              <a:defRPr/>
            </a:pPr>
            <a:r>
              <a:rPr lang="en-GB" dirty="0" smtClean="0"/>
              <a:t>is where we all work </a:t>
            </a:r>
          </a:p>
          <a:p>
            <a:pPr eaLnBrk="1" hangingPunct="1">
              <a:buFontTx/>
              <a:buNone/>
              <a:defRPr/>
            </a:pPr>
            <a:r>
              <a:rPr lang="en-GB" dirty="0" smtClean="0"/>
              <a:t>together……</a:t>
            </a:r>
          </a:p>
          <a:p>
            <a:pPr eaLnBrk="1" hangingPunct="1">
              <a:buFontTx/>
              <a:buNone/>
              <a:defRPr/>
            </a:pPr>
            <a:endParaRPr lang="en-GB" sz="1000" dirty="0" smtClean="0"/>
          </a:p>
          <a:p>
            <a:pPr eaLnBrk="1" hangingPunct="1">
              <a:buFontTx/>
              <a:buNone/>
              <a:defRPr/>
            </a:pPr>
            <a:r>
              <a:rPr lang="en-GB" dirty="0" smtClean="0"/>
              <a:t>Irrespective of need, </a:t>
            </a:r>
          </a:p>
          <a:p>
            <a:pPr eaLnBrk="1" hangingPunct="1">
              <a:buFontTx/>
              <a:buNone/>
              <a:defRPr/>
            </a:pPr>
            <a:r>
              <a:rPr lang="en-GB" dirty="0" smtClean="0"/>
              <a:t>differences or culture…...</a:t>
            </a:r>
          </a:p>
          <a:p>
            <a:pPr eaLnBrk="1" hangingPunct="1">
              <a:buFontTx/>
              <a:buNone/>
              <a:defRPr/>
            </a:pPr>
            <a:endParaRPr lang="en-GB" sz="1000" dirty="0" smtClean="0"/>
          </a:p>
          <a:p>
            <a:pPr eaLnBrk="1" hangingPunct="1">
              <a:buFontTx/>
              <a:buNone/>
              <a:defRPr/>
            </a:pPr>
            <a:r>
              <a:rPr lang="en-GB" dirty="0" smtClean="0"/>
              <a:t>We all have a part to play……</a:t>
            </a:r>
          </a:p>
          <a:p>
            <a:pPr eaLnBrk="1" hangingPunct="1">
              <a:buFontTx/>
              <a:buNone/>
              <a:defRPr/>
            </a:pPr>
            <a:endParaRPr lang="en-GB" dirty="0" smtClean="0"/>
          </a:p>
          <a:p>
            <a:pPr eaLnBrk="1" hangingPunct="1">
              <a:buFontTx/>
              <a:buNone/>
              <a:defRPr/>
            </a:pPr>
            <a:r>
              <a:rPr lang="en-GB" dirty="0" smtClean="0"/>
              <a:t>What is yours?</a:t>
            </a:r>
          </a:p>
        </p:txBody>
      </p:sp>
      <p:pic>
        <p:nvPicPr>
          <p:cNvPr id="23556" name="Picture 5" descr="Picture of multiple hands"/>
          <p:cNvPicPr>
            <a:picLocks noChangeAspect="1" noChangeArrowheads="1"/>
          </p:cNvPicPr>
          <p:nvPr/>
        </p:nvPicPr>
        <p:blipFill>
          <a:blip r:embed="rId3" cstate="print"/>
          <a:srcRect/>
          <a:stretch>
            <a:fillRect/>
          </a:stretch>
        </p:blipFill>
        <p:spPr bwMode="auto">
          <a:xfrm>
            <a:off x="5508104" y="1772816"/>
            <a:ext cx="2574752" cy="36475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23528" y="116632"/>
            <a:ext cx="8229600" cy="1143000"/>
          </a:xfrm>
        </p:spPr>
        <p:txBody>
          <a:bodyPr>
            <a:normAutofit/>
          </a:bodyPr>
          <a:lstStyle/>
          <a:p>
            <a:pPr eaLnBrk="1" hangingPunct="1">
              <a:defRPr/>
            </a:pPr>
            <a:r>
              <a:rPr lang="es-ES" sz="4200" dirty="0" smtClean="0">
                <a:solidFill>
                  <a:schemeClr val="tx1"/>
                </a:solidFill>
                <a:effectLst/>
              </a:rPr>
              <a:t>Márchense hoy recordando</a:t>
            </a:r>
            <a:r>
              <a:rPr lang="en-GB" sz="4200" dirty="0" smtClean="0">
                <a:solidFill>
                  <a:schemeClr val="tx1"/>
                </a:solidFill>
                <a:effectLst/>
              </a:rPr>
              <a:t>…</a:t>
            </a:r>
          </a:p>
        </p:txBody>
      </p:sp>
      <p:sp>
        <p:nvSpPr>
          <p:cNvPr id="68611" name="Rectangle 3"/>
          <p:cNvSpPr>
            <a:spLocks noGrp="1" noChangeArrowheads="1"/>
          </p:cNvSpPr>
          <p:nvPr>
            <p:ph type="body" idx="1"/>
          </p:nvPr>
        </p:nvSpPr>
        <p:spPr>
          <a:xfrm>
            <a:off x="611560" y="1268760"/>
            <a:ext cx="8229600" cy="4525963"/>
          </a:xfrm>
        </p:spPr>
        <p:txBody>
          <a:bodyPr>
            <a:normAutofit fontScale="92500" lnSpcReduction="10000"/>
          </a:bodyPr>
          <a:lstStyle/>
          <a:p>
            <a:pPr eaLnBrk="1" hangingPunct="1">
              <a:buFontTx/>
              <a:buNone/>
              <a:defRPr/>
            </a:pPr>
            <a:r>
              <a:rPr lang="es-ES" dirty="0" smtClean="0"/>
              <a:t>Una comunidad inclusiva es </a:t>
            </a:r>
          </a:p>
          <a:p>
            <a:pPr eaLnBrk="1" hangingPunct="1">
              <a:buFontTx/>
              <a:buNone/>
              <a:defRPr/>
            </a:pPr>
            <a:r>
              <a:rPr lang="es-ES" dirty="0" smtClean="0"/>
              <a:t>una comunidad donde todos </a:t>
            </a:r>
          </a:p>
          <a:p>
            <a:pPr eaLnBrk="1" hangingPunct="1">
              <a:buFontTx/>
              <a:buNone/>
              <a:defRPr/>
            </a:pPr>
            <a:r>
              <a:rPr lang="es-ES" dirty="0" smtClean="0"/>
              <a:t>trabajamos unidos</a:t>
            </a:r>
            <a:r>
              <a:rPr lang="en-GB" dirty="0" smtClean="0"/>
              <a:t>……</a:t>
            </a:r>
          </a:p>
          <a:p>
            <a:pPr eaLnBrk="1" hangingPunct="1">
              <a:buFontTx/>
              <a:buNone/>
              <a:defRPr/>
            </a:pPr>
            <a:endParaRPr lang="en-GB" sz="1000" dirty="0" smtClean="0"/>
          </a:p>
          <a:p>
            <a:pPr>
              <a:buNone/>
              <a:defRPr/>
            </a:pPr>
            <a:r>
              <a:rPr lang="es-ES" dirty="0"/>
              <a:t>Independientemente de la </a:t>
            </a:r>
            <a:endParaRPr lang="es-ES" dirty="0" smtClean="0"/>
          </a:p>
          <a:p>
            <a:pPr>
              <a:buNone/>
              <a:defRPr/>
            </a:pPr>
            <a:r>
              <a:rPr lang="es-ES" dirty="0" smtClean="0"/>
              <a:t>necesidad, diferencias </a:t>
            </a:r>
          </a:p>
          <a:p>
            <a:pPr>
              <a:buNone/>
              <a:defRPr/>
            </a:pPr>
            <a:r>
              <a:rPr lang="es-ES" dirty="0" smtClean="0"/>
              <a:t>o de la cultura</a:t>
            </a:r>
            <a:r>
              <a:rPr lang="en-GB" dirty="0" smtClean="0"/>
              <a:t>…...</a:t>
            </a:r>
          </a:p>
          <a:p>
            <a:pPr eaLnBrk="1" hangingPunct="1">
              <a:buFontTx/>
              <a:buNone/>
              <a:defRPr/>
            </a:pPr>
            <a:endParaRPr lang="en-GB" sz="1000" dirty="0" smtClean="0"/>
          </a:p>
          <a:p>
            <a:pPr>
              <a:buNone/>
              <a:defRPr/>
            </a:pPr>
            <a:r>
              <a:rPr lang="es-ES" dirty="0"/>
              <a:t>Todos tenemos un papel que </a:t>
            </a:r>
            <a:endParaRPr lang="es-ES" dirty="0" smtClean="0"/>
          </a:p>
          <a:p>
            <a:pPr>
              <a:buNone/>
              <a:defRPr/>
            </a:pPr>
            <a:r>
              <a:rPr lang="es-ES" dirty="0" smtClean="0"/>
              <a:t>desempeñar </a:t>
            </a:r>
            <a:r>
              <a:rPr lang="en-GB" dirty="0" smtClean="0"/>
              <a:t>……</a:t>
            </a:r>
          </a:p>
          <a:p>
            <a:pPr eaLnBrk="1" hangingPunct="1">
              <a:buFontTx/>
              <a:buNone/>
              <a:defRPr/>
            </a:pPr>
            <a:endParaRPr lang="en-GB" dirty="0" smtClean="0"/>
          </a:p>
          <a:p>
            <a:pPr eaLnBrk="1" hangingPunct="1">
              <a:buFontTx/>
              <a:buNone/>
              <a:defRPr/>
            </a:pPr>
            <a:r>
              <a:rPr lang="es-ES" dirty="0" smtClean="0"/>
              <a:t>¿Cuál es el tuyo</a:t>
            </a:r>
            <a:r>
              <a:rPr lang="en-GB" dirty="0" smtClean="0"/>
              <a:t>?</a:t>
            </a:r>
          </a:p>
        </p:txBody>
      </p:sp>
      <p:pic>
        <p:nvPicPr>
          <p:cNvPr id="23556" name="Picture 5" descr="Picture of multiple hands"/>
          <p:cNvPicPr>
            <a:picLocks noChangeAspect="1" noChangeArrowheads="1"/>
          </p:cNvPicPr>
          <p:nvPr/>
        </p:nvPicPr>
        <p:blipFill>
          <a:blip r:embed="rId3" cstate="print"/>
          <a:srcRect/>
          <a:stretch>
            <a:fillRect/>
          </a:stretch>
        </p:blipFill>
        <p:spPr bwMode="auto">
          <a:xfrm>
            <a:off x="5508104" y="1772816"/>
            <a:ext cx="2574752" cy="3647565"/>
          </a:xfrm>
          <a:prstGeom prst="rect">
            <a:avLst/>
          </a:prstGeom>
          <a:noFill/>
          <a:ln w="9525">
            <a:noFill/>
            <a:miter lim="800000"/>
            <a:headEnd/>
            <a:tailEnd/>
          </a:ln>
        </p:spPr>
      </p:pic>
    </p:spTree>
    <p:extLst>
      <p:ext uri="{BB962C8B-B14F-4D97-AF65-F5344CB8AC3E}">
        <p14:creationId xmlns:p14="http://schemas.microsoft.com/office/powerpoint/2010/main" xmlns="" val="189766506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Grp="1" noChangeArrowheads="1"/>
          </p:cNvSpPr>
          <p:nvPr>
            <p:ph type="body" idx="1"/>
          </p:nvPr>
        </p:nvSpPr>
        <p:spPr>
          <a:xfrm>
            <a:off x="179512" y="692696"/>
            <a:ext cx="8784976" cy="4824536"/>
          </a:xfrm>
        </p:spPr>
        <p:txBody>
          <a:bodyPr>
            <a:normAutofit fontScale="85000" lnSpcReduction="20000"/>
          </a:bodyPr>
          <a:lstStyle/>
          <a:p>
            <a:pPr algn="ctr">
              <a:buFontTx/>
              <a:buNone/>
              <a:defRPr/>
            </a:pPr>
            <a:r>
              <a:rPr lang="en-GB" sz="4700" b="1" dirty="0">
                <a:latin typeface="Calibri" pitchFamily="34" charset="0"/>
              </a:rPr>
              <a:t>Gareth D </a:t>
            </a:r>
            <a:r>
              <a:rPr lang="en-GB" sz="4700" b="1" dirty="0" smtClean="0">
                <a:latin typeface="Calibri" pitchFamily="34" charset="0"/>
              </a:rPr>
              <a:t>Morewood</a:t>
            </a:r>
          </a:p>
          <a:p>
            <a:pPr algn="ctr">
              <a:buFontTx/>
              <a:buNone/>
              <a:defRPr/>
            </a:pPr>
            <a:endParaRPr lang="en-GB" sz="1200" b="1" dirty="0">
              <a:latin typeface="Calibri" pitchFamily="34" charset="0"/>
            </a:endParaRPr>
          </a:p>
          <a:p>
            <a:pPr algn="ctr" eaLnBrk="1" hangingPunct="1">
              <a:lnSpc>
                <a:spcPct val="120000"/>
              </a:lnSpc>
              <a:buNone/>
              <a:defRPr/>
            </a:pPr>
            <a:r>
              <a:rPr lang="en-GB" sz="3200" dirty="0" smtClean="0">
                <a:latin typeface="Calibri" pitchFamily="34" charset="0"/>
              </a:rPr>
              <a:t>Director of Curriculum Support &amp; Specialist Leader of Education, Priestnall School, Stockport</a:t>
            </a:r>
          </a:p>
          <a:p>
            <a:pPr algn="ctr" eaLnBrk="1" hangingPunct="1">
              <a:lnSpc>
                <a:spcPct val="120000"/>
              </a:lnSpc>
              <a:buNone/>
              <a:defRPr/>
            </a:pPr>
            <a:r>
              <a:rPr lang="en-GB" sz="3200" dirty="0" smtClean="0">
                <a:latin typeface="Calibri" pitchFamily="34" charset="0"/>
              </a:rPr>
              <a:t>Honorary Research Fellow, University of Manchester</a:t>
            </a:r>
          </a:p>
          <a:p>
            <a:pPr algn="ctr">
              <a:buFontTx/>
              <a:buNone/>
              <a:defRPr/>
            </a:pPr>
            <a:endParaRPr lang="en-GB" sz="3200" dirty="0">
              <a:latin typeface="Calibri" pitchFamily="34" charset="0"/>
            </a:endParaRPr>
          </a:p>
          <a:p>
            <a:pPr algn="ctr">
              <a:buFontTx/>
              <a:buNone/>
              <a:defRPr/>
            </a:pPr>
            <a:r>
              <a:rPr lang="en-GB" sz="4400" b="1" u="sng" dirty="0" smtClean="0">
                <a:latin typeface="Calibri" pitchFamily="34" charset="0"/>
              </a:rPr>
              <a:t>www.gdmorewood.com</a:t>
            </a:r>
            <a:r>
              <a:rPr lang="en-GB" sz="4400" b="1" dirty="0" smtClean="0">
                <a:latin typeface="Calibri" pitchFamily="34" charset="0"/>
              </a:rPr>
              <a:t> </a:t>
            </a:r>
          </a:p>
          <a:p>
            <a:pPr algn="ctr">
              <a:buFontTx/>
              <a:buNone/>
              <a:defRPr/>
            </a:pPr>
            <a:r>
              <a:rPr lang="en-GB" sz="4400" b="1" dirty="0" smtClean="0">
                <a:latin typeface="Calibri" pitchFamily="34" charset="0"/>
              </a:rPr>
              <a:t>@gdmorewood</a:t>
            </a:r>
          </a:p>
          <a:p>
            <a:pPr algn="ctr">
              <a:buFontTx/>
              <a:buNone/>
              <a:defRPr/>
            </a:pPr>
            <a:endParaRPr lang="en-GB" sz="1600" b="1" dirty="0" smtClean="0">
              <a:latin typeface="Calibri" pitchFamily="34" charset="0"/>
            </a:endParaRPr>
          </a:p>
          <a:p>
            <a:pPr algn="ctr">
              <a:buFontTx/>
              <a:buNone/>
              <a:defRPr/>
            </a:pPr>
            <a:r>
              <a:rPr lang="en-GB" sz="4400" b="1" u="sng" dirty="0" smtClean="0">
                <a:latin typeface="Calibri" pitchFamily="34" charset="0"/>
              </a:rPr>
              <a:t>www.optimus-education.com</a:t>
            </a:r>
            <a:r>
              <a:rPr lang="en-GB" sz="4400" b="1" dirty="0" smtClean="0">
                <a:latin typeface="Calibri" pitchFamily="34" charset="0"/>
              </a:rPr>
              <a:t> @OptimusSEND</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Grp="1" noChangeArrowheads="1"/>
          </p:cNvSpPr>
          <p:nvPr>
            <p:ph type="body" idx="1"/>
          </p:nvPr>
        </p:nvSpPr>
        <p:spPr>
          <a:xfrm>
            <a:off x="179512" y="692696"/>
            <a:ext cx="8784976" cy="4824536"/>
          </a:xfrm>
        </p:spPr>
        <p:txBody>
          <a:bodyPr>
            <a:normAutofit fontScale="85000" lnSpcReduction="10000"/>
          </a:bodyPr>
          <a:lstStyle/>
          <a:p>
            <a:pPr algn="ctr">
              <a:buFontTx/>
              <a:buNone/>
              <a:defRPr/>
            </a:pPr>
            <a:r>
              <a:rPr lang="en-GB" sz="4700" b="1" dirty="0">
                <a:latin typeface="Calibri" pitchFamily="34" charset="0"/>
              </a:rPr>
              <a:t>Gareth D </a:t>
            </a:r>
            <a:r>
              <a:rPr lang="en-GB" sz="4700" b="1" dirty="0" smtClean="0">
                <a:latin typeface="Calibri" pitchFamily="34" charset="0"/>
              </a:rPr>
              <a:t>Morewood</a:t>
            </a:r>
          </a:p>
          <a:p>
            <a:pPr algn="ctr">
              <a:buFontTx/>
              <a:buNone/>
              <a:defRPr/>
            </a:pPr>
            <a:endParaRPr lang="en-GB" sz="1200" b="1" dirty="0">
              <a:latin typeface="Calibri" pitchFamily="34" charset="0"/>
            </a:endParaRPr>
          </a:p>
          <a:p>
            <a:pPr algn="ctr">
              <a:lnSpc>
                <a:spcPct val="120000"/>
              </a:lnSpc>
              <a:buNone/>
              <a:defRPr/>
            </a:pPr>
            <a:r>
              <a:rPr lang="es-ES" sz="3200" dirty="0">
                <a:latin typeface="Calibri" pitchFamily="34" charset="0"/>
              </a:rPr>
              <a:t>Director de Apoyo </a:t>
            </a:r>
            <a:r>
              <a:rPr lang="es-ES" sz="3200" dirty="0" smtClean="0">
                <a:latin typeface="Calibri" pitchFamily="34" charset="0"/>
              </a:rPr>
              <a:t>Curricular y </a:t>
            </a:r>
            <a:r>
              <a:rPr lang="es-ES" sz="3200" dirty="0">
                <a:latin typeface="Calibri" pitchFamily="34" charset="0"/>
              </a:rPr>
              <a:t>Líder especializado en Educación</a:t>
            </a:r>
            <a:r>
              <a:rPr lang="en-GB" sz="3200" dirty="0" smtClean="0">
                <a:latin typeface="Calibri" pitchFamily="34" charset="0"/>
              </a:rPr>
              <a:t>, Priestnall School, Stockport, </a:t>
            </a:r>
            <a:r>
              <a:rPr lang="en-GB" sz="3200" dirty="0" err="1" smtClean="0">
                <a:latin typeface="Calibri" pitchFamily="34" charset="0"/>
              </a:rPr>
              <a:t>Reino</a:t>
            </a:r>
            <a:r>
              <a:rPr lang="en-GB" sz="3200" dirty="0" smtClean="0">
                <a:latin typeface="Calibri" pitchFamily="34" charset="0"/>
              </a:rPr>
              <a:t> </a:t>
            </a:r>
            <a:r>
              <a:rPr lang="en-GB" sz="3200" dirty="0" err="1" smtClean="0">
                <a:latin typeface="Calibri" pitchFamily="34" charset="0"/>
              </a:rPr>
              <a:t>Unido</a:t>
            </a:r>
            <a:endParaRPr lang="en-GB" sz="3200" dirty="0" smtClean="0">
              <a:latin typeface="Calibri" pitchFamily="34" charset="0"/>
            </a:endParaRPr>
          </a:p>
          <a:p>
            <a:pPr algn="ctr">
              <a:lnSpc>
                <a:spcPct val="120000"/>
              </a:lnSpc>
              <a:buNone/>
              <a:defRPr/>
            </a:pPr>
            <a:r>
              <a:rPr lang="en-GB" sz="3200" dirty="0" err="1">
                <a:latin typeface="Calibri" pitchFamily="34" charset="0"/>
              </a:rPr>
              <a:t>Investigador</a:t>
            </a:r>
            <a:r>
              <a:rPr lang="en-GB" sz="3200" dirty="0">
                <a:latin typeface="Calibri" pitchFamily="34" charset="0"/>
              </a:rPr>
              <a:t> de </a:t>
            </a:r>
            <a:r>
              <a:rPr lang="en-GB" sz="3200" dirty="0" err="1">
                <a:latin typeface="Calibri" pitchFamily="34" charset="0"/>
              </a:rPr>
              <a:t>honor</a:t>
            </a:r>
            <a:r>
              <a:rPr lang="en-GB" sz="3200" dirty="0">
                <a:latin typeface="Calibri" pitchFamily="34" charset="0"/>
              </a:rPr>
              <a:t>, en </a:t>
            </a:r>
            <a:r>
              <a:rPr lang="en-GB" sz="3200">
                <a:latin typeface="Calibri" pitchFamily="34" charset="0"/>
              </a:rPr>
              <a:t>la </a:t>
            </a:r>
            <a:r>
              <a:rPr lang="en-GB" sz="3200" smtClean="0">
                <a:latin typeface="Calibri" pitchFamily="34" charset="0"/>
              </a:rPr>
              <a:t>Universidad </a:t>
            </a:r>
            <a:r>
              <a:rPr lang="en-GB" sz="3200" dirty="0">
                <a:latin typeface="Calibri" pitchFamily="34" charset="0"/>
              </a:rPr>
              <a:t>de Manchester</a:t>
            </a:r>
          </a:p>
          <a:p>
            <a:pPr algn="ctr">
              <a:buFontTx/>
              <a:buNone/>
              <a:defRPr/>
            </a:pPr>
            <a:r>
              <a:rPr lang="en-GB" sz="4400" b="1" u="sng" dirty="0" smtClean="0">
                <a:latin typeface="Calibri" pitchFamily="34" charset="0"/>
              </a:rPr>
              <a:t>www.gdmorewood.com</a:t>
            </a:r>
            <a:r>
              <a:rPr lang="en-GB" sz="4400" b="1" dirty="0" smtClean="0">
                <a:latin typeface="Calibri" pitchFamily="34" charset="0"/>
              </a:rPr>
              <a:t> </a:t>
            </a:r>
          </a:p>
          <a:p>
            <a:pPr algn="ctr">
              <a:buFontTx/>
              <a:buNone/>
              <a:defRPr/>
            </a:pPr>
            <a:r>
              <a:rPr lang="en-GB" sz="4400" b="1" dirty="0" smtClean="0">
                <a:latin typeface="Calibri" pitchFamily="34" charset="0"/>
              </a:rPr>
              <a:t>@gdmorewood</a:t>
            </a:r>
          </a:p>
          <a:p>
            <a:pPr algn="ctr">
              <a:buFontTx/>
              <a:buNone/>
              <a:defRPr/>
            </a:pPr>
            <a:endParaRPr lang="en-GB" sz="1600" b="1" dirty="0" smtClean="0">
              <a:latin typeface="Calibri" pitchFamily="34" charset="0"/>
            </a:endParaRPr>
          </a:p>
          <a:p>
            <a:pPr algn="ctr">
              <a:buFontTx/>
              <a:buNone/>
              <a:defRPr/>
            </a:pPr>
            <a:r>
              <a:rPr lang="en-GB" sz="4400" b="1" u="sng" dirty="0" smtClean="0">
                <a:latin typeface="Calibri" pitchFamily="34" charset="0"/>
              </a:rPr>
              <a:t>www.optimus-education.com</a:t>
            </a:r>
            <a:r>
              <a:rPr lang="en-GB" sz="4400" b="1" dirty="0" smtClean="0">
                <a:latin typeface="Calibri" pitchFamily="34" charset="0"/>
              </a:rPr>
              <a:t> @</a:t>
            </a:r>
            <a:r>
              <a:rPr lang="en-GB" sz="4400" b="1" dirty="0" err="1" smtClean="0">
                <a:latin typeface="Calibri" pitchFamily="34" charset="0"/>
              </a:rPr>
              <a:t>OptimusSEND</a:t>
            </a:r>
            <a:endParaRPr lang="en-GB" sz="4400" b="1" dirty="0" smtClean="0">
              <a:latin typeface="Calibri" pitchFamily="34" charset="0"/>
            </a:endParaRPr>
          </a:p>
        </p:txBody>
      </p:sp>
    </p:spTree>
    <p:extLst>
      <p:ext uri="{BB962C8B-B14F-4D97-AF65-F5344CB8AC3E}">
        <p14:creationId xmlns:p14="http://schemas.microsoft.com/office/powerpoint/2010/main" xmlns="" val="30766588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066130"/>
          </a:xfrm>
        </p:spPr>
        <p:txBody>
          <a:bodyPr>
            <a:normAutofit/>
          </a:bodyPr>
          <a:lstStyle/>
          <a:p>
            <a:pPr>
              <a:defRPr/>
            </a:pPr>
            <a:r>
              <a:rPr lang="en-GB" sz="3600" dirty="0" err="1">
                <a:solidFill>
                  <a:schemeClr val="tx1"/>
                </a:solidFill>
                <a:effectLst/>
              </a:rPr>
              <a:t>Judios</a:t>
            </a:r>
            <a:r>
              <a:rPr lang="en-GB" sz="3600" dirty="0">
                <a:solidFill>
                  <a:schemeClr val="tx1"/>
                </a:solidFill>
                <a:effectLst/>
              </a:rPr>
              <a:t> </a:t>
            </a:r>
            <a:r>
              <a:rPr lang="en-GB" sz="3600" dirty="0" err="1">
                <a:solidFill>
                  <a:schemeClr val="tx1"/>
                </a:solidFill>
                <a:effectLst/>
              </a:rPr>
              <a:t>perseguidos</a:t>
            </a:r>
            <a:r>
              <a:rPr lang="en-GB" sz="3600" dirty="0">
                <a:solidFill>
                  <a:schemeClr val="tx1"/>
                </a:solidFill>
                <a:effectLst/>
              </a:rPr>
              <a:t> </a:t>
            </a:r>
            <a:r>
              <a:rPr lang="en-GB" sz="3600" dirty="0" err="1">
                <a:solidFill>
                  <a:schemeClr val="tx1"/>
                </a:solidFill>
                <a:effectLst/>
              </a:rPr>
              <a:t>por</a:t>
            </a:r>
            <a:r>
              <a:rPr lang="en-GB" sz="3600" dirty="0">
                <a:solidFill>
                  <a:schemeClr val="tx1"/>
                </a:solidFill>
                <a:effectLst/>
              </a:rPr>
              <a:t> la </a:t>
            </a:r>
            <a:r>
              <a:rPr lang="en-GB" sz="3600" dirty="0" err="1">
                <a:solidFill>
                  <a:schemeClr val="tx1"/>
                </a:solidFill>
                <a:effectLst/>
              </a:rPr>
              <a:t>Alemania</a:t>
            </a:r>
            <a:r>
              <a:rPr lang="en-GB" sz="3600" dirty="0">
                <a:solidFill>
                  <a:schemeClr val="tx1"/>
                </a:solidFill>
                <a:effectLst/>
              </a:rPr>
              <a:t> </a:t>
            </a:r>
            <a:r>
              <a:rPr lang="en-GB" sz="3600" dirty="0" err="1">
                <a:solidFill>
                  <a:schemeClr val="tx1"/>
                </a:solidFill>
                <a:effectLst/>
              </a:rPr>
              <a:t>nazi</a:t>
            </a:r>
            <a:r>
              <a:rPr lang="en-GB" sz="3600" dirty="0">
                <a:solidFill>
                  <a:schemeClr val="tx1"/>
                </a:solidFill>
                <a:effectLst/>
              </a:rPr>
              <a:t>...</a:t>
            </a:r>
          </a:p>
        </p:txBody>
      </p:sp>
      <p:pic>
        <p:nvPicPr>
          <p:cNvPr id="8195" name="Picture 2" descr="http://t3.gstatic.com/images?q=tbn:ZTOzfPoTwKvt9M:http://www.holocaustresearchproject.org/nazioccupation/images/Jews%2520being%2520deported%2520from%2520France.jpg">
            <a:hlinkClick r:id="rId2"/>
          </p:cNvPr>
          <p:cNvPicPr>
            <a:picLocks noChangeAspect="1" noChangeArrowheads="1"/>
          </p:cNvPicPr>
          <p:nvPr/>
        </p:nvPicPr>
        <p:blipFill>
          <a:blip r:embed="rId3" cstate="print"/>
          <a:srcRect/>
          <a:stretch>
            <a:fillRect/>
          </a:stretch>
        </p:blipFill>
        <p:spPr bwMode="auto">
          <a:xfrm>
            <a:off x="2267744" y="1268760"/>
            <a:ext cx="4320480" cy="4392488"/>
          </a:xfrm>
          <a:prstGeom prst="rect">
            <a:avLst/>
          </a:prstGeom>
          <a:noFill/>
          <a:ln w="9525">
            <a:noFill/>
            <a:miter lim="800000"/>
            <a:headEnd/>
            <a:tailEnd/>
          </a:ln>
        </p:spPr>
      </p:pic>
    </p:spTree>
    <p:extLst>
      <p:ext uri="{BB962C8B-B14F-4D97-AF65-F5344CB8AC3E}">
        <p14:creationId xmlns:p14="http://schemas.microsoft.com/office/powerpoint/2010/main" xmlns="" val="1334713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568952" cy="1143000"/>
          </a:xfrm>
        </p:spPr>
        <p:txBody>
          <a:bodyPr>
            <a:noAutofit/>
          </a:bodyPr>
          <a:lstStyle/>
          <a:p>
            <a:pPr>
              <a:defRPr/>
            </a:pPr>
            <a:r>
              <a:rPr lang="en-GB" sz="4200" dirty="0" smtClean="0">
                <a:solidFill>
                  <a:schemeClr val="tx1"/>
                </a:solidFill>
                <a:effectLst/>
              </a:rPr>
              <a:t>By colour in Apartheid South Africa...</a:t>
            </a:r>
            <a:endParaRPr lang="en-GB" sz="4200" dirty="0">
              <a:solidFill>
                <a:schemeClr val="tx1"/>
              </a:solidFill>
              <a:effectLst/>
            </a:endParaRPr>
          </a:p>
        </p:txBody>
      </p:sp>
      <p:pic>
        <p:nvPicPr>
          <p:cNvPr id="9219" name="Picture 4" descr="http://t0.gstatic.com/images?q=tbn:RjpYmjXLX4F16M:http://www.ashcombe.surrey.sch.uk/curriculum/english/GCSE/Y11/Paper%25202%2520English/Cluster%25201/Nothings%2520changed/apartheid%2520image.jpg">
            <a:hlinkClick r:id="rId2"/>
          </p:cNvPr>
          <p:cNvPicPr>
            <a:picLocks noChangeAspect="1" noChangeArrowheads="1"/>
          </p:cNvPicPr>
          <p:nvPr/>
        </p:nvPicPr>
        <p:blipFill>
          <a:blip r:embed="rId3" cstate="print"/>
          <a:srcRect/>
          <a:stretch>
            <a:fillRect/>
          </a:stretch>
        </p:blipFill>
        <p:spPr bwMode="auto">
          <a:xfrm>
            <a:off x="1547664" y="1556792"/>
            <a:ext cx="5861098" cy="3647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568952" cy="1143000"/>
          </a:xfrm>
        </p:spPr>
        <p:txBody>
          <a:bodyPr>
            <a:noAutofit/>
          </a:bodyPr>
          <a:lstStyle/>
          <a:p>
            <a:pPr>
              <a:defRPr/>
            </a:pPr>
            <a:r>
              <a:rPr lang="es-ES" sz="3600" dirty="0">
                <a:solidFill>
                  <a:schemeClr val="tx1"/>
                </a:solidFill>
                <a:effectLst/>
              </a:rPr>
              <a:t>Por el color </a:t>
            </a:r>
            <a:r>
              <a:rPr lang="es-ES" sz="3600" dirty="0" smtClean="0">
                <a:solidFill>
                  <a:schemeClr val="tx1"/>
                </a:solidFill>
                <a:effectLst/>
              </a:rPr>
              <a:t>en </a:t>
            </a:r>
            <a:r>
              <a:rPr lang="es-ES" sz="3600" dirty="0">
                <a:solidFill>
                  <a:schemeClr val="tx1"/>
                </a:solidFill>
                <a:effectLst/>
              </a:rPr>
              <a:t>la Sudáfrica </a:t>
            </a:r>
            <a:r>
              <a:rPr lang="es-ES" sz="3600" dirty="0" smtClean="0">
                <a:solidFill>
                  <a:schemeClr val="tx1"/>
                </a:solidFill>
                <a:effectLst/>
              </a:rPr>
              <a:t>de </a:t>
            </a:r>
            <a:br>
              <a:rPr lang="es-ES" sz="3600" dirty="0" smtClean="0">
                <a:solidFill>
                  <a:schemeClr val="tx1"/>
                </a:solidFill>
                <a:effectLst/>
              </a:rPr>
            </a:br>
            <a:r>
              <a:rPr lang="es-ES" sz="3600" dirty="0" smtClean="0">
                <a:solidFill>
                  <a:schemeClr val="tx1"/>
                </a:solidFill>
                <a:effectLst/>
              </a:rPr>
              <a:t>la </a:t>
            </a:r>
            <a:r>
              <a:rPr lang="es-ES" sz="3600" dirty="0">
                <a:solidFill>
                  <a:schemeClr val="tx1"/>
                </a:solidFill>
                <a:effectLst/>
              </a:rPr>
              <a:t>Segregación racial</a:t>
            </a:r>
            <a:r>
              <a:rPr lang="en-GB" sz="3600" dirty="0" smtClean="0">
                <a:solidFill>
                  <a:schemeClr val="tx1"/>
                </a:solidFill>
                <a:effectLst/>
              </a:rPr>
              <a:t>...</a:t>
            </a:r>
            <a:endParaRPr lang="en-GB" sz="3600" dirty="0">
              <a:solidFill>
                <a:schemeClr val="tx1"/>
              </a:solidFill>
              <a:effectLst/>
            </a:endParaRPr>
          </a:p>
        </p:txBody>
      </p:sp>
      <p:pic>
        <p:nvPicPr>
          <p:cNvPr id="9219" name="Picture 4" descr="http://t0.gstatic.com/images?q=tbn:RjpYmjXLX4F16M:http://www.ashcombe.surrey.sch.uk/curriculum/english/GCSE/Y11/Paper%25202%2520English/Cluster%25201/Nothings%2520changed/apartheid%2520image.jpg">
            <a:hlinkClick r:id="rId2"/>
          </p:cNvPr>
          <p:cNvPicPr>
            <a:picLocks noChangeAspect="1" noChangeArrowheads="1"/>
          </p:cNvPicPr>
          <p:nvPr/>
        </p:nvPicPr>
        <p:blipFill>
          <a:blip r:embed="rId3" cstate="print"/>
          <a:srcRect/>
          <a:stretch>
            <a:fillRect/>
          </a:stretch>
        </p:blipFill>
        <p:spPr bwMode="auto">
          <a:xfrm>
            <a:off x="1547664" y="1556792"/>
            <a:ext cx="5861098" cy="3647480"/>
          </a:xfrm>
          <a:prstGeom prst="rect">
            <a:avLst/>
          </a:prstGeom>
          <a:noFill/>
          <a:ln w="9525">
            <a:noFill/>
            <a:miter lim="800000"/>
            <a:headEnd/>
            <a:tailEnd/>
          </a:ln>
        </p:spPr>
      </p:pic>
    </p:spTree>
    <p:extLst>
      <p:ext uri="{BB962C8B-B14F-4D97-AF65-F5344CB8AC3E}">
        <p14:creationId xmlns:p14="http://schemas.microsoft.com/office/powerpoint/2010/main" xmlns="" val="36862772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142875"/>
            <a:ext cx="8229600" cy="1851025"/>
          </a:xfrm>
        </p:spPr>
        <p:txBody>
          <a:bodyPr>
            <a:normAutofit/>
          </a:bodyPr>
          <a:lstStyle/>
          <a:p>
            <a:pPr>
              <a:defRPr/>
            </a:pPr>
            <a:r>
              <a:rPr lang="en-GB" sz="4200" dirty="0" smtClean="0">
                <a:solidFill>
                  <a:schemeClr val="tx1"/>
                </a:solidFill>
                <a:effectLst/>
              </a:rPr>
              <a:t>Discrimination by </a:t>
            </a:r>
            <a:br>
              <a:rPr lang="en-GB" sz="4200" dirty="0" smtClean="0">
                <a:solidFill>
                  <a:schemeClr val="tx1"/>
                </a:solidFill>
                <a:effectLst/>
              </a:rPr>
            </a:br>
            <a:r>
              <a:rPr lang="en-GB" sz="4200" dirty="0" smtClean="0">
                <a:solidFill>
                  <a:schemeClr val="tx1"/>
                </a:solidFill>
                <a:effectLst/>
              </a:rPr>
              <a:t>white in Rhodesia</a:t>
            </a:r>
            <a:endParaRPr lang="en-GB" sz="4200" dirty="0">
              <a:solidFill>
                <a:schemeClr val="tx1"/>
              </a:solidFill>
              <a:effectLst/>
            </a:endParaRPr>
          </a:p>
        </p:txBody>
      </p:sp>
      <p:sp>
        <p:nvSpPr>
          <p:cNvPr id="11267" name="TextBox 4"/>
          <p:cNvSpPr txBox="1">
            <a:spLocks noChangeArrowheads="1"/>
          </p:cNvSpPr>
          <p:nvPr/>
        </p:nvSpPr>
        <p:spPr bwMode="auto">
          <a:xfrm>
            <a:off x="500063" y="1928813"/>
            <a:ext cx="8215312" cy="4041775"/>
          </a:xfrm>
          <a:prstGeom prst="rect">
            <a:avLst/>
          </a:prstGeom>
          <a:noFill/>
          <a:ln w="9525">
            <a:noFill/>
            <a:miter lim="800000"/>
            <a:headEnd/>
            <a:tailEnd/>
          </a:ln>
        </p:spPr>
        <p:txBody>
          <a:bodyPr>
            <a:spAutoFit/>
          </a:bodyPr>
          <a:lstStyle/>
          <a:p>
            <a:r>
              <a:rPr lang="en-GB" sz="2800" b="1" dirty="0"/>
              <a:t>Section 142</a:t>
            </a:r>
            <a:r>
              <a:rPr lang="en-GB" sz="2800" dirty="0"/>
              <a:t> of the </a:t>
            </a:r>
          </a:p>
          <a:p>
            <a:r>
              <a:rPr lang="en-GB" sz="2800" dirty="0"/>
              <a:t>Building By-Laws which </a:t>
            </a:r>
          </a:p>
          <a:p>
            <a:r>
              <a:rPr lang="en-GB" sz="2800" dirty="0"/>
              <a:t>stated that </a:t>
            </a:r>
            <a:r>
              <a:rPr lang="en-GB" sz="2800" i="1" dirty="0"/>
              <a:t>"Europeans </a:t>
            </a:r>
          </a:p>
          <a:p>
            <a:r>
              <a:rPr lang="en-GB" sz="2800" i="1" dirty="0"/>
              <a:t>are prohibited from using </a:t>
            </a:r>
          </a:p>
          <a:p>
            <a:r>
              <a:rPr lang="en-GB" sz="2800" i="1" dirty="0"/>
              <a:t>the same sanitary conveniences as </a:t>
            </a:r>
            <a:r>
              <a:rPr lang="en-GB" sz="2800" i="1" dirty="0" err="1"/>
              <a:t>Asiatics</a:t>
            </a:r>
            <a:r>
              <a:rPr lang="en-GB" sz="2800" i="1" dirty="0"/>
              <a:t>, Natives and/or Coloured people, and </a:t>
            </a:r>
            <a:r>
              <a:rPr lang="en-GB" sz="2800" i="1" dirty="0" err="1"/>
              <a:t>Asiatics</a:t>
            </a:r>
            <a:r>
              <a:rPr lang="en-GB" sz="2800" i="1" dirty="0"/>
              <a:t>, Natives and/or Coloured people are prohibited from using the same sanitary conveniences as Europeans"</a:t>
            </a:r>
            <a:r>
              <a:rPr lang="en-GB" sz="2800" dirty="0"/>
              <a:t>.</a:t>
            </a:r>
          </a:p>
        </p:txBody>
      </p:sp>
      <p:pic>
        <p:nvPicPr>
          <p:cNvPr id="11268" name="Picture 4" descr="File:RepsFront.jpg">
            <a:hlinkClick r:id="rId2"/>
          </p:cNvPr>
          <p:cNvPicPr>
            <a:picLocks noChangeAspect="1" noChangeArrowheads="1"/>
          </p:cNvPicPr>
          <p:nvPr/>
        </p:nvPicPr>
        <p:blipFill>
          <a:blip r:embed="rId3" cstate="print"/>
          <a:srcRect/>
          <a:stretch>
            <a:fillRect/>
          </a:stretch>
        </p:blipFill>
        <p:spPr bwMode="auto">
          <a:xfrm>
            <a:off x="5143500" y="493713"/>
            <a:ext cx="3786188" cy="2919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142875"/>
            <a:ext cx="8229600" cy="1851025"/>
          </a:xfrm>
        </p:spPr>
        <p:txBody>
          <a:bodyPr>
            <a:normAutofit fontScale="90000"/>
          </a:bodyPr>
          <a:lstStyle/>
          <a:p>
            <a:pPr>
              <a:defRPr/>
            </a:pPr>
            <a:r>
              <a:rPr lang="es-ES" sz="4200" dirty="0">
                <a:solidFill>
                  <a:schemeClr val="tx1"/>
                </a:solidFill>
                <a:effectLst/>
              </a:rPr>
              <a:t>La discriminación </a:t>
            </a:r>
            <a:r>
              <a:rPr lang="es-ES" sz="4200" dirty="0" smtClean="0">
                <a:solidFill>
                  <a:schemeClr val="tx1"/>
                </a:solidFill>
                <a:effectLst/>
              </a:rPr>
              <a:t/>
            </a:r>
            <a:br>
              <a:rPr lang="es-ES" sz="4200" dirty="0" smtClean="0">
                <a:solidFill>
                  <a:schemeClr val="tx1"/>
                </a:solidFill>
                <a:effectLst/>
              </a:rPr>
            </a:br>
            <a:r>
              <a:rPr lang="es-ES" sz="4200" dirty="0" smtClean="0">
                <a:solidFill>
                  <a:schemeClr val="tx1"/>
                </a:solidFill>
                <a:effectLst/>
              </a:rPr>
              <a:t>por parte</a:t>
            </a:r>
            <a:r>
              <a:rPr lang="es-ES" sz="4200" dirty="0">
                <a:solidFill>
                  <a:schemeClr val="tx1"/>
                </a:solidFill>
                <a:effectLst/>
              </a:rPr>
              <a:t> </a:t>
            </a:r>
            <a:r>
              <a:rPr lang="es-ES" sz="4200" dirty="0" smtClean="0">
                <a:solidFill>
                  <a:schemeClr val="tx1"/>
                </a:solidFill>
                <a:effectLst/>
              </a:rPr>
              <a:t>la población</a:t>
            </a:r>
            <a:br>
              <a:rPr lang="es-ES" sz="4200" dirty="0" smtClean="0">
                <a:solidFill>
                  <a:schemeClr val="tx1"/>
                </a:solidFill>
                <a:effectLst/>
              </a:rPr>
            </a:br>
            <a:r>
              <a:rPr lang="es-ES" sz="4200" dirty="0" smtClean="0">
                <a:solidFill>
                  <a:schemeClr val="tx1"/>
                </a:solidFill>
                <a:effectLst/>
              </a:rPr>
              <a:t>blanca en </a:t>
            </a:r>
            <a:r>
              <a:rPr lang="es-ES" sz="4200" dirty="0">
                <a:solidFill>
                  <a:schemeClr val="tx1"/>
                </a:solidFill>
                <a:effectLst/>
              </a:rPr>
              <a:t>Rhodesia</a:t>
            </a:r>
            <a:endParaRPr lang="en-GB" sz="4200" dirty="0">
              <a:solidFill>
                <a:schemeClr val="tx1"/>
              </a:solidFill>
              <a:effectLst/>
            </a:endParaRPr>
          </a:p>
        </p:txBody>
      </p:sp>
      <p:sp>
        <p:nvSpPr>
          <p:cNvPr id="11267" name="TextBox 4"/>
          <p:cNvSpPr txBox="1">
            <a:spLocks noChangeArrowheads="1"/>
          </p:cNvSpPr>
          <p:nvPr/>
        </p:nvSpPr>
        <p:spPr bwMode="auto">
          <a:xfrm>
            <a:off x="500063" y="2121818"/>
            <a:ext cx="8215312" cy="3539430"/>
          </a:xfrm>
          <a:prstGeom prst="rect">
            <a:avLst/>
          </a:prstGeom>
          <a:noFill/>
          <a:ln w="9525">
            <a:noFill/>
            <a:miter lim="800000"/>
            <a:headEnd/>
            <a:tailEnd/>
          </a:ln>
        </p:spPr>
        <p:txBody>
          <a:bodyPr>
            <a:spAutoFit/>
          </a:bodyPr>
          <a:lstStyle/>
          <a:p>
            <a:r>
              <a:rPr lang="es-ES" sz="2800" b="1" dirty="0" smtClean="0"/>
              <a:t>Sección </a:t>
            </a:r>
            <a:r>
              <a:rPr lang="es-ES" sz="2800" b="1" dirty="0"/>
              <a:t>142 </a:t>
            </a:r>
            <a:r>
              <a:rPr lang="es-ES" sz="2800" dirty="0"/>
              <a:t>del </a:t>
            </a:r>
            <a:r>
              <a:rPr lang="es-ES" sz="2800" dirty="0" smtClean="0"/>
              <a:t>‘Constituido</a:t>
            </a:r>
          </a:p>
          <a:p>
            <a:r>
              <a:rPr lang="es-ES" sz="2800" dirty="0" smtClean="0"/>
              <a:t>por la Ley’ donde </a:t>
            </a:r>
            <a:r>
              <a:rPr lang="es-ES" sz="2800" dirty="0"/>
              <a:t>se </a:t>
            </a:r>
            <a:r>
              <a:rPr lang="es-ES" sz="2800" dirty="0" smtClean="0"/>
              <a:t>afirma</a:t>
            </a:r>
          </a:p>
          <a:p>
            <a:r>
              <a:rPr lang="es-ES" sz="2800" dirty="0" smtClean="0"/>
              <a:t>que "</a:t>
            </a:r>
            <a:r>
              <a:rPr lang="es-ES" sz="2800" i="1" dirty="0" smtClean="0"/>
              <a:t>Los europeos tienen </a:t>
            </a:r>
            <a:endParaRPr lang="es-ES" sz="2800" i="1" dirty="0"/>
          </a:p>
          <a:p>
            <a:r>
              <a:rPr lang="es-ES" sz="2800" i="1" dirty="0"/>
              <a:t>p</a:t>
            </a:r>
            <a:r>
              <a:rPr lang="es-ES" sz="2800" i="1" dirty="0" smtClean="0"/>
              <a:t>rohibido el </a:t>
            </a:r>
            <a:r>
              <a:rPr lang="es-ES" sz="2800" i="1" dirty="0"/>
              <a:t>uso de </a:t>
            </a:r>
            <a:r>
              <a:rPr lang="es-ES" sz="2800" i="1" dirty="0" smtClean="0"/>
              <a:t>las mismas instalaciones sanitarias que </a:t>
            </a:r>
            <a:r>
              <a:rPr lang="es-ES" sz="2800" i="1" dirty="0"/>
              <a:t>asiáticos</a:t>
            </a:r>
            <a:r>
              <a:rPr lang="es-ES" sz="2800" i="1" dirty="0" smtClean="0"/>
              <a:t>, y </a:t>
            </a:r>
            <a:r>
              <a:rPr lang="es-ES" sz="2800" i="1" dirty="0"/>
              <a:t>personas </a:t>
            </a:r>
            <a:r>
              <a:rPr lang="es-ES" sz="2800" i="1" dirty="0" smtClean="0"/>
              <a:t>nativas y/o de color; </a:t>
            </a:r>
            <a:r>
              <a:rPr lang="es-ES" sz="2800" i="1" dirty="0"/>
              <a:t>y los asiáticos, </a:t>
            </a:r>
            <a:r>
              <a:rPr lang="es-ES" sz="2800" i="1" dirty="0" smtClean="0"/>
              <a:t>y personas </a:t>
            </a:r>
            <a:r>
              <a:rPr lang="es-ES" sz="2800" i="1" dirty="0"/>
              <a:t>nativas y/o de color </a:t>
            </a:r>
            <a:r>
              <a:rPr lang="es-ES" sz="2800" i="1" dirty="0" smtClean="0"/>
              <a:t>tienen </a:t>
            </a:r>
            <a:r>
              <a:rPr lang="es-ES" sz="2800" i="1" dirty="0"/>
              <a:t>prohibido el uso de las mismas instalaciones sanitarias </a:t>
            </a:r>
            <a:r>
              <a:rPr lang="es-ES" sz="2800" i="1" dirty="0" smtClean="0"/>
              <a:t>que los europeos ".</a:t>
            </a:r>
            <a:endParaRPr lang="en-GB" sz="2800" i="1" dirty="0"/>
          </a:p>
        </p:txBody>
      </p:sp>
      <p:pic>
        <p:nvPicPr>
          <p:cNvPr id="11268" name="Picture 4" descr="File:RepsFront.jpg">
            <a:hlinkClick r:id="rId2"/>
          </p:cNvPr>
          <p:cNvPicPr>
            <a:picLocks noChangeAspect="1" noChangeArrowheads="1"/>
          </p:cNvPicPr>
          <p:nvPr/>
        </p:nvPicPr>
        <p:blipFill>
          <a:blip r:embed="rId3" cstate="print"/>
          <a:srcRect/>
          <a:stretch>
            <a:fillRect/>
          </a:stretch>
        </p:blipFill>
        <p:spPr bwMode="auto">
          <a:xfrm>
            <a:off x="5143500" y="293564"/>
            <a:ext cx="3786188" cy="2919412"/>
          </a:xfrm>
          <a:prstGeom prst="rect">
            <a:avLst/>
          </a:prstGeom>
          <a:noFill/>
          <a:ln w="9525">
            <a:noFill/>
            <a:miter lim="800000"/>
            <a:headEnd/>
            <a:tailEnd/>
          </a:ln>
        </p:spPr>
      </p:pic>
    </p:spTree>
    <p:extLst>
      <p:ext uri="{BB962C8B-B14F-4D97-AF65-F5344CB8AC3E}">
        <p14:creationId xmlns:p14="http://schemas.microsoft.com/office/powerpoint/2010/main" xmlns="" val="1227192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sz="4200" dirty="0" smtClean="0">
                <a:solidFill>
                  <a:schemeClr val="tx1"/>
                </a:solidFill>
                <a:effectLst/>
              </a:rPr>
              <a:t>United States...</a:t>
            </a:r>
            <a:endParaRPr lang="en-GB" sz="4200" dirty="0">
              <a:solidFill>
                <a:schemeClr val="tx1"/>
              </a:solidFill>
              <a:effectLst/>
            </a:endParaRPr>
          </a:p>
        </p:txBody>
      </p:sp>
      <p:pic>
        <p:nvPicPr>
          <p:cNvPr id="12291" name="Picture 2" descr="Martin Luther King Jr NYWTS.jpg">
            <a:hlinkClick r:id="rId2"/>
          </p:cNvPr>
          <p:cNvPicPr>
            <a:picLocks noChangeAspect="1" noChangeArrowheads="1"/>
          </p:cNvPicPr>
          <p:nvPr/>
        </p:nvPicPr>
        <p:blipFill>
          <a:blip r:embed="rId3" cstate="print"/>
          <a:srcRect/>
          <a:stretch>
            <a:fillRect/>
          </a:stretch>
        </p:blipFill>
        <p:spPr bwMode="auto">
          <a:xfrm>
            <a:off x="971600" y="1381938"/>
            <a:ext cx="3456384" cy="4189391"/>
          </a:xfrm>
          <a:prstGeom prst="rect">
            <a:avLst/>
          </a:prstGeom>
          <a:noFill/>
          <a:ln w="9525">
            <a:noFill/>
            <a:miter lim="800000"/>
            <a:headEnd/>
            <a:tailEnd/>
          </a:ln>
        </p:spPr>
      </p:pic>
      <p:pic>
        <p:nvPicPr>
          <p:cNvPr id="12292" name="Picture 4" descr="http://upload.wikimedia.org/wikipedia/commons/thumb/c/c4/Rosaparks.jpg/225px-Rosaparks.jpg">
            <a:hlinkClick r:id="rId4"/>
          </p:cNvPr>
          <p:cNvPicPr>
            <a:picLocks noChangeAspect="1" noChangeArrowheads="1"/>
          </p:cNvPicPr>
          <p:nvPr/>
        </p:nvPicPr>
        <p:blipFill>
          <a:blip r:embed="rId5" cstate="print"/>
          <a:srcRect/>
          <a:stretch>
            <a:fillRect/>
          </a:stretch>
        </p:blipFill>
        <p:spPr bwMode="auto">
          <a:xfrm>
            <a:off x="5148064" y="764704"/>
            <a:ext cx="3354710" cy="47711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179512" y="1988840"/>
            <a:ext cx="8784976" cy="1800200"/>
          </a:xfrm>
        </p:spPr>
        <p:txBody>
          <a:bodyPr>
            <a:noAutofit/>
          </a:bodyPr>
          <a:lstStyle/>
          <a:p>
            <a:pPr algn="ctr"/>
            <a:r>
              <a:rPr lang="es-ES" sz="4000" dirty="0" smtClean="0">
                <a:solidFill>
                  <a:schemeClr val="tx1"/>
                </a:solidFill>
                <a:effectLst/>
              </a:rPr>
              <a:t>Implicaciones de la </a:t>
            </a:r>
            <a:r>
              <a:rPr lang="es-ES" sz="4000" dirty="0">
                <a:solidFill>
                  <a:schemeClr val="tx1"/>
                </a:solidFill>
                <a:effectLst/>
              </a:rPr>
              <a:t>inclusión para la comunidad escolar: la creación de escuelas verdaderamente inclusivas como parte de un enfoque integral</a:t>
            </a:r>
            <a:endParaRPr lang="en-US" sz="4000" i="1" dirty="0">
              <a:solidFill>
                <a:schemeClr val="tx1"/>
              </a:solidFill>
              <a:effectLst/>
              <a:latin typeface="Calibri" pitchFamily="34" charset="0"/>
            </a:endParaRPr>
          </a:p>
        </p:txBody>
      </p:sp>
      <p:sp>
        <p:nvSpPr>
          <p:cNvPr id="7" name="Rectangle 2"/>
          <p:cNvSpPr txBox="1">
            <a:spLocks/>
          </p:cNvSpPr>
          <p:nvPr/>
        </p:nvSpPr>
        <p:spPr>
          <a:xfrm>
            <a:off x="107505" y="5013176"/>
            <a:ext cx="9036495" cy="1284251"/>
          </a:xfrm>
          <a:prstGeom prst="rect">
            <a:avLst/>
          </a:prstGeom>
        </p:spPr>
        <p:txBody>
          <a:bodyPr vert="horz" lIns="45720" rIns="45720">
            <a:normAutofit fontScale="25000" lnSpcReduction="20000"/>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700" b="1" i="0" u="none" strike="noStrike" kern="1200" cap="none" spc="0" normalizeH="0" baseline="0" noProof="0" dirty="0" smtClean="0">
              <a:ln>
                <a:noFill/>
              </a:ln>
              <a:solidFill>
                <a:schemeClr val="tx1"/>
              </a:solidFill>
              <a:effectLst/>
              <a:uLnTx/>
              <a:uFillTx/>
              <a:latin typeface="+mn-lt"/>
              <a:ea typeface="+mn-ea"/>
              <a:cs typeface="+mn-cs"/>
            </a:endParaRPr>
          </a:p>
          <a:p>
            <a:pPr marL="0" marR="64008" lvl="0" indent="0" algn="l" defTabSz="914400" rtl="0" eaLnBrk="1" fontAlgn="auto" latinLnBrk="0" hangingPunct="1">
              <a:lnSpc>
                <a:spcPct val="120000"/>
              </a:lnSpc>
              <a:spcBef>
                <a:spcPts val="400"/>
              </a:spcBef>
              <a:spcAft>
                <a:spcPts val="0"/>
              </a:spcAft>
              <a:buClr>
                <a:schemeClr val="accent1"/>
              </a:buClr>
              <a:buSzPct val="68000"/>
              <a:buFont typeface="Wingdings 3"/>
              <a:buNone/>
              <a:tabLst/>
              <a:defRPr/>
            </a:pPr>
            <a:r>
              <a:rPr kumimoji="0" lang="en-GB" sz="12000" b="1" i="0" u="none" strike="noStrike" kern="1200" cap="none" spc="0" normalizeH="0" baseline="0" noProof="0" dirty="0" smtClean="0">
                <a:ln>
                  <a:noFill/>
                </a:ln>
                <a:solidFill>
                  <a:schemeClr val="tx1"/>
                </a:solidFill>
                <a:effectLst/>
                <a:uLnTx/>
                <a:uFillTx/>
                <a:latin typeface="Calibri" pitchFamily="34" charset="0"/>
                <a:ea typeface="+mn-ea"/>
                <a:cs typeface="+mn-cs"/>
              </a:rPr>
              <a:t>Gareth D Morewood</a:t>
            </a:r>
          </a:p>
          <a:p>
            <a:pPr>
              <a:lnSpc>
                <a:spcPct val="120000"/>
              </a:lnSpc>
              <a:defRPr/>
            </a:pPr>
            <a:r>
              <a:rPr lang="es-ES" sz="8000" dirty="0">
                <a:latin typeface="Calibri" pitchFamily="34" charset="0"/>
              </a:rPr>
              <a:t>Director de Apoyo Curricular (</a:t>
            </a:r>
            <a:r>
              <a:rPr lang="es-ES" sz="8000" dirty="0" err="1">
                <a:latin typeface="Calibri" pitchFamily="34" charset="0"/>
              </a:rPr>
              <a:t>SENCo</a:t>
            </a:r>
            <a:r>
              <a:rPr lang="es-ES" sz="8000" dirty="0">
                <a:latin typeface="Calibri" pitchFamily="34" charset="0"/>
              </a:rPr>
              <a:t>) y Líder especializado en Educación, en la Escuela </a:t>
            </a:r>
            <a:r>
              <a:rPr lang="es-ES" sz="8000" dirty="0" err="1">
                <a:latin typeface="Calibri" pitchFamily="34" charset="0"/>
              </a:rPr>
              <a:t>Priestnall</a:t>
            </a:r>
            <a:r>
              <a:rPr lang="es-ES" sz="8000" dirty="0">
                <a:latin typeface="Calibri" pitchFamily="34" charset="0"/>
              </a:rPr>
              <a:t>, </a:t>
            </a:r>
            <a:r>
              <a:rPr lang="es-ES" sz="8000" dirty="0" err="1">
                <a:latin typeface="Calibri" pitchFamily="34" charset="0"/>
              </a:rPr>
              <a:t>Stockport</a:t>
            </a:r>
            <a:r>
              <a:rPr lang="es-ES" sz="8000" dirty="0">
                <a:latin typeface="Calibri" pitchFamily="34" charset="0"/>
              </a:rPr>
              <a:t> (Reino Unido) </a:t>
            </a:r>
            <a:r>
              <a:rPr lang="en-GB" sz="8000" dirty="0">
                <a:latin typeface="Calibri" pitchFamily="34" charset="0"/>
              </a:rPr>
              <a:t>; </a:t>
            </a:r>
            <a:r>
              <a:rPr lang="en-GB" sz="8000" dirty="0" err="1">
                <a:latin typeface="Calibri" pitchFamily="34" charset="0"/>
              </a:rPr>
              <a:t>Investigador</a:t>
            </a:r>
            <a:r>
              <a:rPr lang="en-GB" sz="8000" dirty="0">
                <a:latin typeface="Calibri" pitchFamily="34" charset="0"/>
              </a:rPr>
              <a:t> de </a:t>
            </a:r>
            <a:r>
              <a:rPr lang="en-GB" sz="8000" dirty="0" err="1">
                <a:latin typeface="Calibri" pitchFamily="34" charset="0"/>
              </a:rPr>
              <a:t>honor</a:t>
            </a:r>
            <a:r>
              <a:rPr lang="en-GB" sz="8000" dirty="0">
                <a:latin typeface="Calibri" pitchFamily="34" charset="0"/>
              </a:rPr>
              <a:t>, en la </a:t>
            </a:r>
            <a:r>
              <a:rPr lang="en-GB" sz="8000" dirty="0" err="1">
                <a:latin typeface="Calibri" pitchFamily="34" charset="0"/>
              </a:rPr>
              <a:t>Universisad</a:t>
            </a:r>
            <a:r>
              <a:rPr lang="en-GB" sz="8000" dirty="0">
                <a:latin typeface="Calibri" pitchFamily="34" charset="0"/>
              </a:rPr>
              <a:t> de Manchester; </a:t>
            </a:r>
            <a:r>
              <a:rPr lang="en-GB" sz="8000" dirty="0" smtClean="0">
                <a:latin typeface="Calibri" pitchFamily="34" charset="0"/>
              </a:rPr>
              <a:t>Editor </a:t>
            </a:r>
            <a:r>
              <a:rPr lang="en-GB" sz="8000" dirty="0" err="1" smtClean="0">
                <a:latin typeface="Calibri" pitchFamily="34" charset="0"/>
              </a:rPr>
              <a:t>Asociado</a:t>
            </a:r>
            <a:r>
              <a:rPr lang="en-GB" sz="8000" dirty="0" smtClean="0">
                <a:latin typeface="Calibri" pitchFamily="34" charset="0"/>
              </a:rPr>
              <a:t>, </a:t>
            </a:r>
            <a:r>
              <a:rPr lang="en-GB" sz="8000" dirty="0" err="1" smtClean="0">
                <a:latin typeface="Calibri" pitchFamily="34" charset="0"/>
              </a:rPr>
              <a:t>Diario</a:t>
            </a:r>
            <a:r>
              <a:rPr lang="en-GB" sz="8000" dirty="0" smtClean="0">
                <a:latin typeface="Calibri" pitchFamily="34" charset="0"/>
              </a:rPr>
              <a:t>”</a:t>
            </a:r>
            <a:r>
              <a:rPr lang="en-GB" sz="8000" dirty="0">
                <a:latin typeface="Calibri" pitchFamily="34" charset="0"/>
              </a:rPr>
              <a:t> Good Autism Practice </a:t>
            </a:r>
            <a:r>
              <a:rPr lang="en-GB" sz="8000" dirty="0" smtClean="0">
                <a:latin typeface="Calibri" pitchFamily="34" charset="0"/>
              </a:rPr>
              <a:t>“ &amp; </a:t>
            </a:r>
            <a:r>
              <a:rPr lang="en-GB" sz="8000" dirty="0" err="1" smtClean="0">
                <a:latin typeface="Calibri" pitchFamily="34" charset="0"/>
              </a:rPr>
              <a:t>Vicepresidente</a:t>
            </a:r>
            <a:r>
              <a:rPr lang="en-GB" sz="8000" dirty="0" smtClean="0">
                <a:latin typeface="Calibri" pitchFamily="34" charset="0"/>
              </a:rPr>
              <a:t> </a:t>
            </a:r>
            <a:r>
              <a:rPr lang="en-GB" sz="8000" dirty="0">
                <a:latin typeface="Calibri" pitchFamily="34" charset="0"/>
              </a:rPr>
              <a:t>del </a:t>
            </a:r>
            <a:r>
              <a:rPr lang="en-GB" sz="8000" dirty="0" err="1">
                <a:latin typeface="Calibri" pitchFamily="34" charset="0"/>
              </a:rPr>
              <a:t>grupo</a:t>
            </a:r>
            <a:r>
              <a:rPr lang="en-GB" sz="8000" dirty="0">
                <a:latin typeface="Calibri" pitchFamily="34" charset="0"/>
              </a:rPr>
              <a:t> </a:t>
            </a:r>
            <a:r>
              <a:rPr lang="en-GB" sz="8000" dirty="0" err="1">
                <a:latin typeface="Calibri" pitchFamily="34" charset="0"/>
              </a:rPr>
              <a:t>asesor</a:t>
            </a:r>
            <a:r>
              <a:rPr lang="en-GB" sz="8000" dirty="0">
                <a:latin typeface="Calibri" pitchFamily="34" charset="0"/>
              </a:rPr>
              <a:t> </a:t>
            </a:r>
            <a:r>
              <a:rPr lang="en-GB" sz="8000" i="1" dirty="0" err="1">
                <a:latin typeface="Calibri" pitchFamily="34" charset="0"/>
              </a:rPr>
              <a:t>SENCo</a:t>
            </a:r>
            <a:r>
              <a:rPr lang="en-GB" sz="8000" i="1" dirty="0">
                <a:latin typeface="Calibri" pitchFamily="34" charset="0"/>
              </a:rPr>
              <a:t>-Forum</a:t>
            </a:r>
            <a:r>
              <a:rPr lang="en-GB" sz="8000" dirty="0">
                <a:latin typeface="Calibri" pitchFamily="34" charset="0"/>
              </a:rPr>
              <a:t>.</a:t>
            </a:r>
          </a:p>
        </p:txBody>
      </p:sp>
      <p:sp>
        <p:nvSpPr>
          <p:cNvPr id="6" name="TextBox 5"/>
          <p:cNvSpPr txBox="1"/>
          <p:nvPr/>
        </p:nvSpPr>
        <p:spPr>
          <a:xfrm>
            <a:off x="1187624" y="4077072"/>
            <a:ext cx="6840760" cy="523220"/>
          </a:xfrm>
          <a:prstGeom prst="rect">
            <a:avLst/>
          </a:prstGeom>
          <a:noFill/>
        </p:spPr>
        <p:txBody>
          <a:bodyPr wrap="square" rtlCol="0">
            <a:spAutoFit/>
          </a:bodyPr>
          <a:lstStyle/>
          <a:p>
            <a:pPr algn="ctr"/>
            <a:r>
              <a:rPr lang="en-US" sz="2800" dirty="0" err="1" smtClean="0"/>
              <a:t>ABSCh</a:t>
            </a:r>
            <a:r>
              <a:rPr lang="en-US" sz="2800" dirty="0" smtClean="0"/>
              <a:t> </a:t>
            </a:r>
            <a:r>
              <a:rPr lang="en-US" sz="2800" dirty="0" err="1" smtClean="0"/>
              <a:t>Conferencia</a:t>
            </a:r>
            <a:r>
              <a:rPr lang="en-US" sz="2800" dirty="0" smtClean="0"/>
              <a:t> 2 de </a:t>
            </a:r>
            <a:r>
              <a:rPr lang="en-US" sz="2800" dirty="0" err="1" smtClean="0"/>
              <a:t>Abril</a:t>
            </a:r>
            <a:r>
              <a:rPr lang="en-US" sz="2800" dirty="0" smtClean="0"/>
              <a:t> </a:t>
            </a:r>
            <a:r>
              <a:rPr lang="en-GB" sz="2800" dirty="0" smtClean="0">
                <a:latin typeface="Calibri" pitchFamily="34" charset="0"/>
              </a:rPr>
              <a:t>2016</a:t>
            </a:r>
            <a:endParaRPr lang="en-GB" sz="2800" dirty="0">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sz="4200" dirty="0" err="1" smtClean="0">
                <a:solidFill>
                  <a:schemeClr val="tx1"/>
                </a:solidFill>
                <a:effectLst/>
              </a:rPr>
              <a:t>Estados</a:t>
            </a:r>
            <a:r>
              <a:rPr lang="en-GB" sz="4200" dirty="0" smtClean="0">
                <a:solidFill>
                  <a:schemeClr val="tx1"/>
                </a:solidFill>
                <a:effectLst/>
              </a:rPr>
              <a:t> </a:t>
            </a:r>
            <a:r>
              <a:rPr lang="en-GB" sz="4200" dirty="0" err="1" smtClean="0">
                <a:solidFill>
                  <a:schemeClr val="tx1"/>
                </a:solidFill>
                <a:effectLst/>
              </a:rPr>
              <a:t>Unidos</a:t>
            </a:r>
            <a:r>
              <a:rPr lang="en-GB" sz="4200" dirty="0" smtClean="0">
                <a:solidFill>
                  <a:schemeClr val="tx1"/>
                </a:solidFill>
                <a:effectLst/>
              </a:rPr>
              <a:t>...</a:t>
            </a:r>
            <a:endParaRPr lang="en-GB" sz="4200" dirty="0">
              <a:solidFill>
                <a:schemeClr val="tx1"/>
              </a:solidFill>
              <a:effectLst/>
            </a:endParaRPr>
          </a:p>
        </p:txBody>
      </p:sp>
      <p:pic>
        <p:nvPicPr>
          <p:cNvPr id="12291" name="Picture 2" descr="Martin Luther King Jr NYWTS.jpg">
            <a:hlinkClick r:id="rId2"/>
          </p:cNvPr>
          <p:cNvPicPr>
            <a:picLocks noChangeAspect="1" noChangeArrowheads="1"/>
          </p:cNvPicPr>
          <p:nvPr/>
        </p:nvPicPr>
        <p:blipFill>
          <a:blip r:embed="rId3" cstate="print"/>
          <a:srcRect/>
          <a:stretch>
            <a:fillRect/>
          </a:stretch>
        </p:blipFill>
        <p:spPr bwMode="auto">
          <a:xfrm>
            <a:off x="971600" y="1381938"/>
            <a:ext cx="3456384" cy="4189391"/>
          </a:xfrm>
          <a:prstGeom prst="rect">
            <a:avLst/>
          </a:prstGeom>
          <a:noFill/>
          <a:ln w="9525">
            <a:noFill/>
            <a:miter lim="800000"/>
            <a:headEnd/>
            <a:tailEnd/>
          </a:ln>
        </p:spPr>
      </p:pic>
      <p:pic>
        <p:nvPicPr>
          <p:cNvPr id="12292" name="Picture 4" descr="http://upload.wikimedia.org/wikipedia/commons/thumb/c/c4/Rosaparks.jpg/225px-Rosaparks.jpg">
            <a:hlinkClick r:id="rId4"/>
          </p:cNvPr>
          <p:cNvPicPr>
            <a:picLocks noChangeAspect="1" noChangeArrowheads="1"/>
          </p:cNvPicPr>
          <p:nvPr/>
        </p:nvPicPr>
        <p:blipFill>
          <a:blip r:embed="rId5" cstate="print"/>
          <a:srcRect/>
          <a:stretch>
            <a:fillRect/>
          </a:stretch>
        </p:blipFill>
        <p:spPr bwMode="auto">
          <a:xfrm>
            <a:off x="5148064" y="764704"/>
            <a:ext cx="3354710" cy="4771143"/>
          </a:xfrm>
          <a:prstGeom prst="rect">
            <a:avLst/>
          </a:prstGeom>
          <a:noFill/>
          <a:ln w="9525">
            <a:noFill/>
            <a:miter lim="800000"/>
            <a:headEnd/>
            <a:tailEnd/>
          </a:ln>
        </p:spPr>
      </p:pic>
    </p:spTree>
    <p:extLst>
      <p:ext uri="{BB962C8B-B14F-4D97-AF65-F5344CB8AC3E}">
        <p14:creationId xmlns:p14="http://schemas.microsoft.com/office/powerpoint/2010/main" xmlns="" val="20425432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GB" sz="4200" dirty="0" smtClean="0">
                <a:solidFill>
                  <a:schemeClr val="tx1"/>
                </a:solidFill>
                <a:effectLst/>
              </a:rPr>
              <a:t>Historically there has always been discrimination...</a:t>
            </a:r>
            <a:endParaRPr lang="en-GB" sz="4200" dirty="0">
              <a:solidFill>
                <a:schemeClr val="tx1"/>
              </a:solidFill>
              <a:effectLst/>
            </a:endParaRPr>
          </a:p>
        </p:txBody>
      </p:sp>
      <p:sp>
        <p:nvSpPr>
          <p:cNvPr id="3" name="Content Placeholder 2"/>
          <p:cNvSpPr>
            <a:spLocks noGrp="1"/>
          </p:cNvSpPr>
          <p:nvPr>
            <p:ph idx="1"/>
          </p:nvPr>
        </p:nvSpPr>
        <p:spPr>
          <a:xfrm>
            <a:off x="395536" y="1700808"/>
            <a:ext cx="8229600" cy="4043363"/>
          </a:xfrm>
        </p:spPr>
        <p:txBody>
          <a:bodyPr/>
          <a:lstStyle/>
          <a:p>
            <a:pPr eaLnBrk="1" hangingPunct="1">
              <a:buClrTx/>
              <a:buSzPct val="75000"/>
              <a:buFont typeface="Wingdings" pitchFamily="2" charset="2"/>
              <a:buChar char="Ø"/>
              <a:defRPr/>
            </a:pPr>
            <a:r>
              <a:rPr lang="en-GB" sz="2800" dirty="0" smtClean="0"/>
              <a:t>In medieval times we hunted witches – evidenced by giving birth to children with disabilities</a:t>
            </a:r>
          </a:p>
          <a:p>
            <a:pPr eaLnBrk="1" hangingPunct="1">
              <a:buClrTx/>
              <a:buSzPct val="75000"/>
              <a:buFont typeface="Wingdings" pitchFamily="2" charset="2"/>
              <a:buChar char="Ø"/>
              <a:defRPr/>
            </a:pPr>
            <a:r>
              <a:rPr lang="en-GB" sz="2800" dirty="0" smtClean="0"/>
              <a:t>In 16</a:t>
            </a:r>
            <a:r>
              <a:rPr lang="en-GB" sz="2800" baseline="30000" dirty="0" smtClean="0"/>
              <a:t>th</a:t>
            </a:r>
            <a:r>
              <a:rPr lang="en-GB" sz="2800" dirty="0" smtClean="0"/>
              <a:t> century Holland those who caught leprosy were seen as sinners and had all their belongings confiscated by the state</a:t>
            </a:r>
          </a:p>
          <a:p>
            <a:pPr eaLnBrk="1" hangingPunct="1">
              <a:buClrTx/>
              <a:buSzPct val="75000"/>
              <a:buFont typeface="Wingdings" pitchFamily="2" charset="2"/>
              <a:buChar char="Ø"/>
              <a:defRPr/>
            </a:pPr>
            <a:r>
              <a:rPr lang="en-GB" sz="2800" dirty="0" smtClean="0"/>
              <a:t>British folklore – linking disability with evil and figures of fun – court jesters were often disabled and dwarfs featured as ‘freaks’ in many courts</a:t>
            </a:r>
          </a:p>
          <a:p>
            <a:pPr>
              <a:defRPr/>
            </a:pP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s-ES" sz="4200" dirty="0" smtClean="0">
                <a:solidFill>
                  <a:schemeClr val="tx1"/>
                </a:solidFill>
                <a:effectLst/>
              </a:rPr>
              <a:t>Históricamente, la </a:t>
            </a:r>
            <a:r>
              <a:rPr lang="es-ES" sz="4200" dirty="0">
                <a:solidFill>
                  <a:schemeClr val="tx1"/>
                </a:solidFill>
                <a:effectLst/>
              </a:rPr>
              <a:t>discriminación ha </a:t>
            </a:r>
            <a:r>
              <a:rPr lang="es-ES" sz="4200" dirty="0" smtClean="0">
                <a:solidFill>
                  <a:schemeClr val="tx1"/>
                </a:solidFill>
                <a:effectLst/>
              </a:rPr>
              <a:t>existido </a:t>
            </a:r>
            <a:r>
              <a:rPr lang="es-ES" sz="4200" dirty="0">
                <a:solidFill>
                  <a:schemeClr val="tx1"/>
                </a:solidFill>
                <a:effectLst/>
              </a:rPr>
              <a:t>siempre </a:t>
            </a:r>
            <a:r>
              <a:rPr lang="en-GB" sz="4200" dirty="0" smtClean="0">
                <a:solidFill>
                  <a:schemeClr val="tx1"/>
                </a:solidFill>
                <a:effectLst/>
              </a:rPr>
              <a:t>...</a:t>
            </a:r>
            <a:endParaRPr lang="en-GB" sz="4200" dirty="0">
              <a:solidFill>
                <a:schemeClr val="tx1"/>
              </a:solidFill>
              <a:effectLst/>
            </a:endParaRPr>
          </a:p>
        </p:txBody>
      </p:sp>
      <p:sp>
        <p:nvSpPr>
          <p:cNvPr id="3" name="Content Placeholder 2"/>
          <p:cNvSpPr>
            <a:spLocks noGrp="1"/>
          </p:cNvSpPr>
          <p:nvPr>
            <p:ph idx="1"/>
          </p:nvPr>
        </p:nvSpPr>
        <p:spPr>
          <a:xfrm>
            <a:off x="395536" y="1628800"/>
            <a:ext cx="8424936" cy="4043363"/>
          </a:xfrm>
        </p:spPr>
        <p:txBody>
          <a:bodyPr>
            <a:normAutofit/>
          </a:bodyPr>
          <a:lstStyle/>
          <a:p>
            <a:pPr>
              <a:buClrTx/>
              <a:buSzPct val="75000"/>
              <a:buFont typeface="Wingdings" pitchFamily="2" charset="2"/>
              <a:buChar char="Ø"/>
              <a:defRPr/>
            </a:pPr>
            <a:r>
              <a:rPr lang="en-GB" sz="2800" dirty="0" smtClean="0"/>
              <a:t>En la</a:t>
            </a:r>
            <a:r>
              <a:rPr lang="es-ES" sz="2800" dirty="0" smtClean="0"/>
              <a:t> época </a:t>
            </a:r>
            <a:r>
              <a:rPr lang="en-GB" sz="2800" dirty="0" smtClean="0"/>
              <a:t>medieval </a:t>
            </a:r>
            <a:r>
              <a:rPr lang="es-ES" sz="2800" dirty="0" smtClean="0"/>
              <a:t>cazaban brujas– evidenciado por dar a luz a niños con discapacidades</a:t>
            </a:r>
          </a:p>
          <a:p>
            <a:pPr>
              <a:buClrTx/>
              <a:buSzPct val="75000"/>
              <a:buFont typeface="Wingdings" pitchFamily="2" charset="2"/>
              <a:buChar char="Ø"/>
              <a:defRPr/>
            </a:pPr>
            <a:r>
              <a:rPr lang="es-ES" sz="2800" dirty="0"/>
              <a:t>En </a:t>
            </a:r>
            <a:r>
              <a:rPr lang="es-ES" sz="2800" dirty="0" smtClean="0"/>
              <a:t>la Holanda </a:t>
            </a:r>
            <a:r>
              <a:rPr lang="es-ES" sz="2800" dirty="0"/>
              <a:t>del siglo </a:t>
            </a:r>
            <a:r>
              <a:rPr lang="es-ES" sz="2800" dirty="0" smtClean="0"/>
              <a:t>XXVI, </a:t>
            </a:r>
            <a:r>
              <a:rPr lang="es-ES" sz="2800" dirty="0"/>
              <a:t>los que </a:t>
            </a:r>
            <a:r>
              <a:rPr lang="es-ES" sz="2800" dirty="0" smtClean="0"/>
              <a:t>cogían </a:t>
            </a:r>
            <a:r>
              <a:rPr lang="es-ES" sz="2800" dirty="0"/>
              <a:t>la lepra </a:t>
            </a:r>
            <a:r>
              <a:rPr lang="es-ES" sz="2800" dirty="0" smtClean="0"/>
              <a:t>eran </a:t>
            </a:r>
            <a:r>
              <a:rPr lang="es-ES" sz="2800" dirty="0"/>
              <a:t>vistos como pecadores y </a:t>
            </a:r>
            <a:r>
              <a:rPr lang="es-ES" sz="2800" dirty="0" smtClean="0"/>
              <a:t>todas </a:t>
            </a:r>
            <a:r>
              <a:rPr lang="es-ES" sz="2800" dirty="0"/>
              <a:t>sus pertenencias </a:t>
            </a:r>
            <a:r>
              <a:rPr lang="es-ES" sz="2800" dirty="0" smtClean="0"/>
              <a:t>era confiscadas </a:t>
            </a:r>
            <a:r>
              <a:rPr lang="es-ES" sz="2800" dirty="0"/>
              <a:t>por el </a:t>
            </a:r>
            <a:r>
              <a:rPr lang="es-ES" sz="2800" dirty="0" smtClean="0"/>
              <a:t>Estado</a:t>
            </a:r>
          </a:p>
          <a:p>
            <a:pPr>
              <a:buClrTx/>
              <a:buSzPct val="75000"/>
              <a:buFont typeface="Wingdings" pitchFamily="2" charset="2"/>
              <a:buChar char="Ø"/>
              <a:defRPr/>
            </a:pPr>
            <a:r>
              <a:rPr lang="es-ES" sz="2800" dirty="0" smtClean="0"/>
              <a:t>Época del Folclore </a:t>
            </a:r>
            <a:r>
              <a:rPr lang="es-ES" sz="2800" dirty="0"/>
              <a:t>británico </a:t>
            </a:r>
            <a:r>
              <a:rPr lang="es-ES" sz="2800" dirty="0" smtClean="0"/>
              <a:t>– se unía la </a:t>
            </a:r>
            <a:r>
              <a:rPr lang="es-ES" sz="2800" dirty="0"/>
              <a:t>discapacidad con el mal y </a:t>
            </a:r>
            <a:r>
              <a:rPr lang="es-ES" sz="2800" dirty="0" smtClean="0"/>
              <a:t>con figuras para la diversión </a:t>
            </a:r>
            <a:r>
              <a:rPr lang="es-ES" sz="2800" dirty="0"/>
              <a:t>- bufones de la corte </a:t>
            </a:r>
            <a:r>
              <a:rPr lang="es-ES" sz="2800" dirty="0" smtClean="0"/>
              <a:t>eran </a:t>
            </a:r>
            <a:r>
              <a:rPr lang="es-ES" sz="2800" dirty="0"/>
              <a:t>a menudo </a:t>
            </a:r>
            <a:r>
              <a:rPr lang="es-ES" sz="2800" dirty="0" smtClean="0"/>
              <a:t>discapacitados y/o enanos presentados </a:t>
            </a:r>
            <a:r>
              <a:rPr lang="es-ES" sz="2800" dirty="0"/>
              <a:t>como 'monstruos' en muchos tribunales</a:t>
            </a:r>
            <a:endParaRPr lang="en-GB" dirty="0"/>
          </a:p>
        </p:txBody>
      </p:sp>
    </p:spTree>
    <p:extLst>
      <p:ext uri="{BB962C8B-B14F-4D97-AF65-F5344CB8AC3E}">
        <p14:creationId xmlns:p14="http://schemas.microsoft.com/office/powerpoint/2010/main" xmlns="" val="31848840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472488" cy="1048668"/>
          </a:xfrm>
        </p:spPr>
        <p:txBody>
          <a:bodyPr>
            <a:normAutofit/>
          </a:bodyPr>
          <a:lstStyle/>
          <a:p>
            <a:pPr>
              <a:defRPr/>
            </a:pPr>
            <a:r>
              <a:rPr lang="en-GB" sz="4200" dirty="0" smtClean="0">
                <a:solidFill>
                  <a:schemeClr val="tx1"/>
                </a:solidFill>
                <a:effectLst/>
              </a:rPr>
              <a:t>Well what about here and now...</a:t>
            </a:r>
            <a:endParaRPr lang="en-GB" sz="4200" dirty="0">
              <a:solidFill>
                <a:schemeClr val="tx1"/>
              </a:solidFill>
              <a:effectLst/>
            </a:endParaRPr>
          </a:p>
        </p:txBody>
      </p:sp>
      <p:sp>
        <p:nvSpPr>
          <p:cNvPr id="3" name="Content Placeholder 2"/>
          <p:cNvSpPr>
            <a:spLocks noGrp="1"/>
          </p:cNvSpPr>
          <p:nvPr>
            <p:ph idx="1"/>
          </p:nvPr>
        </p:nvSpPr>
        <p:spPr>
          <a:xfrm>
            <a:off x="251520" y="1196752"/>
            <a:ext cx="8568952" cy="4525963"/>
          </a:xfrm>
        </p:spPr>
        <p:txBody>
          <a:bodyPr>
            <a:normAutofit lnSpcReduction="10000"/>
          </a:bodyPr>
          <a:lstStyle/>
          <a:p>
            <a:pPr>
              <a:buClrTx/>
              <a:buSzPct val="75000"/>
              <a:buFont typeface="Wingdings" pitchFamily="2" charset="2"/>
              <a:buChar char="Ø"/>
              <a:defRPr/>
            </a:pPr>
            <a:r>
              <a:rPr lang="en-GB" dirty="0" smtClean="0"/>
              <a:t>15% of young disabled people at 16 compared with 7% of non disabled people are not in education, employment and training</a:t>
            </a:r>
          </a:p>
          <a:p>
            <a:pPr>
              <a:buClrTx/>
              <a:buSzPct val="75000"/>
              <a:buFont typeface="Wingdings" pitchFamily="2" charset="2"/>
              <a:buChar char="Ø"/>
              <a:defRPr/>
            </a:pPr>
            <a:r>
              <a:rPr lang="en-GB" dirty="0" smtClean="0"/>
              <a:t>This increases to 27% and 9% for disabled and non disabled people when they turn 19 years</a:t>
            </a:r>
          </a:p>
          <a:p>
            <a:pPr>
              <a:buClrTx/>
              <a:buSzPct val="75000"/>
              <a:buFont typeface="Wingdings" pitchFamily="2" charset="2"/>
              <a:buChar char="Ø"/>
              <a:defRPr/>
            </a:pPr>
            <a:r>
              <a:rPr lang="en-GB" dirty="0" smtClean="0"/>
              <a:t>36% of young disabled people are not doing subjects of their choice because of poor access to curriculum, disabling environment and attitudes</a:t>
            </a:r>
          </a:p>
          <a:p>
            <a:pPr>
              <a:buClrTx/>
              <a:buSzPct val="75000"/>
              <a:buFont typeface="Wingdings" pitchFamily="2" charset="2"/>
              <a:buChar char="Ø"/>
              <a:defRPr/>
            </a:pPr>
            <a:r>
              <a:rPr lang="en-GB" dirty="0" smtClean="0"/>
              <a:t>Young disabled people are much less likely than their nondisabled peers to be doing academic subjects that allow them to go onto their career choice</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472488" cy="1048668"/>
          </a:xfrm>
        </p:spPr>
        <p:txBody>
          <a:bodyPr>
            <a:normAutofit/>
          </a:bodyPr>
          <a:lstStyle/>
          <a:p>
            <a:pPr>
              <a:defRPr/>
            </a:pPr>
            <a:r>
              <a:rPr lang="es-ES" sz="4200" dirty="0" smtClean="0">
                <a:solidFill>
                  <a:schemeClr val="tx1"/>
                </a:solidFill>
                <a:effectLst/>
              </a:rPr>
              <a:t>Bueno, </a:t>
            </a:r>
            <a:r>
              <a:rPr lang="es-ES" sz="4200" dirty="0">
                <a:solidFill>
                  <a:schemeClr val="tx1"/>
                </a:solidFill>
                <a:effectLst/>
              </a:rPr>
              <a:t>¿qué pasa aquí y </a:t>
            </a:r>
            <a:r>
              <a:rPr lang="es-ES" sz="4200" dirty="0" smtClean="0">
                <a:solidFill>
                  <a:schemeClr val="tx1"/>
                </a:solidFill>
                <a:effectLst/>
              </a:rPr>
              <a:t>ahora?</a:t>
            </a:r>
            <a:r>
              <a:rPr lang="en-GB" sz="4200" dirty="0" smtClean="0">
                <a:solidFill>
                  <a:schemeClr val="tx1"/>
                </a:solidFill>
                <a:effectLst/>
              </a:rPr>
              <a:t>...</a:t>
            </a:r>
            <a:endParaRPr lang="en-GB" sz="4200" dirty="0">
              <a:solidFill>
                <a:schemeClr val="tx1"/>
              </a:solidFill>
              <a:effectLst/>
            </a:endParaRPr>
          </a:p>
        </p:txBody>
      </p:sp>
      <p:sp>
        <p:nvSpPr>
          <p:cNvPr id="3" name="Content Placeholder 2"/>
          <p:cNvSpPr>
            <a:spLocks noGrp="1"/>
          </p:cNvSpPr>
          <p:nvPr>
            <p:ph idx="1"/>
          </p:nvPr>
        </p:nvSpPr>
        <p:spPr>
          <a:xfrm>
            <a:off x="251520" y="1124744"/>
            <a:ext cx="8568952" cy="4525963"/>
          </a:xfrm>
        </p:spPr>
        <p:txBody>
          <a:bodyPr>
            <a:normAutofit fontScale="92500"/>
          </a:bodyPr>
          <a:lstStyle/>
          <a:p>
            <a:pPr>
              <a:buClrTx/>
              <a:buSzPct val="75000"/>
              <a:buFont typeface="Wingdings" pitchFamily="2" charset="2"/>
              <a:buChar char="Ø"/>
              <a:defRPr/>
            </a:pPr>
            <a:r>
              <a:rPr lang="es-ES" dirty="0" smtClean="0"/>
              <a:t>Un 15</a:t>
            </a:r>
            <a:r>
              <a:rPr lang="es-ES" dirty="0"/>
              <a:t>% de los jóvenes con discapacidad a los 16 </a:t>
            </a:r>
            <a:r>
              <a:rPr lang="es-ES" dirty="0" smtClean="0"/>
              <a:t>años, </a:t>
            </a:r>
            <a:r>
              <a:rPr lang="es-ES" dirty="0"/>
              <a:t>en comparación con el 7% de las personas sin </a:t>
            </a:r>
            <a:r>
              <a:rPr lang="es-ES" dirty="0" smtClean="0"/>
              <a:t>discapacidad, NO tienen educación</a:t>
            </a:r>
            <a:r>
              <a:rPr lang="es-ES" dirty="0"/>
              <a:t>, </a:t>
            </a:r>
            <a:r>
              <a:rPr lang="es-ES" dirty="0" smtClean="0"/>
              <a:t>empleo y/o formación</a:t>
            </a:r>
          </a:p>
          <a:p>
            <a:pPr>
              <a:buClrTx/>
              <a:buSzPct val="75000"/>
              <a:buFont typeface="Wingdings" pitchFamily="2" charset="2"/>
              <a:buChar char="Ø"/>
              <a:defRPr/>
            </a:pPr>
            <a:r>
              <a:rPr lang="es-ES" dirty="0"/>
              <a:t>Este porcentaje </a:t>
            </a:r>
            <a:r>
              <a:rPr lang="es-ES" dirty="0" smtClean="0"/>
              <a:t>aumenta </a:t>
            </a:r>
            <a:r>
              <a:rPr lang="es-ES" dirty="0"/>
              <a:t>al 27% de las personas con discapacidad </a:t>
            </a:r>
            <a:r>
              <a:rPr lang="es-ES" dirty="0" smtClean="0"/>
              <a:t>y </a:t>
            </a:r>
            <a:r>
              <a:rPr lang="es-ES" dirty="0"/>
              <a:t>el 9% </a:t>
            </a:r>
            <a:r>
              <a:rPr lang="es-ES" dirty="0" smtClean="0"/>
              <a:t>no discapacitados, al </a:t>
            </a:r>
            <a:r>
              <a:rPr lang="es-ES" dirty="0"/>
              <a:t>cumplir los 19 </a:t>
            </a:r>
            <a:r>
              <a:rPr lang="es-ES" dirty="0" smtClean="0"/>
              <a:t>años</a:t>
            </a:r>
          </a:p>
          <a:p>
            <a:pPr>
              <a:buClrTx/>
              <a:buSzPct val="75000"/>
              <a:buFont typeface="Wingdings" pitchFamily="2" charset="2"/>
              <a:buChar char="Ø"/>
              <a:defRPr/>
            </a:pPr>
            <a:r>
              <a:rPr lang="es-ES" dirty="0"/>
              <a:t>El 36% de los jóvenes con discapacidad no </a:t>
            </a:r>
            <a:r>
              <a:rPr lang="es-ES" dirty="0" smtClean="0"/>
              <a:t>están estudiando asignaturas de </a:t>
            </a:r>
            <a:r>
              <a:rPr lang="es-ES" dirty="0"/>
              <a:t>su elección debido al poco acceso al plan de estudios, </a:t>
            </a:r>
            <a:r>
              <a:rPr lang="es-ES" dirty="0" smtClean="0"/>
              <a:t>entorno y habilidades poco capacitadas</a:t>
            </a:r>
          </a:p>
          <a:p>
            <a:pPr>
              <a:buClrTx/>
              <a:buSzPct val="75000"/>
              <a:buFont typeface="Wingdings" pitchFamily="2" charset="2"/>
              <a:buChar char="Ø"/>
              <a:defRPr/>
            </a:pPr>
            <a:r>
              <a:rPr lang="es-ES" dirty="0" smtClean="0"/>
              <a:t>Los jóvenes </a:t>
            </a:r>
            <a:r>
              <a:rPr lang="es-ES" dirty="0"/>
              <a:t>con discapacidad son mucho menos propensos </a:t>
            </a:r>
            <a:r>
              <a:rPr lang="es-ES" dirty="0" smtClean="0"/>
              <a:t>a hacer las </a:t>
            </a:r>
            <a:r>
              <a:rPr lang="es-ES" dirty="0"/>
              <a:t>materias académicas que les </a:t>
            </a:r>
            <a:r>
              <a:rPr lang="es-ES" dirty="0" smtClean="0"/>
              <a:t>permitirían acceder a una carrera universitaria de su elección</a:t>
            </a:r>
            <a:endParaRPr lang="en-GB" dirty="0"/>
          </a:p>
        </p:txBody>
      </p:sp>
    </p:spTree>
    <p:extLst>
      <p:ext uri="{BB962C8B-B14F-4D97-AF65-F5344CB8AC3E}">
        <p14:creationId xmlns:p14="http://schemas.microsoft.com/office/powerpoint/2010/main" xmlns="" val="4558486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1"/>
            <a:ext cx="8229600" cy="864096"/>
          </a:xfrm>
        </p:spPr>
        <p:txBody>
          <a:bodyPr>
            <a:normAutofit/>
          </a:bodyPr>
          <a:lstStyle/>
          <a:p>
            <a:pPr>
              <a:defRPr/>
            </a:pPr>
            <a:r>
              <a:rPr lang="en-GB" sz="4200" dirty="0" smtClean="0">
                <a:solidFill>
                  <a:schemeClr val="tx1"/>
                </a:solidFill>
                <a:effectLst/>
              </a:rPr>
              <a:t>What is ‘reasonable’ to ask?</a:t>
            </a:r>
            <a:endParaRPr lang="en-GB" sz="4200" dirty="0">
              <a:solidFill>
                <a:schemeClr val="tx1"/>
              </a:solidFill>
              <a:effectLst/>
            </a:endParaRPr>
          </a:p>
        </p:txBody>
      </p:sp>
      <p:sp>
        <p:nvSpPr>
          <p:cNvPr id="3" name="Content Placeholder 2"/>
          <p:cNvSpPr>
            <a:spLocks noGrp="1"/>
          </p:cNvSpPr>
          <p:nvPr>
            <p:ph idx="1"/>
          </p:nvPr>
        </p:nvSpPr>
        <p:spPr>
          <a:xfrm>
            <a:off x="179512" y="1124744"/>
            <a:ext cx="8640960" cy="4519612"/>
          </a:xfrm>
        </p:spPr>
        <p:txBody>
          <a:bodyPr>
            <a:noAutofit/>
          </a:bodyPr>
          <a:lstStyle/>
          <a:p>
            <a:pPr>
              <a:buClrTx/>
              <a:buSzPct val="75000"/>
              <a:buFont typeface="Wingdings" pitchFamily="2" charset="2"/>
              <a:buChar char="Ø"/>
              <a:defRPr/>
            </a:pPr>
            <a:r>
              <a:rPr lang="en-GB" dirty="0" smtClean="0"/>
              <a:t>All disabled learners have the legal and human right to attend mainstream courses in mainstream education settings</a:t>
            </a:r>
          </a:p>
          <a:p>
            <a:pPr>
              <a:buClrTx/>
              <a:buSzPct val="75000"/>
              <a:buFont typeface="Wingdings" pitchFamily="2" charset="2"/>
              <a:buChar char="Ø"/>
              <a:defRPr/>
            </a:pPr>
            <a:r>
              <a:rPr lang="en-GB" dirty="0" smtClean="0"/>
              <a:t>All disabled learners have the legal right to individualised support</a:t>
            </a:r>
          </a:p>
          <a:p>
            <a:pPr>
              <a:buClrTx/>
              <a:buSzPct val="75000"/>
              <a:buFont typeface="Wingdings" pitchFamily="2" charset="2"/>
              <a:buChar char="Ø"/>
              <a:defRPr/>
            </a:pPr>
            <a:r>
              <a:rPr lang="en-GB" dirty="0" smtClean="0"/>
              <a:t>Education buildings need to be made accessible to </a:t>
            </a:r>
            <a:r>
              <a:rPr lang="en-GB" b="1" dirty="0" smtClean="0"/>
              <a:t>all</a:t>
            </a:r>
            <a:r>
              <a:rPr lang="en-GB" dirty="0" smtClean="0"/>
              <a:t> learners</a:t>
            </a:r>
          </a:p>
          <a:p>
            <a:pPr>
              <a:buClrTx/>
              <a:buSzPct val="75000"/>
              <a:buFont typeface="Wingdings" pitchFamily="2" charset="2"/>
              <a:buChar char="Ø"/>
              <a:defRPr/>
            </a:pPr>
            <a:r>
              <a:rPr lang="en-GB" dirty="0" smtClean="0"/>
              <a:t>All mainstream course curricula need to be accessible to and inclusive of disabled learners</a:t>
            </a:r>
          </a:p>
          <a:p>
            <a:pPr>
              <a:buClrTx/>
              <a:buSzPct val="75000"/>
              <a:buFont typeface="Wingdings" pitchFamily="2" charset="2"/>
              <a:buChar char="Ø"/>
              <a:defRPr/>
            </a:pPr>
            <a:r>
              <a:rPr lang="en-GB" dirty="0" smtClean="0"/>
              <a:t>All education assessments and accreditations are inclusive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229600" cy="864096"/>
          </a:xfrm>
        </p:spPr>
        <p:txBody>
          <a:bodyPr>
            <a:normAutofit/>
          </a:bodyPr>
          <a:lstStyle/>
          <a:p>
            <a:pPr>
              <a:defRPr/>
            </a:pPr>
            <a:r>
              <a:rPr lang="es-ES" sz="4200" dirty="0" smtClean="0">
                <a:solidFill>
                  <a:schemeClr val="tx1"/>
                </a:solidFill>
                <a:effectLst/>
              </a:rPr>
              <a:t>¿Qué es ‘razonable’ pedir?</a:t>
            </a:r>
            <a:endParaRPr lang="es-ES" sz="4200" dirty="0">
              <a:solidFill>
                <a:schemeClr val="tx1"/>
              </a:solidFill>
              <a:effectLst/>
            </a:endParaRPr>
          </a:p>
        </p:txBody>
      </p:sp>
      <p:sp>
        <p:nvSpPr>
          <p:cNvPr id="3" name="Content Placeholder 2"/>
          <p:cNvSpPr>
            <a:spLocks noGrp="1"/>
          </p:cNvSpPr>
          <p:nvPr>
            <p:ph idx="1"/>
          </p:nvPr>
        </p:nvSpPr>
        <p:spPr>
          <a:xfrm>
            <a:off x="179512" y="836712"/>
            <a:ext cx="8568952" cy="4519612"/>
          </a:xfrm>
        </p:spPr>
        <p:txBody>
          <a:bodyPr>
            <a:noAutofit/>
          </a:bodyPr>
          <a:lstStyle/>
          <a:p>
            <a:pPr>
              <a:buClrTx/>
              <a:buSzPct val="75000"/>
              <a:buFont typeface="Wingdings" pitchFamily="2" charset="2"/>
              <a:buChar char="Ø"/>
              <a:defRPr/>
            </a:pPr>
            <a:r>
              <a:rPr lang="es-ES" sz="2600" dirty="0"/>
              <a:t>Todos los alumnos con discapacidad tienen el derecho legal y humano </a:t>
            </a:r>
            <a:r>
              <a:rPr lang="es-ES" sz="2600" dirty="0" smtClean="0"/>
              <a:t>de </a:t>
            </a:r>
            <a:r>
              <a:rPr lang="es-ES" sz="2600" dirty="0"/>
              <a:t>asistir a </a:t>
            </a:r>
            <a:r>
              <a:rPr lang="es-ES" sz="2600" dirty="0" smtClean="0"/>
              <a:t>cursos en centros de </a:t>
            </a:r>
            <a:r>
              <a:rPr lang="es-ES" sz="2600" dirty="0"/>
              <a:t>enseñanza </a:t>
            </a:r>
            <a:r>
              <a:rPr lang="es-ES" sz="2600" dirty="0" smtClean="0"/>
              <a:t>general</a:t>
            </a:r>
          </a:p>
          <a:p>
            <a:pPr>
              <a:buClrTx/>
              <a:buSzPct val="75000"/>
              <a:buFont typeface="Wingdings" pitchFamily="2" charset="2"/>
              <a:buChar char="Ø"/>
              <a:defRPr/>
            </a:pPr>
            <a:r>
              <a:rPr lang="es-ES" sz="2600" dirty="0"/>
              <a:t>Todos los alumnos con discapacidad tienen el derecho legal de </a:t>
            </a:r>
            <a:r>
              <a:rPr lang="es-ES" sz="2600" dirty="0" smtClean="0"/>
              <a:t>obtener apoyo individualizado</a:t>
            </a:r>
          </a:p>
          <a:p>
            <a:pPr>
              <a:buClrTx/>
              <a:buSzPct val="75000"/>
              <a:buFont typeface="Wingdings" pitchFamily="2" charset="2"/>
              <a:buChar char="Ø"/>
              <a:defRPr/>
            </a:pPr>
            <a:r>
              <a:rPr lang="es-ES" sz="2600" dirty="0" smtClean="0"/>
              <a:t>Los edificios </a:t>
            </a:r>
            <a:r>
              <a:rPr lang="es-ES" sz="2600" dirty="0"/>
              <a:t>educativos deben ser accesibles a </a:t>
            </a:r>
            <a:r>
              <a:rPr lang="es-ES" sz="2600" b="1" dirty="0"/>
              <a:t>todos</a:t>
            </a:r>
            <a:r>
              <a:rPr lang="es-ES" sz="2600" dirty="0"/>
              <a:t> los </a:t>
            </a:r>
            <a:r>
              <a:rPr lang="es-ES" sz="2600" dirty="0" smtClean="0"/>
              <a:t>estudiantes</a:t>
            </a:r>
          </a:p>
          <a:p>
            <a:pPr>
              <a:buClrTx/>
              <a:buSzPct val="75000"/>
              <a:buFont typeface="Wingdings" pitchFamily="2" charset="2"/>
              <a:buChar char="Ø"/>
              <a:defRPr/>
            </a:pPr>
            <a:r>
              <a:rPr lang="es-ES" sz="2600" dirty="0" smtClean="0"/>
              <a:t>Todos los programas académicos de la corriente principal de educación tienen que ser accesibles e integrar a estudiantes discapacitados</a:t>
            </a:r>
          </a:p>
          <a:p>
            <a:pPr>
              <a:buClrTx/>
              <a:buSzPct val="75000"/>
              <a:buFont typeface="Wingdings" pitchFamily="2" charset="2"/>
              <a:buChar char="Ø"/>
              <a:defRPr/>
            </a:pPr>
            <a:r>
              <a:rPr lang="es-ES" sz="2600" dirty="0"/>
              <a:t>Todas las evaluaciones </a:t>
            </a:r>
            <a:r>
              <a:rPr lang="es-ES" sz="2600" dirty="0" smtClean="0"/>
              <a:t>y acreditaciones </a:t>
            </a:r>
            <a:r>
              <a:rPr lang="es-ES" sz="2600" dirty="0"/>
              <a:t>de educación</a:t>
            </a:r>
            <a:r>
              <a:rPr lang="es-ES" sz="2600" dirty="0" smtClean="0"/>
              <a:t> debe ser integradoras</a:t>
            </a:r>
            <a:endParaRPr lang="en-GB" sz="2600" dirty="0" smtClean="0"/>
          </a:p>
        </p:txBody>
      </p:sp>
    </p:spTree>
    <p:extLst>
      <p:ext uri="{BB962C8B-B14F-4D97-AF65-F5344CB8AC3E}">
        <p14:creationId xmlns:p14="http://schemas.microsoft.com/office/powerpoint/2010/main" xmlns="" val="36623038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904652"/>
          </a:xfrm>
        </p:spPr>
        <p:txBody>
          <a:bodyPr>
            <a:normAutofit/>
          </a:bodyPr>
          <a:lstStyle/>
          <a:p>
            <a:pPr>
              <a:defRPr/>
            </a:pPr>
            <a:r>
              <a:rPr lang="en-GB" sz="4200" dirty="0" smtClean="0">
                <a:solidFill>
                  <a:schemeClr val="tx1"/>
                </a:solidFill>
                <a:effectLst/>
              </a:rPr>
              <a:t>Inclusion, Equality and Diversity</a:t>
            </a:r>
            <a:endParaRPr lang="en-GB" sz="4200" dirty="0">
              <a:solidFill>
                <a:schemeClr val="tx1"/>
              </a:solidFill>
              <a:effectLst/>
            </a:endParaRPr>
          </a:p>
        </p:txBody>
      </p:sp>
      <p:sp>
        <p:nvSpPr>
          <p:cNvPr id="3" name="Content Placeholder 2"/>
          <p:cNvSpPr>
            <a:spLocks noGrp="1"/>
          </p:cNvSpPr>
          <p:nvPr>
            <p:ph idx="1"/>
          </p:nvPr>
        </p:nvSpPr>
        <p:spPr>
          <a:xfrm>
            <a:off x="323528" y="1484784"/>
            <a:ext cx="8229600" cy="4462462"/>
          </a:xfrm>
        </p:spPr>
        <p:txBody>
          <a:bodyPr/>
          <a:lstStyle/>
          <a:p>
            <a:pPr eaLnBrk="1" hangingPunct="1">
              <a:buClrTx/>
              <a:buSzPct val="75000"/>
              <a:buFont typeface="Wingdings" pitchFamily="2" charset="2"/>
              <a:buChar char="Ø"/>
              <a:defRPr/>
            </a:pPr>
            <a:r>
              <a:rPr lang="en-GB" sz="2800" dirty="0" smtClean="0"/>
              <a:t>These themes underpin our whole-school drive towards inclusion for all</a:t>
            </a:r>
          </a:p>
          <a:p>
            <a:pPr eaLnBrk="1" hangingPunct="1">
              <a:buClrTx/>
              <a:buSzPct val="75000"/>
              <a:buFont typeface="Wingdings" pitchFamily="2" charset="2"/>
              <a:buChar char="Ø"/>
              <a:defRPr/>
            </a:pPr>
            <a:r>
              <a:rPr lang="en-GB" sz="2800" dirty="0" smtClean="0"/>
              <a:t>We are constantly striving for greater equality, both at school level, in the community and through central government policies</a:t>
            </a:r>
          </a:p>
          <a:p>
            <a:pPr eaLnBrk="1" hangingPunct="1">
              <a:buClrTx/>
              <a:buSzPct val="75000"/>
              <a:buFont typeface="Wingdings" pitchFamily="2" charset="2"/>
              <a:buChar char="Ø"/>
              <a:defRPr/>
            </a:pPr>
            <a:r>
              <a:rPr lang="en-GB" sz="2800" dirty="0" smtClean="0"/>
              <a:t>As a school we have and continue to blaze a trail for others to follow by catering for a more diverse student population, and can always do better…</a:t>
            </a:r>
          </a:p>
          <a:p>
            <a:pPr>
              <a:defRPr/>
            </a:pPr>
            <a:endParaRPr lang="en-GB" dirty="0"/>
          </a:p>
        </p:txBody>
      </p:sp>
    </p:spTree>
    <p:extLst>
      <p:ext uri="{BB962C8B-B14F-4D97-AF65-F5344CB8AC3E}">
        <p14:creationId xmlns:p14="http://schemas.microsoft.com/office/powerpoint/2010/main" xmlns="" val="7915627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904652"/>
          </a:xfrm>
        </p:spPr>
        <p:txBody>
          <a:bodyPr>
            <a:normAutofit/>
          </a:bodyPr>
          <a:lstStyle/>
          <a:p>
            <a:pPr>
              <a:defRPr/>
            </a:pPr>
            <a:r>
              <a:rPr lang="es-ES" sz="4200" dirty="0" smtClean="0">
                <a:solidFill>
                  <a:schemeClr val="tx1"/>
                </a:solidFill>
                <a:effectLst/>
              </a:rPr>
              <a:t>Inclusión, Igualdad y Diversidad</a:t>
            </a:r>
            <a:endParaRPr lang="es-ES" sz="4200" dirty="0">
              <a:solidFill>
                <a:schemeClr val="tx1"/>
              </a:solidFill>
              <a:effectLst/>
            </a:endParaRPr>
          </a:p>
        </p:txBody>
      </p:sp>
      <p:sp>
        <p:nvSpPr>
          <p:cNvPr id="3" name="Content Placeholder 2"/>
          <p:cNvSpPr>
            <a:spLocks noGrp="1"/>
          </p:cNvSpPr>
          <p:nvPr>
            <p:ph idx="1"/>
          </p:nvPr>
        </p:nvSpPr>
        <p:spPr>
          <a:xfrm>
            <a:off x="323528" y="1196752"/>
            <a:ext cx="8229600" cy="4462462"/>
          </a:xfrm>
        </p:spPr>
        <p:txBody>
          <a:bodyPr/>
          <a:lstStyle/>
          <a:p>
            <a:pPr>
              <a:buClrTx/>
              <a:buSzPct val="75000"/>
              <a:buFont typeface="Wingdings" pitchFamily="2" charset="2"/>
              <a:buChar char="Ø"/>
              <a:defRPr/>
            </a:pPr>
            <a:r>
              <a:rPr lang="es-ES" sz="2800" dirty="0"/>
              <a:t>Estos temas sustentan nuestra unidad </a:t>
            </a:r>
            <a:r>
              <a:rPr lang="es-ES" sz="2800" dirty="0" smtClean="0"/>
              <a:t>como escuela hacia </a:t>
            </a:r>
            <a:r>
              <a:rPr lang="es-ES" sz="2800" dirty="0"/>
              <a:t>la </a:t>
            </a:r>
            <a:r>
              <a:rPr lang="es-ES" sz="2800" dirty="0" smtClean="0"/>
              <a:t>integración </a:t>
            </a:r>
            <a:r>
              <a:rPr lang="es-ES" sz="2800" dirty="0"/>
              <a:t>para </a:t>
            </a:r>
            <a:r>
              <a:rPr lang="es-ES" sz="2800" dirty="0" smtClean="0"/>
              <a:t>todos</a:t>
            </a:r>
          </a:p>
          <a:p>
            <a:pPr>
              <a:buClrTx/>
              <a:buSzPct val="75000"/>
              <a:buFont typeface="Wingdings" pitchFamily="2" charset="2"/>
              <a:buChar char="Ø"/>
              <a:defRPr/>
            </a:pPr>
            <a:r>
              <a:rPr lang="es-ES" sz="2800" dirty="0" smtClean="0"/>
              <a:t>Nosotros nos </a:t>
            </a:r>
            <a:r>
              <a:rPr lang="es-ES" sz="2800" dirty="0"/>
              <a:t>esforzamos constantemente por una mayor igualdad, tanto a nivel </a:t>
            </a:r>
            <a:r>
              <a:rPr lang="es-ES" sz="2800" dirty="0" smtClean="0"/>
              <a:t>escolar, como en </a:t>
            </a:r>
            <a:r>
              <a:rPr lang="es-ES" sz="2800" dirty="0"/>
              <a:t>la </a:t>
            </a:r>
            <a:r>
              <a:rPr lang="es-ES" sz="2800" dirty="0" smtClean="0"/>
              <a:t>comunidad, a través </a:t>
            </a:r>
            <a:r>
              <a:rPr lang="es-ES" sz="2800" dirty="0"/>
              <a:t>de las políticas del gobierno </a:t>
            </a:r>
            <a:r>
              <a:rPr lang="es-ES" sz="2800" dirty="0" smtClean="0"/>
              <a:t>central</a:t>
            </a:r>
          </a:p>
          <a:p>
            <a:pPr>
              <a:buClrTx/>
              <a:buSzPct val="75000"/>
              <a:buFont typeface="Wingdings" pitchFamily="2" charset="2"/>
              <a:buChar char="Ø"/>
              <a:defRPr/>
            </a:pPr>
            <a:r>
              <a:rPr lang="es-ES" sz="2800" dirty="0" smtClean="0"/>
              <a:t>Como escuela tenemos y continuamos abriendo camino para que otros lo sigan, mediante una oferta educacional </a:t>
            </a:r>
            <a:r>
              <a:rPr lang="es-ES" sz="2800" dirty="0"/>
              <a:t>más diversa, </a:t>
            </a:r>
            <a:r>
              <a:rPr lang="es-ES" sz="2800" dirty="0" smtClean="0"/>
              <a:t>donde siempre podemos intentar </a:t>
            </a:r>
            <a:r>
              <a:rPr lang="es-ES" sz="2800" dirty="0"/>
              <a:t>hacerlo mejor </a:t>
            </a:r>
            <a:r>
              <a:rPr lang="en-GB" sz="2800" dirty="0" smtClean="0"/>
              <a:t>…</a:t>
            </a:r>
          </a:p>
          <a:p>
            <a:pPr>
              <a:defRPr/>
            </a:pP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124744"/>
            <a:ext cx="5616624" cy="4752528"/>
          </a:xfrm>
        </p:spPr>
        <p:txBody>
          <a:bodyPr/>
          <a:lstStyle/>
          <a:p>
            <a:pPr>
              <a:buClrTx/>
              <a:buSzPct val="75000"/>
              <a:buFont typeface="Wingdings" pitchFamily="2" charset="2"/>
              <a:buChar char="Ø"/>
            </a:pPr>
            <a:r>
              <a:rPr lang="en-GB" sz="3000" dirty="0" smtClean="0"/>
              <a:t>‘The greatest discovery of my generation is that a human being can alter his life by altering his attitude’</a:t>
            </a:r>
          </a:p>
          <a:p>
            <a:pPr>
              <a:buClrTx/>
              <a:buSzPct val="75000"/>
              <a:buNone/>
            </a:pPr>
            <a:endParaRPr lang="en-GB" sz="1000" dirty="0" smtClean="0"/>
          </a:p>
          <a:p>
            <a:pPr>
              <a:buClrTx/>
              <a:buSzPct val="75000"/>
              <a:buFont typeface="Wingdings" pitchFamily="2" charset="2"/>
              <a:buChar char="Ø"/>
            </a:pPr>
            <a:r>
              <a:rPr lang="en-GB" sz="3000" dirty="0" smtClean="0"/>
              <a:t>‘Man can alter his life by altering his thinking’</a:t>
            </a:r>
          </a:p>
          <a:p>
            <a:pPr>
              <a:buClrTx/>
              <a:buSzPct val="75000"/>
              <a:buNone/>
            </a:pPr>
            <a:endParaRPr lang="en-GB" sz="1000" dirty="0" smtClean="0"/>
          </a:p>
          <a:p>
            <a:pPr>
              <a:buClrTx/>
              <a:buSzPct val="75000"/>
              <a:buFont typeface="Wingdings" pitchFamily="2" charset="2"/>
              <a:buChar char="Ø"/>
            </a:pPr>
            <a:r>
              <a:rPr lang="en-GB" sz="3000" dirty="0" smtClean="0"/>
              <a:t>‘Act as if what you do makes a difference.  It does</a:t>
            </a:r>
            <a:r>
              <a:rPr lang="en-GB" dirty="0" smtClean="0"/>
              <a:t>’</a:t>
            </a:r>
            <a:endParaRPr lang="en-GB" dirty="0"/>
          </a:p>
        </p:txBody>
      </p:sp>
      <p:sp>
        <p:nvSpPr>
          <p:cNvPr id="3" name="Title 2"/>
          <p:cNvSpPr>
            <a:spLocks noGrp="1"/>
          </p:cNvSpPr>
          <p:nvPr>
            <p:ph type="title"/>
          </p:nvPr>
        </p:nvSpPr>
        <p:spPr>
          <a:xfrm>
            <a:off x="179512" y="188640"/>
            <a:ext cx="8229600" cy="778098"/>
          </a:xfrm>
        </p:spPr>
        <p:txBody>
          <a:bodyPr>
            <a:normAutofit/>
          </a:bodyPr>
          <a:lstStyle/>
          <a:p>
            <a:r>
              <a:rPr lang="en-GB" sz="4000" dirty="0" smtClean="0">
                <a:solidFill>
                  <a:schemeClr val="tx1"/>
                </a:solidFill>
                <a:effectLst/>
              </a:rPr>
              <a:t>We are all individuals…</a:t>
            </a:r>
            <a:endParaRPr lang="en-GB" sz="4000" dirty="0">
              <a:solidFill>
                <a:schemeClr val="tx1"/>
              </a:solidFill>
              <a:effectLst/>
            </a:endParaRPr>
          </a:p>
        </p:txBody>
      </p:sp>
      <p:pic>
        <p:nvPicPr>
          <p:cNvPr id="6146" name="Picture 2" descr="https://upload.wikimedia.org/wikipedia/commons/thumb/9/9c/William_James_b1842c.jpg/220px-William_James_b1842c.jpg">
            <a:hlinkClick r:id="rId2"/>
          </p:cNvPr>
          <p:cNvPicPr>
            <a:picLocks noChangeAspect="1" noChangeArrowheads="1"/>
          </p:cNvPicPr>
          <p:nvPr/>
        </p:nvPicPr>
        <p:blipFill>
          <a:blip r:embed="rId3" cstate="print"/>
          <a:srcRect/>
          <a:stretch>
            <a:fillRect/>
          </a:stretch>
        </p:blipFill>
        <p:spPr bwMode="auto">
          <a:xfrm>
            <a:off x="6084168" y="332656"/>
            <a:ext cx="2789362" cy="3613492"/>
          </a:xfrm>
          <a:prstGeom prst="rect">
            <a:avLst/>
          </a:prstGeom>
          <a:noFill/>
        </p:spPr>
      </p:pic>
      <p:sp>
        <p:nvSpPr>
          <p:cNvPr id="5" name="TextBox 4"/>
          <p:cNvSpPr txBox="1"/>
          <p:nvPr/>
        </p:nvSpPr>
        <p:spPr>
          <a:xfrm>
            <a:off x="6012160" y="4149080"/>
            <a:ext cx="2952328" cy="1077218"/>
          </a:xfrm>
          <a:prstGeom prst="rect">
            <a:avLst/>
          </a:prstGeom>
          <a:noFill/>
        </p:spPr>
        <p:txBody>
          <a:bodyPr wrap="square" rtlCol="0">
            <a:spAutoFit/>
          </a:bodyPr>
          <a:lstStyle/>
          <a:p>
            <a:pPr algn="ctr"/>
            <a:r>
              <a:rPr lang="en-GB" sz="3200" dirty="0" smtClean="0"/>
              <a:t>William James</a:t>
            </a:r>
          </a:p>
          <a:p>
            <a:pPr algn="ctr"/>
            <a:r>
              <a:rPr lang="en-GB" sz="3200" dirty="0" smtClean="0"/>
              <a:t>1842 - 1910</a:t>
            </a:r>
            <a:endParaRPr lang="en-GB" sz="3200" dirty="0"/>
          </a:p>
        </p:txBody>
      </p:sp>
    </p:spTree>
    <p:extLst>
      <p:ext uri="{BB962C8B-B14F-4D97-AF65-F5344CB8AC3E}">
        <p14:creationId xmlns:p14="http://schemas.microsoft.com/office/powerpoint/2010/main" xmlns="" val="2695097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628800"/>
            <a:ext cx="8229600" cy="4525963"/>
          </a:xfrm>
        </p:spPr>
        <p:txBody>
          <a:bodyPr/>
          <a:lstStyle/>
          <a:p>
            <a:pPr>
              <a:buClrTx/>
              <a:buSzPct val="75000"/>
              <a:buFont typeface="Wingdings" pitchFamily="2" charset="2"/>
              <a:buChar char="Ø"/>
            </a:pPr>
            <a:r>
              <a:rPr lang="en-GB" sz="3000" dirty="0" smtClean="0"/>
              <a:t>Consider what inclusion is and what does it mean?</a:t>
            </a:r>
          </a:p>
          <a:p>
            <a:pPr>
              <a:buClrTx/>
              <a:buSzPct val="75000"/>
              <a:buFont typeface="Wingdings" pitchFamily="2" charset="2"/>
              <a:buChar char="Ø"/>
            </a:pPr>
            <a:r>
              <a:rPr lang="en-GB" sz="3000" dirty="0" smtClean="0"/>
              <a:t>Consider different definitions and models – how do they relate to our experiences?</a:t>
            </a:r>
          </a:p>
          <a:p>
            <a:pPr>
              <a:buClrTx/>
              <a:buSzPct val="75000"/>
              <a:buFont typeface="Wingdings" pitchFamily="2" charset="2"/>
              <a:buChar char="Ø"/>
            </a:pPr>
            <a:r>
              <a:rPr lang="en-GB" sz="3000" dirty="0" smtClean="0"/>
              <a:t>Look at my journey – 20 years in the making!</a:t>
            </a:r>
          </a:p>
          <a:p>
            <a:pPr>
              <a:buClrTx/>
              <a:buSzPct val="75000"/>
              <a:buFont typeface="Wingdings" pitchFamily="2" charset="2"/>
              <a:buChar char="Ø"/>
            </a:pPr>
            <a:r>
              <a:rPr lang="en-GB" sz="3000" dirty="0" smtClean="0"/>
              <a:t>Plan for making schools more inclusive – it CAN be done!</a:t>
            </a:r>
          </a:p>
          <a:p>
            <a:endParaRPr lang="en-GB" dirty="0"/>
          </a:p>
        </p:txBody>
      </p:sp>
      <p:sp>
        <p:nvSpPr>
          <p:cNvPr id="3" name="Title 2"/>
          <p:cNvSpPr>
            <a:spLocks noGrp="1"/>
          </p:cNvSpPr>
          <p:nvPr>
            <p:ph type="title"/>
          </p:nvPr>
        </p:nvSpPr>
        <p:spPr/>
        <p:txBody>
          <a:bodyPr>
            <a:normAutofit/>
          </a:bodyPr>
          <a:lstStyle/>
          <a:p>
            <a:r>
              <a:rPr lang="en-GB" sz="4200" dirty="0" smtClean="0">
                <a:solidFill>
                  <a:schemeClr val="tx1"/>
                </a:solidFill>
                <a:effectLst/>
              </a:rPr>
              <a:t>What are we going to do?</a:t>
            </a:r>
            <a:endParaRPr lang="en-GB" sz="4200" dirty="0">
              <a:solidFill>
                <a:schemeClr val="tx1"/>
              </a:solidFill>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124744"/>
            <a:ext cx="5616624" cy="4752528"/>
          </a:xfrm>
        </p:spPr>
        <p:txBody>
          <a:bodyPr/>
          <a:lstStyle/>
          <a:p>
            <a:pPr>
              <a:buClrTx/>
              <a:buSzPct val="75000"/>
              <a:buFont typeface="Wingdings" pitchFamily="2" charset="2"/>
              <a:buChar char="Ø"/>
            </a:pPr>
            <a:r>
              <a:rPr lang="en-GB" sz="3000" dirty="0" smtClean="0"/>
              <a:t>‘</a:t>
            </a:r>
            <a:r>
              <a:rPr lang="es-ES" sz="3000" dirty="0"/>
              <a:t>El mayor descubrimiento de mi generación es que un ser humano puede alterar su vida alterando su actitud</a:t>
            </a:r>
            <a:r>
              <a:rPr lang="en-GB" sz="3000" dirty="0" smtClean="0"/>
              <a:t>’</a:t>
            </a:r>
          </a:p>
          <a:p>
            <a:pPr>
              <a:buClrTx/>
              <a:buSzPct val="75000"/>
              <a:buNone/>
            </a:pPr>
            <a:endParaRPr lang="en-GB" sz="1000" dirty="0" smtClean="0"/>
          </a:p>
          <a:p>
            <a:pPr>
              <a:buClrTx/>
              <a:buSzPct val="75000"/>
              <a:buFont typeface="Wingdings" pitchFamily="2" charset="2"/>
              <a:buChar char="Ø"/>
            </a:pPr>
            <a:r>
              <a:rPr lang="en-GB" sz="3000" dirty="0" smtClean="0"/>
              <a:t>‘</a:t>
            </a:r>
            <a:r>
              <a:rPr lang="es-ES" sz="3000" dirty="0"/>
              <a:t>El hombre puede alterar su vida alterando su pensamiento</a:t>
            </a:r>
            <a:r>
              <a:rPr lang="en-GB" sz="3000" dirty="0" smtClean="0"/>
              <a:t>’</a:t>
            </a:r>
          </a:p>
          <a:p>
            <a:pPr>
              <a:buClrTx/>
              <a:buSzPct val="75000"/>
              <a:buNone/>
            </a:pPr>
            <a:endParaRPr lang="en-GB" sz="1000" dirty="0" smtClean="0"/>
          </a:p>
          <a:p>
            <a:pPr>
              <a:buClrTx/>
              <a:buSzPct val="75000"/>
              <a:buFont typeface="Wingdings" pitchFamily="2" charset="2"/>
              <a:buChar char="Ø"/>
            </a:pPr>
            <a:r>
              <a:rPr lang="en-GB" sz="3000" dirty="0" smtClean="0"/>
              <a:t>‘</a:t>
            </a:r>
            <a:r>
              <a:rPr lang="es-ES" sz="3000" dirty="0"/>
              <a:t>Actúa como si lo que haces </a:t>
            </a:r>
            <a:r>
              <a:rPr lang="es-ES" sz="3000" dirty="0" smtClean="0"/>
              <a:t>marcara </a:t>
            </a:r>
            <a:r>
              <a:rPr lang="es-ES" sz="3000" dirty="0"/>
              <a:t>la diferencia. Lo hace</a:t>
            </a:r>
            <a:r>
              <a:rPr lang="en-GB" dirty="0" smtClean="0"/>
              <a:t>’</a:t>
            </a:r>
            <a:endParaRPr lang="en-GB" dirty="0"/>
          </a:p>
        </p:txBody>
      </p:sp>
      <p:sp>
        <p:nvSpPr>
          <p:cNvPr id="3" name="Title 2"/>
          <p:cNvSpPr>
            <a:spLocks noGrp="1"/>
          </p:cNvSpPr>
          <p:nvPr>
            <p:ph type="title"/>
          </p:nvPr>
        </p:nvSpPr>
        <p:spPr>
          <a:xfrm>
            <a:off x="179512" y="188640"/>
            <a:ext cx="8229600" cy="778098"/>
          </a:xfrm>
        </p:spPr>
        <p:txBody>
          <a:bodyPr>
            <a:normAutofit/>
          </a:bodyPr>
          <a:lstStyle/>
          <a:p>
            <a:r>
              <a:rPr lang="es-ES" sz="4000" dirty="0" smtClean="0">
                <a:solidFill>
                  <a:schemeClr val="tx1"/>
                </a:solidFill>
                <a:effectLst/>
              </a:rPr>
              <a:t>Todos somos individuos</a:t>
            </a:r>
            <a:r>
              <a:rPr lang="en-GB" sz="4000" dirty="0" smtClean="0">
                <a:solidFill>
                  <a:schemeClr val="tx1"/>
                </a:solidFill>
                <a:effectLst/>
              </a:rPr>
              <a:t>…</a:t>
            </a:r>
            <a:endParaRPr lang="en-GB" sz="4000" dirty="0">
              <a:solidFill>
                <a:schemeClr val="tx1"/>
              </a:solidFill>
              <a:effectLst/>
            </a:endParaRPr>
          </a:p>
        </p:txBody>
      </p:sp>
      <p:pic>
        <p:nvPicPr>
          <p:cNvPr id="6146" name="Picture 2" descr="https://upload.wikimedia.org/wikipedia/commons/thumb/9/9c/William_James_b1842c.jpg/220px-William_James_b1842c.jpg">
            <a:hlinkClick r:id="rId2"/>
          </p:cNvPr>
          <p:cNvPicPr>
            <a:picLocks noChangeAspect="1" noChangeArrowheads="1"/>
          </p:cNvPicPr>
          <p:nvPr/>
        </p:nvPicPr>
        <p:blipFill>
          <a:blip r:embed="rId3" cstate="print"/>
          <a:srcRect/>
          <a:stretch>
            <a:fillRect/>
          </a:stretch>
        </p:blipFill>
        <p:spPr bwMode="auto">
          <a:xfrm>
            <a:off x="6084168" y="332656"/>
            <a:ext cx="2789362" cy="3613492"/>
          </a:xfrm>
          <a:prstGeom prst="rect">
            <a:avLst/>
          </a:prstGeom>
          <a:noFill/>
        </p:spPr>
      </p:pic>
      <p:sp>
        <p:nvSpPr>
          <p:cNvPr id="5" name="TextBox 4"/>
          <p:cNvSpPr txBox="1"/>
          <p:nvPr/>
        </p:nvSpPr>
        <p:spPr>
          <a:xfrm>
            <a:off x="6012160" y="4149080"/>
            <a:ext cx="2952328" cy="1077218"/>
          </a:xfrm>
          <a:prstGeom prst="rect">
            <a:avLst/>
          </a:prstGeom>
          <a:noFill/>
        </p:spPr>
        <p:txBody>
          <a:bodyPr wrap="square" rtlCol="0">
            <a:spAutoFit/>
          </a:bodyPr>
          <a:lstStyle/>
          <a:p>
            <a:pPr algn="ctr"/>
            <a:r>
              <a:rPr lang="en-GB" sz="3200" dirty="0" smtClean="0"/>
              <a:t>William James</a:t>
            </a:r>
          </a:p>
          <a:p>
            <a:pPr algn="ctr"/>
            <a:r>
              <a:rPr lang="en-GB" sz="3200" dirty="0" smtClean="0"/>
              <a:t>1842 - 1910</a:t>
            </a:r>
            <a:endParaRPr lang="en-GB" sz="3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pPr>
              <a:defRPr/>
            </a:pPr>
            <a:r>
              <a:rPr lang="en-GB" sz="4200" dirty="0" smtClean="0">
                <a:solidFill>
                  <a:schemeClr val="tx1"/>
                </a:solidFill>
                <a:effectLst/>
              </a:rPr>
              <a:t>Let us think about ‘our self’…</a:t>
            </a:r>
            <a:endParaRPr lang="en-GB" sz="4200" dirty="0">
              <a:solidFill>
                <a:schemeClr val="tx1"/>
              </a:solidFill>
              <a:effectLst/>
            </a:endParaRPr>
          </a:p>
        </p:txBody>
      </p:sp>
      <p:pic>
        <p:nvPicPr>
          <p:cNvPr id="20483" name="Picture 2" descr="C:\Documents and Settings\Gareth\Desktop\OLD Stuff\PHOTOS\pig\PB150024.JPG"/>
          <p:cNvPicPr>
            <a:picLocks noChangeAspect="1" noChangeArrowheads="1"/>
          </p:cNvPicPr>
          <p:nvPr/>
        </p:nvPicPr>
        <p:blipFill>
          <a:blip r:embed="rId2" cstate="print"/>
          <a:srcRect/>
          <a:stretch>
            <a:fillRect/>
          </a:stretch>
        </p:blipFill>
        <p:spPr bwMode="auto">
          <a:xfrm>
            <a:off x="4643438" y="1428750"/>
            <a:ext cx="3808412" cy="2855913"/>
          </a:xfrm>
          <a:prstGeom prst="rect">
            <a:avLst/>
          </a:prstGeom>
          <a:noFill/>
          <a:ln w="9525">
            <a:noFill/>
            <a:miter lim="800000"/>
            <a:headEnd/>
            <a:tailEnd/>
          </a:ln>
        </p:spPr>
      </p:pic>
      <p:pic>
        <p:nvPicPr>
          <p:cNvPr id="20484" name="ipfF6GIxTN4_khTVM:" descr="http://t0.gstatic.com/images?q=tbn:F6GIxTN4_khTVM:http://upload.wikimedia.org/wikipedia/commons/thumb/1/17/Human_outline.svg/270px-Human_outline.svg.png"/>
          <p:cNvPicPr>
            <a:picLocks noChangeAspect="1" noChangeArrowheads="1"/>
          </p:cNvPicPr>
          <p:nvPr/>
        </p:nvPicPr>
        <p:blipFill>
          <a:blip r:embed="rId3" cstate="print"/>
          <a:srcRect/>
          <a:stretch>
            <a:fillRect/>
          </a:stretch>
        </p:blipFill>
        <p:spPr bwMode="auto">
          <a:xfrm>
            <a:off x="2571750" y="1785938"/>
            <a:ext cx="1095375" cy="2266950"/>
          </a:xfrm>
          <a:prstGeom prst="rect">
            <a:avLst/>
          </a:prstGeom>
          <a:noFill/>
          <a:ln w="9525">
            <a:noFill/>
            <a:miter lim="800000"/>
            <a:headEnd/>
            <a:tailEnd/>
          </a:ln>
        </p:spPr>
      </p:pic>
      <p:pic>
        <p:nvPicPr>
          <p:cNvPr id="20485" name="Picture 4" descr="http://t2.gstatic.com/images?q=tbn:QddO1A5jMggyaM:http://upload.wikimedia.org/wikipedia/en/0/0e/Outline-body.png"/>
          <p:cNvPicPr>
            <a:picLocks noChangeAspect="1" noChangeArrowheads="1"/>
          </p:cNvPicPr>
          <p:nvPr/>
        </p:nvPicPr>
        <p:blipFill>
          <a:blip r:embed="rId4" cstate="print"/>
          <a:srcRect/>
          <a:stretch>
            <a:fillRect/>
          </a:stretch>
        </p:blipFill>
        <p:spPr bwMode="auto">
          <a:xfrm>
            <a:off x="1281113" y="1801813"/>
            <a:ext cx="1266825" cy="2251075"/>
          </a:xfrm>
          <a:prstGeom prst="rect">
            <a:avLst/>
          </a:prstGeom>
          <a:noFill/>
          <a:ln w="9525">
            <a:noFill/>
            <a:miter lim="800000"/>
            <a:headEnd/>
            <a:tailEnd/>
          </a:ln>
        </p:spPr>
      </p:pic>
      <p:pic>
        <p:nvPicPr>
          <p:cNvPr id="20486" name="ipfEGvPo--WmW-oMM:" descr="http://t3.gstatic.com/images?q=tbn:EGvPo--WmW-oMM:http://upload.wikimedia.org/wikipedia/commons/9/96/Inverted_question_mark.png"/>
          <p:cNvPicPr>
            <a:picLocks noChangeAspect="1" noChangeArrowheads="1"/>
          </p:cNvPicPr>
          <p:nvPr/>
        </p:nvPicPr>
        <p:blipFill>
          <a:blip r:embed="rId5" r:link="rId6" cstate="print"/>
          <a:srcRect/>
          <a:stretch>
            <a:fillRect/>
          </a:stretch>
        </p:blipFill>
        <p:spPr bwMode="auto">
          <a:xfrm>
            <a:off x="2976563" y="2243138"/>
            <a:ext cx="339725" cy="523875"/>
          </a:xfrm>
          <a:prstGeom prst="rect">
            <a:avLst/>
          </a:prstGeom>
          <a:noFill/>
          <a:ln w="9525">
            <a:noFill/>
            <a:miter lim="800000"/>
            <a:headEnd/>
            <a:tailEnd/>
          </a:ln>
        </p:spPr>
      </p:pic>
      <p:pic>
        <p:nvPicPr>
          <p:cNvPr id="20487" name="ipfO7cXKm4TPvB9fM:" descr="http://t3.gstatic.com/images?q=tbn:O7cXKm4TPvB9fM:http://upload.wikimedia.org/wikipedia/commons/f/f3/Question_mark_alternate.png"/>
          <p:cNvPicPr>
            <a:picLocks noChangeAspect="1" noChangeArrowheads="1"/>
          </p:cNvPicPr>
          <p:nvPr/>
        </p:nvPicPr>
        <p:blipFill>
          <a:blip r:embed="rId7" r:link="rId8" cstate="print"/>
          <a:srcRect/>
          <a:stretch>
            <a:fillRect/>
          </a:stretch>
        </p:blipFill>
        <p:spPr bwMode="auto">
          <a:xfrm>
            <a:off x="1785938" y="2259013"/>
            <a:ext cx="303212" cy="476250"/>
          </a:xfrm>
          <a:prstGeom prst="rect">
            <a:avLst/>
          </a:prstGeom>
          <a:noFill/>
          <a:ln w="9525">
            <a:noFill/>
            <a:miter lim="800000"/>
            <a:headEnd/>
            <a:tailEnd/>
          </a:ln>
        </p:spPr>
      </p:pic>
      <p:sp>
        <p:nvSpPr>
          <p:cNvPr id="20488" name="Rectangle 7"/>
          <p:cNvSpPr>
            <a:spLocks noChangeArrowheads="1"/>
          </p:cNvSpPr>
          <p:nvPr/>
        </p:nvSpPr>
        <p:spPr bwMode="auto">
          <a:xfrm>
            <a:off x="0" y="4581128"/>
            <a:ext cx="9144000" cy="1322388"/>
          </a:xfrm>
          <a:prstGeom prst="rect">
            <a:avLst/>
          </a:prstGeom>
          <a:noFill/>
          <a:ln w="9525">
            <a:noFill/>
            <a:miter lim="800000"/>
            <a:headEnd/>
            <a:tailEnd/>
          </a:ln>
        </p:spPr>
        <p:txBody>
          <a:bodyPr anchor="ctr">
            <a:spAutoFit/>
          </a:bodyPr>
          <a:lstStyle/>
          <a:p>
            <a:pPr algn="ctr" eaLnBrk="0" hangingPunct="0"/>
            <a:r>
              <a:rPr lang="en-GB" sz="4400" dirty="0">
                <a:latin typeface="Elephant" pitchFamily="18" charset="0"/>
                <a:ea typeface="Calibri" pitchFamily="34" charset="0"/>
                <a:cs typeface="Times New Roman" pitchFamily="18" charset="0"/>
              </a:rPr>
              <a:t>Notions of Self Seminar</a:t>
            </a:r>
            <a:endParaRPr lang="en-GB" sz="4400" dirty="0">
              <a:ea typeface="Calibri" pitchFamily="34" charset="0"/>
              <a:cs typeface="Times New Roman" pitchFamily="18" charset="0"/>
            </a:endParaRPr>
          </a:p>
          <a:p>
            <a:pPr algn="ctr" eaLnBrk="0" hangingPunct="0"/>
            <a:r>
              <a:rPr lang="en-GB" sz="3600" dirty="0">
                <a:solidFill>
                  <a:srgbClr val="FFFFFF"/>
                </a:solidFill>
                <a:latin typeface="Elephant" pitchFamily="18" charset="0"/>
                <a:ea typeface="Calibri" pitchFamily="34" charset="0"/>
                <a:cs typeface="Times New Roman" pitchFamily="18" charset="0"/>
              </a:rPr>
              <a:t>How do we become who we are ?</a:t>
            </a:r>
            <a:r>
              <a:rPr lang="en-GB" sz="3600" dirty="0">
                <a:ea typeface="Calibri" pitchFamily="34" charset="0"/>
                <a:cs typeface="Times New Roman" pitchFamily="18" charset="0"/>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pPr>
              <a:defRPr/>
            </a:pPr>
            <a:r>
              <a:rPr lang="en-GB" sz="4200" dirty="0" err="1" smtClean="0">
                <a:solidFill>
                  <a:schemeClr val="tx1"/>
                </a:solidFill>
                <a:effectLst/>
              </a:rPr>
              <a:t>Pensemos</a:t>
            </a:r>
            <a:r>
              <a:rPr lang="en-GB" sz="4200" dirty="0" smtClean="0">
                <a:solidFill>
                  <a:schemeClr val="tx1"/>
                </a:solidFill>
                <a:effectLst/>
              </a:rPr>
              <a:t> </a:t>
            </a:r>
            <a:r>
              <a:rPr lang="en-GB" sz="4200" dirty="0" err="1" smtClean="0">
                <a:solidFill>
                  <a:schemeClr val="tx1"/>
                </a:solidFill>
                <a:effectLst/>
              </a:rPr>
              <a:t>sobre</a:t>
            </a:r>
            <a:r>
              <a:rPr lang="en-GB" sz="4200" dirty="0" smtClean="0">
                <a:solidFill>
                  <a:schemeClr val="tx1"/>
                </a:solidFill>
                <a:effectLst/>
              </a:rPr>
              <a:t> “</a:t>
            </a:r>
            <a:r>
              <a:rPr lang="en-GB" sz="4200" dirty="0" err="1" smtClean="0">
                <a:solidFill>
                  <a:schemeClr val="tx1"/>
                </a:solidFill>
                <a:effectLst/>
              </a:rPr>
              <a:t>nosotros</a:t>
            </a:r>
            <a:r>
              <a:rPr lang="en-GB" sz="4200" dirty="0" smtClean="0">
                <a:solidFill>
                  <a:schemeClr val="tx1"/>
                </a:solidFill>
                <a:effectLst/>
              </a:rPr>
              <a:t> </a:t>
            </a:r>
            <a:r>
              <a:rPr lang="en-GB" sz="4200" dirty="0" err="1" smtClean="0">
                <a:solidFill>
                  <a:schemeClr val="tx1"/>
                </a:solidFill>
                <a:effectLst/>
              </a:rPr>
              <a:t>mismos</a:t>
            </a:r>
            <a:r>
              <a:rPr lang="en-GB" sz="4200" dirty="0" smtClean="0">
                <a:solidFill>
                  <a:schemeClr val="tx1"/>
                </a:solidFill>
                <a:effectLst/>
              </a:rPr>
              <a:t>”</a:t>
            </a:r>
            <a:endParaRPr lang="en-GB" sz="4200" dirty="0">
              <a:solidFill>
                <a:schemeClr val="tx1"/>
              </a:solidFill>
              <a:effectLst/>
            </a:endParaRPr>
          </a:p>
        </p:txBody>
      </p:sp>
      <p:pic>
        <p:nvPicPr>
          <p:cNvPr id="20483" name="Picture 2" descr="C:\Documents and Settings\Gareth\Desktop\OLD Stuff\PHOTOS\pig\PB150024.JPG"/>
          <p:cNvPicPr>
            <a:picLocks noChangeAspect="1" noChangeArrowheads="1"/>
          </p:cNvPicPr>
          <p:nvPr/>
        </p:nvPicPr>
        <p:blipFill>
          <a:blip r:embed="rId2" cstate="print"/>
          <a:srcRect/>
          <a:stretch>
            <a:fillRect/>
          </a:stretch>
        </p:blipFill>
        <p:spPr bwMode="auto">
          <a:xfrm>
            <a:off x="4643438" y="1428750"/>
            <a:ext cx="3808412" cy="2855913"/>
          </a:xfrm>
          <a:prstGeom prst="rect">
            <a:avLst/>
          </a:prstGeom>
          <a:noFill/>
          <a:ln w="9525">
            <a:noFill/>
            <a:miter lim="800000"/>
            <a:headEnd/>
            <a:tailEnd/>
          </a:ln>
        </p:spPr>
      </p:pic>
      <p:pic>
        <p:nvPicPr>
          <p:cNvPr id="20484" name="ipfF6GIxTN4_khTVM:" descr="http://t0.gstatic.com/images?q=tbn:F6GIxTN4_khTVM:http://upload.wikimedia.org/wikipedia/commons/thumb/1/17/Human_outline.svg/270px-Human_outline.svg.png"/>
          <p:cNvPicPr>
            <a:picLocks noChangeAspect="1" noChangeArrowheads="1"/>
          </p:cNvPicPr>
          <p:nvPr/>
        </p:nvPicPr>
        <p:blipFill>
          <a:blip r:embed="rId3" cstate="print"/>
          <a:srcRect/>
          <a:stretch>
            <a:fillRect/>
          </a:stretch>
        </p:blipFill>
        <p:spPr bwMode="auto">
          <a:xfrm>
            <a:off x="2571750" y="1785938"/>
            <a:ext cx="1095375" cy="2266950"/>
          </a:xfrm>
          <a:prstGeom prst="rect">
            <a:avLst/>
          </a:prstGeom>
          <a:noFill/>
          <a:ln w="9525">
            <a:noFill/>
            <a:miter lim="800000"/>
            <a:headEnd/>
            <a:tailEnd/>
          </a:ln>
        </p:spPr>
      </p:pic>
      <p:pic>
        <p:nvPicPr>
          <p:cNvPr id="20485" name="Picture 4" descr="http://t2.gstatic.com/images?q=tbn:QddO1A5jMggyaM:http://upload.wikimedia.org/wikipedia/en/0/0e/Outline-body.png"/>
          <p:cNvPicPr>
            <a:picLocks noChangeAspect="1" noChangeArrowheads="1"/>
          </p:cNvPicPr>
          <p:nvPr/>
        </p:nvPicPr>
        <p:blipFill>
          <a:blip r:embed="rId4" cstate="print"/>
          <a:srcRect/>
          <a:stretch>
            <a:fillRect/>
          </a:stretch>
        </p:blipFill>
        <p:spPr bwMode="auto">
          <a:xfrm>
            <a:off x="1281113" y="1801813"/>
            <a:ext cx="1266825" cy="2251075"/>
          </a:xfrm>
          <a:prstGeom prst="rect">
            <a:avLst/>
          </a:prstGeom>
          <a:noFill/>
          <a:ln w="9525">
            <a:noFill/>
            <a:miter lim="800000"/>
            <a:headEnd/>
            <a:tailEnd/>
          </a:ln>
        </p:spPr>
      </p:pic>
      <p:pic>
        <p:nvPicPr>
          <p:cNvPr id="20486" name="ipfEGvPo--WmW-oMM:" descr="http://t3.gstatic.com/images?q=tbn:EGvPo--WmW-oMM:http://upload.wikimedia.org/wikipedia/commons/9/96/Inverted_question_mark.png"/>
          <p:cNvPicPr>
            <a:picLocks noChangeAspect="1" noChangeArrowheads="1"/>
          </p:cNvPicPr>
          <p:nvPr/>
        </p:nvPicPr>
        <p:blipFill>
          <a:blip r:embed="rId5" r:link="rId6" cstate="print"/>
          <a:srcRect/>
          <a:stretch>
            <a:fillRect/>
          </a:stretch>
        </p:blipFill>
        <p:spPr bwMode="auto">
          <a:xfrm>
            <a:off x="2976563" y="2243138"/>
            <a:ext cx="339725" cy="523875"/>
          </a:xfrm>
          <a:prstGeom prst="rect">
            <a:avLst/>
          </a:prstGeom>
          <a:noFill/>
          <a:ln w="9525">
            <a:noFill/>
            <a:miter lim="800000"/>
            <a:headEnd/>
            <a:tailEnd/>
          </a:ln>
        </p:spPr>
      </p:pic>
      <p:pic>
        <p:nvPicPr>
          <p:cNvPr id="20487" name="ipfO7cXKm4TPvB9fM:" descr="http://t3.gstatic.com/images?q=tbn:O7cXKm4TPvB9fM:http://upload.wikimedia.org/wikipedia/commons/f/f3/Question_mark_alternate.png"/>
          <p:cNvPicPr>
            <a:picLocks noChangeAspect="1" noChangeArrowheads="1"/>
          </p:cNvPicPr>
          <p:nvPr/>
        </p:nvPicPr>
        <p:blipFill>
          <a:blip r:embed="rId7" r:link="rId8" cstate="print"/>
          <a:srcRect/>
          <a:stretch>
            <a:fillRect/>
          </a:stretch>
        </p:blipFill>
        <p:spPr bwMode="auto">
          <a:xfrm>
            <a:off x="1785938" y="2259013"/>
            <a:ext cx="303212" cy="476250"/>
          </a:xfrm>
          <a:prstGeom prst="rect">
            <a:avLst/>
          </a:prstGeom>
          <a:noFill/>
          <a:ln w="9525">
            <a:noFill/>
            <a:miter lim="800000"/>
            <a:headEnd/>
            <a:tailEnd/>
          </a:ln>
        </p:spPr>
      </p:pic>
      <p:sp>
        <p:nvSpPr>
          <p:cNvPr id="20488" name="Rectangle 7"/>
          <p:cNvSpPr>
            <a:spLocks noChangeArrowheads="1"/>
          </p:cNvSpPr>
          <p:nvPr/>
        </p:nvSpPr>
        <p:spPr bwMode="auto">
          <a:xfrm>
            <a:off x="0" y="4580602"/>
            <a:ext cx="9144000" cy="1323439"/>
          </a:xfrm>
          <a:prstGeom prst="rect">
            <a:avLst/>
          </a:prstGeom>
          <a:noFill/>
          <a:ln w="9525">
            <a:noFill/>
            <a:miter lim="800000"/>
            <a:headEnd/>
            <a:tailEnd/>
          </a:ln>
        </p:spPr>
        <p:txBody>
          <a:bodyPr anchor="ctr">
            <a:spAutoFit/>
          </a:bodyPr>
          <a:lstStyle/>
          <a:p>
            <a:pPr algn="ctr" eaLnBrk="0" hangingPunct="0"/>
            <a:r>
              <a:rPr lang="en-GB" sz="4400" dirty="0" err="1" smtClean="0">
                <a:latin typeface="Elephant" pitchFamily="18" charset="0"/>
                <a:ea typeface="Calibri" pitchFamily="34" charset="0"/>
                <a:cs typeface="Times New Roman" pitchFamily="18" charset="0"/>
              </a:rPr>
              <a:t>Seminario</a:t>
            </a:r>
            <a:r>
              <a:rPr lang="en-GB" sz="4400" dirty="0">
                <a:latin typeface="Elephant" pitchFamily="18" charset="0"/>
                <a:ea typeface="Calibri" pitchFamily="34" charset="0"/>
                <a:cs typeface="Times New Roman" pitchFamily="18" charset="0"/>
              </a:rPr>
              <a:t>:</a:t>
            </a:r>
            <a:r>
              <a:rPr lang="en-GB" sz="4400" dirty="0" smtClean="0">
                <a:latin typeface="Elephant" pitchFamily="18" charset="0"/>
                <a:ea typeface="Calibri" pitchFamily="34" charset="0"/>
                <a:cs typeface="Times New Roman" pitchFamily="18" charset="0"/>
              </a:rPr>
              <a:t> </a:t>
            </a:r>
            <a:r>
              <a:rPr lang="en-GB" sz="4400" dirty="0" err="1" smtClean="0">
                <a:latin typeface="Elephant" pitchFamily="18" charset="0"/>
                <a:ea typeface="Calibri" pitchFamily="34" charset="0"/>
                <a:cs typeface="Times New Roman" pitchFamily="18" charset="0"/>
              </a:rPr>
              <a:t>Nociones</a:t>
            </a:r>
            <a:r>
              <a:rPr lang="en-GB" sz="4400" dirty="0" smtClean="0">
                <a:latin typeface="Elephant" pitchFamily="18" charset="0"/>
                <a:ea typeface="Calibri" pitchFamily="34" charset="0"/>
                <a:cs typeface="Times New Roman" pitchFamily="18" charset="0"/>
              </a:rPr>
              <a:t> del “</a:t>
            </a:r>
            <a:r>
              <a:rPr lang="en-GB" sz="4400" dirty="0" err="1" smtClean="0">
                <a:latin typeface="Elephant" pitchFamily="18" charset="0"/>
                <a:ea typeface="Calibri" pitchFamily="34" charset="0"/>
                <a:cs typeface="Times New Roman" pitchFamily="18" charset="0"/>
              </a:rPr>
              <a:t>Yo</a:t>
            </a:r>
            <a:r>
              <a:rPr lang="en-GB" sz="4400" dirty="0" smtClean="0">
                <a:latin typeface="Elephant" pitchFamily="18" charset="0"/>
                <a:ea typeface="Calibri" pitchFamily="34" charset="0"/>
                <a:cs typeface="Times New Roman" pitchFamily="18" charset="0"/>
              </a:rPr>
              <a:t>” </a:t>
            </a:r>
            <a:endParaRPr lang="en-GB" sz="4400" dirty="0">
              <a:ea typeface="Calibri" pitchFamily="34" charset="0"/>
              <a:cs typeface="Times New Roman" pitchFamily="18" charset="0"/>
            </a:endParaRPr>
          </a:p>
          <a:p>
            <a:pPr algn="ctr" eaLnBrk="0" hangingPunct="0"/>
            <a:r>
              <a:rPr lang="en-GB" sz="3600" dirty="0">
                <a:solidFill>
                  <a:srgbClr val="FFFFFF"/>
                </a:solidFill>
                <a:latin typeface="Elephant" pitchFamily="18" charset="0"/>
                <a:ea typeface="Calibri" pitchFamily="34" charset="0"/>
                <a:cs typeface="Times New Roman" pitchFamily="18" charset="0"/>
              </a:rPr>
              <a:t>How do we become who we are ?</a:t>
            </a:r>
            <a:r>
              <a:rPr lang="en-GB" sz="3600" dirty="0">
                <a:ea typeface="Calibri" pitchFamily="34" charset="0"/>
                <a:cs typeface="Times New Roman" pitchFamily="18" charset="0"/>
              </a:rPr>
              <a:t> </a:t>
            </a:r>
          </a:p>
        </p:txBody>
      </p:sp>
    </p:spTree>
    <p:extLst>
      <p:ext uri="{BB962C8B-B14F-4D97-AF65-F5344CB8AC3E}">
        <p14:creationId xmlns:p14="http://schemas.microsoft.com/office/powerpoint/2010/main" xmlns="" val="33726401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notion of self event\P6300525.JPG"/>
          <p:cNvPicPr/>
          <p:nvPr/>
        </p:nvPicPr>
        <p:blipFill>
          <a:blip r:embed="rId2" cstate="print"/>
          <a:srcRect/>
          <a:stretch>
            <a:fillRect/>
          </a:stretch>
        </p:blipFill>
        <p:spPr bwMode="auto">
          <a:xfrm>
            <a:off x="323528" y="260648"/>
            <a:ext cx="3960440" cy="2903095"/>
          </a:xfrm>
          <a:prstGeom prst="rect">
            <a:avLst/>
          </a:prstGeom>
          <a:noFill/>
          <a:ln w="9525">
            <a:noFill/>
            <a:miter lim="800000"/>
            <a:headEnd/>
            <a:tailEnd/>
          </a:ln>
        </p:spPr>
      </p:pic>
      <p:pic>
        <p:nvPicPr>
          <p:cNvPr id="5" name="Picture 4" descr="E:\notion of self event\P6300527.JPG"/>
          <p:cNvPicPr/>
          <p:nvPr/>
        </p:nvPicPr>
        <p:blipFill>
          <a:blip r:embed="rId3" cstate="print"/>
          <a:srcRect/>
          <a:stretch>
            <a:fillRect/>
          </a:stretch>
        </p:blipFill>
        <p:spPr bwMode="auto">
          <a:xfrm>
            <a:off x="4932040" y="260648"/>
            <a:ext cx="3960440" cy="2880320"/>
          </a:xfrm>
          <a:prstGeom prst="rect">
            <a:avLst/>
          </a:prstGeom>
          <a:noFill/>
          <a:ln w="9525">
            <a:noFill/>
            <a:miter lim="800000"/>
            <a:headEnd/>
            <a:tailEnd/>
          </a:ln>
        </p:spPr>
      </p:pic>
      <p:pic>
        <p:nvPicPr>
          <p:cNvPr id="6" name="Picture 5" descr="E:\notion of self event\P6300518.JPG"/>
          <p:cNvPicPr/>
          <p:nvPr/>
        </p:nvPicPr>
        <p:blipFill>
          <a:blip r:embed="rId4" cstate="print"/>
          <a:srcRect/>
          <a:stretch>
            <a:fillRect/>
          </a:stretch>
        </p:blipFill>
        <p:spPr bwMode="auto">
          <a:xfrm>
            <a:off x="2699792" y="2996952"/>
            <a:ext cx="3766225"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Stephen_Hawking_050506"/>
          <p:cNvPicPr>
            <a:picLocks noChangeAspect="1" noChangeArrowheads="1"/>
          </p:cNvPicPr>
          <p:nvPr/>
        </p:nvPicPr>
        <p:blipFill>
          <a:blip r:embed="rId3" cstate="print"/>
          <a:srcRect/>
          <a:stretch>
            <a:fillRect/>
          </a:stretch>
        </p:blipFill>
        <p:spPr bwMode="auto">
          <a:xfrm>
            <a:off x="539552" y="188640"/>
            <a:ext cx="3600400" cy="5554772"/>
          </a:xfrm>
          <a:prstGeom prst="rect">
            <a:avLst/>
          </a:prstGeom>
          <a:noFill/>
        </p:spPr>
      </p:pic>
      <p:pic>
        <p:nvPicPr>
          <p:cNvPr id="5" name="Picture 5" descr="Franklin D. Roosevelt at Hyde Park in a Wheelchair"/>
          <p:cNvPicPr>
            <a:picLocks noChangeAspect="1" noChangeArrowheads="1"/>
          </p:cNvPicPr>
          <p:nvPr/>
        </p:nvPicPr>
        <p:blipFill>
          <a:blip r:embed="rId4" cstate="print"/>
          <a:srcRect/>
          <a:stretch>
            <a:fillRect/>
          </a:stretch>
        </p:blipFill>
        <p:spPr bwMode="auto">
          <a:xfrm>
            <a:off x="4644008" y="188640"/>
            <a:ext cx="4118354" cy="54006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95536" y="188640"/>
            <a:ext cx="8229600" cy="922114"/>
          </a:xfrm>
        </p:spPr>
        <p:txBody>
          <a:bodyPr>
            <a:normAutofit/>
          </a:bodyPr>
          <a:lstStyle/>
          <a:p>
            <a:r>
              <a:rPr lang="en-GB" sz="4200" dirty="0">
                <a:solidFill>
                  <a:schemeClr val="tx1"/>
                </a:solidFill>
                <a:effectLst/>
              </a:rPr>
              <a:t>Salamanca Statement (1994)</a:t>
            </a:r>
          </a:p>
        </p:txBody>
      </p:sp>
      <p:sp>
        <p:nvSpPr>
          <p:cNvPr id="37891" name="Rectangle 3"/>
          <p:cNvSpPr>
            <a:spLocks noGrp="1" noChangeArrowheads="1"/>
          </p:cNvSpPr>
          <p:nvPr>
            <p:ph type="body" idx="1"/>
          </p:nvPr>
        </p:nvSpPr>
        <p:spPr>
          <a:xfrm>
            <a:off x="323528" y="1124744"/>
            <a:ext cx="8229600" cy="4525963"/>
          </a:xfrm>
        </p:spPr>
        <p:txBody>
          <a:bodyPr/>
          <a:lstStyle/>
          <a:p>
            <a:pPr>
              <a:buFontTx/>
              <a:buNone/>
            </a:pPr>
            <a:r>
              <a:rPr lang="en-GB" sz="2800" dirty="0">
                <a:effectLst/>
              </a:rPr>
              <a:t>	</a:t>
            </a:r>
            <a:r>
              <a:rPr lang="en-GB" sz="3200" dirty="0" smtClean="0">
                <a:effectLst/>
              </a:rPr>
              <a:t>‘Regular </a:t>
            </a:r>
            <a:r>
              <a:rPr lang="en-GB" sz="3200" dirty="0">
                <a:effectLst/>
              </a:rPr>
              <a:t>schools with this inclusive orientation are the most effective means of combating discriminatory attitudes, creating welcoming communities, building an inclusive society and achieving education for all; moreover, they provide an effective education to the majority of children and improve the efficiency and ultimately the cost-effectiveness of the entire education system</a:t>
            </a:r>
            <a:r>
              <a:rPr lang="en-GB" sz="3200" dirty="0" smtClean="0">
                <a:effectLst/>
              </a:rPr>
              <a:t>.’</a:t>
            </a:r>
            <a:endParaRPr lang="en-GB" sz="3200" dirty="0">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95536" y="188640"/>
            <a:ext cx="8229600" cy="922114"/>
          </a:xfrm>
        </p:spPr>
        <p:txBody>
          <a:bodyPr>
            <a:normAutofit/>
          </a:bodyPr>
          <a:lstStyle/>
          <a:p>
            <a:r>
              <a:rPr lang="es-ES" sz="4400" dirty="0">
                <a:solidFill>
                  <a:schemeClr val="tx1"/>
                </a:solidFill>
                <a:effectLst/>
              </a:rPr>
              <a:t>Declaración de Salamanca (1994)</a:t>
            </a:r>
            <a:endParaRPr lang="en-GB" sz="4200" dirty="0">
              <a:solidFill>
                <a:schemeClr val="tx1"/>
              </a:solidFill>
              <a:effectLst/>
            </a:endParaRPr>
          </a:p>
        </p:txBody>
      </p:sp>
      <p:sp>
        <p:nvSpPr>
          <p:cNvPr id="37891" name="Rectangle 3"/>
          <p:cNvSpPr>
            <a:spLocks noGrp="1" noChangeArrowheads="1"/>
          </p:cNvSpPr>
          <p:nvPr>
            <p:ph type="body" idx="1"/>
          </p:nvPr>
        </p:nvSpPr>
        <p:spPr>
          <a:xfrm>
            <a:off x="323528" y="1124744"/>
            <a:ext cx="8229600" cy="4525963"/>
          </a:xfrm>
        </p:spPr>
        <p:txBody>
          <a:bodyPr>
            <a:normAutofit lnSpcReduction="10000"/>
          </a:bodyPr>
          <a:lstStyle/>
          <a:p>
            <a:pPr>
              <a:buFontTx/>
              <a:buNone/>
            </a:pPr>
            <a:r>
              <a:rPr lang="en-GB" sz="2800" dirty="0">
                <a:effectLst/>
              </a:rPr>
              <a:t>	</a:t>
            </a:r>
            <a:r>
              <a:rPr lang="en-GB" sz="3200" dirty="0" smtClean="0">
                <a:effectLst/>
              </a:rPr>
              <a:t>‘</a:t>
            </a:r>
            <a:r>
              <a:rPr lang="es-ES" sz="3200" i="1" dirty="0"/>
              <a:t>Las escuelas corrientes con una orientación integradora representan el medio más eficaz para combatir las actitudes discriminatorias, crear comunidades de acogida, construir una sociedad integradora y lograr una educación para </a:t>
            </a:r>
            <a:r>
              <a:rPr lang="es-ES" sz="3200" i="1" dirty="0" smtClean="0"/>
              <a:t>todos.</a:t>
            </a:r>
            <a:r>
              <a:rPr lang="en-GB" sz="3200" dirty="0"/>
              <a:t> </a:t>
            </a:r>
            <a:r>
              <a:rPr lang="es-ES" sz="3200" i="1" dirty="0" smtClean="0"/>
              <a:t>Además</a:t>
            </a:r>
            <a:r>
              <a:rPr lang="es-ES" sz="3200" i="1" dirty="0"/>
              <a:t>, proporcionan una educación efectiva </a:t>
            </a:r>
            <a:r>
              <a:rPr lang="es-ES" sz="3200" i="1" dirty="0" smtClean="0"/>
              <a:t>para </a:t>
            </a:r>
            <a:r>
              <a:rPr lang="es-ES" sz="3200" i="1" dirty="0"/>
              <a:t>la mayoría de los </a:t>
            </a:r>
            <a:r>
              <a:rPr lang="es-ES" sz="3200" i="1" dirty="0" smtClean="0"/>
              <a:t>niños, mejoran </a:t>
            </a:r>
            <a:r>
              <a:rPr lang="es-ES" sz="3200" i="1" dirty="0"/>
              <a:t>la </a:t>
            </a:r>
            <a:r>
              <a:rPr lang="es-ES" sz="3200" i="1" dirty="0" smtClean="0"/>
              <a:t>eficiencia, </a:t>
            </a:r>
            <a:r>
              <a:rPr lang="es-ES" sz="3200" i="1" dirty="0"/>
              <a:t>y en última instancia, la relación coste-eficacia de todo el sistema de educación</a:t>
            </a:r>
            <a:r>
              <a:rPr lang="en-GB" sz="3200" i="1" dirty="0" smtClean="0">
                <a:effectLst/>
              </a:rPr>
              <a:t>.’</a:t>
            </a:r>
            <a:endParaRPr lang="en-GB" sz="3200" i="1" dirty="0">
              <a:effectLst/>
            </a:endParaRPr>
          </a:p>
        </p:txBody>
      </p:sp>
    </p:spTree>
    <p:extLst>
      <p:ext uri="{BB962C8B-B14F-4D97-AF65-F5344CB8AC3E}">
        <p14:creationId xmlns:p14="http://schemas.microsoft.com/office/powerpoint/2010/main" xmlns="" val="38124632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r>
              <a:rPr lang="en-GB" sz="4200" dirty="0">
                <a:solidFill>
                  <a:schemeClr val="tx1"/>
                </a:solidFill>
                <a:effectLst/>
              </a:rPr>
              <a:t>So </a:t>
            </a:r>
            <a:r>
              <a:rPr lang="en-GB" sz="4200" dirty="0" smtClean="0">
                <a:solidFill>
                  <a:schemeClr val="tx1"/>
                </a:solidFill>
                <a:effectLst/>
              </a:rPr>
              <a:t>20 </a:t>
            </a:r>
            <a:r>
              <a:rPr lang="en-GB" sz="4200" dirty="0">
                <a:solidFill>
                  <a:schemeClr val="tx1"/>
                </a:solidFill>
                <a:effectLst/>
              </a:rPr>
              <a:t>years on……</a:t>
            </a:r>
          </a:p>
        </p:txBody>
      </p:sp>
      <p:sp>
        <p:nvSpPr>
          <p:cNvPr id="48131" name="Rectangle 3"/>
          <p:cNvSpPr>
            <a:spLocks noGrp="1" noChangeArrowheads="1"/>
          </p:cNvSpPr>
          <p:nvPr>
            <p:ph type="body" idx="1"/>
          </p:nvPr>
        </p:nvSpPr>
        <p:spPr>
          <a:xfrm>
            <a:off x="467544" y="1556792"/>
            <a:ext cx="8229600" cy="4525963"/>
          </a:xfrm>
        </p:spPr>
        <p:txBody>
          <a:bodyPr/>
          <a:lstStyle/>
          <a:p>
            <a:pPr>
              <a:buClrTx/>
              <a:buSzPct val="75000"/>
              <a:buFont typeface="Wingdings" pitchFamily="2" charset="2"/>
              <a:buChar char="Ø"/>
            </a:pPr>
            <a:r>
              <a:rPr lang="en-GB" dirty="0" smtClean="0"/>
              <a:t>Our students </a:t>
            </a:r>
            <a:r>
              <a:rPr lang="en-GB" dirty="0"/>
              <a:t>are lucky to be part of an inclusive community</a:t>
            </a:r>
          </a:p>
          <a:p>
            <a:pPr>
              <a:buClrTx/>
              <a:buSzPct val="75000"/>
              <a:buFont typeface="Wingdings" pitchFamily="2" charset="2"/>
              <a:buChar char="Ø"/>
            </a:pPr>
            <a:r>
              <a:rPr lang="en-GB" dirty="0"/>
              <a:t>Far too few schools in the UK even begin to address the points from the Salamanca Statement</a:t>
            </a:r>
          </a:p>
          <a:p>
            <a:pPr>
              <a:buClrTx/>
              <a:buSzPct val="75000"/>
              <a:buFont typeface="Wingdings" pitchFamily="2" charset="2"/>
              <a:buChar char="Ø"/>
            </a:pPr>
            <a:r>
              <a:rPr lang="en-GB" dirty="0" smtClean="0"/>
              <a:t>Our students </a:t>
            </a:r>
            <a:r>
              <a:rPr lang="en-GB" dirty="0"/>
              <a:t>have an opportunity to work with other students with exceptional </a:t>
            </a:r>
            <a:r>
              <a:rPr lang="en-GB" dirty="0" smtClean="0"/>
              <a:t>skills and abilities</a:t>
            </a:r>
          </a:p>
          <a:p>
            <a:pPr>
              <a:buClrTx/>
              <a:buSzPct val="75000"/>
              <a:buFont typeface="Wingdings" pitchFamily="2" charset="2"/>
              <a:buChar char="Ø"/>
            </a:pPr>
            <a:r>
              <a:rPr lang="en-GB" dirty="0" smtClean="0"/>
              <a:t>Our students enjoy opportunities to be educated alongside the community in which they live</a:t>
            </a:r>
            <a:endParaRPr lang="en-G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95536" y="188640"/>
            <a:ext cx="8229600" cy="1143000"/>
          </a:xfrm>
        </p:spPr>
        <p:txBody>
          <a:bodyPr>
            <a:normAutofit/>
          </a:bodyPr>
          <a:lstStyle/>
          <a:p>
            <a:r>
              <a:rPr lang="es-ES" sz="4200" dirty="0" smtClean="0">
                <a:solidFill>
                  <a:schemeClr val="tx1"/>
                </a:solidFill>
                <a:effectLst/>
              </a:rPr>
              <a:t>Asiqué, en 20 años </a:t>
            </a:r>
            <a:r>
              <a:rPr lang="en-GB" sz="4200" dirty="0" smtClean="0">
                <a:solidFill>
                  <a:schemeClr val="tx1"/>
                </a:solidFill>
                <a:effectLst/>
              </a:rPr>
              <a:t>……</a:t>
            </a:r>
            <a:endParaRPr lang="en-GB" sz="4200" dirty="0">
              <a:solidFill>
                <a:schemeClr val="tx1"/>
              </a:solidFill>
              <a:effectLst/>
            </a:endParaRPr>
          </a:p>
        </p:txBody>
      </p:sp>
      <p:sp>
        <p:nvSpPr>
          <p:cNvPr id="48131" name="Rectangle 3"/>
          <p:cNvSpPr>
            <a:spLocks noGrp="1" noChangeArrowheads="1"/>
          </p:cNvSpPr>
          <p:nvPr>
            <p:ph type="body" idx="1"/>
          </p:nvPr>
        </p:nvSpPr>
        <p:spPr>
          <a:xfrm>
            <a:off x="395536" y="1412776"/>
            <a:ext cx="8424936" cy="4525963"/>
          </a:xfrm>
        </p:spPr>
        <p:txBody>
          <a:bodyPr/>
          <a:lstStyle/>
          <a:p>
            <a:pPr>
              <a:buClrTx/>
              <a:buSzPct val="75000"/>
              <a:buFont typeface="Wingdings" pitchFamily="2" charset="2"/>
              <a:buChar char="Ø"/>
            </a:pPr>
            <a:r>
              <a:rPr lang="es-ES" dirty="0" smtClean="0"/>
              <a:t>Nuestros estudiantes son afortunados de ser parte de una comunidad integradora</a:t>
            </a:r>
          </a:p>
          <a:p>
            <a:pPr>
              <a:buClrTx/>
              <a:buSzPct val="75000"/>
              <a:buFont typeface="Wingdings" pitchFamily="2" charset="2"/>
              <a:buChar char="Ø"/>
            </a:pPr>
            <a:r>
              <a:rPr lang="es-ES" dirty="0" smtClean="0"/>
              <a:t>Muy </a:t>
            </a:r>
            <a:r>
              <a:rPr lang="es-ES" dirty="0"/>
              <a:t>pocas escuelas en el Reino Unido, incluso empiezan a abordar los puntos de la Declaración de </a:t>
            </a:r>
            <a:r>
              <a:rPr lang="es-ES" dirty="0" smtClean="0"/>
              <a:t>Salamanca</a:t>
            </a:r>
          </a:p>
          <a:p>
            <a:pPr>
              <a:buClrTx/>
              <a:buSzPct val="75000"/>
              <a:buFont typeface="Wingdings" pitchFamily="2" charset="2"/>
              <a:buChar char="Ø"/>
            </a:pPr>
            <a:r>
              <a:rPr lang="es-ES" dirty="0"/>
              <a:t>Nuestros estudiantes tienen la oportunidad de trabajar con otros estudiantes con habilidades y capacidades </a:t>
            </a:r>
            <a:r>
              <a:rPr lang="es-ES" dirty="0" smtClean="0"/>
              <a:t>excepcionales</a:t>
            </a:r>
          </a:p>
          <a:p>
            <a:pPr>
              <a:buClrTx/>
              <a:buSzPct val="75000"/>
              <a:buFont typeface="Wingdings" pitchFamily="2" charset="2"/>
              <a:buChar char="Ø"/>
            </a:pPr>
            <a:r>
              <a:rPr lang="es-ES" dirty="0"/>
              <a:t>Nuestros estudiantes disfrutan de oportunidades para educarse </a:t>
            </a:r>
            <a:r>
              <a:rPr lang="es-ES" dirty="0" smtClean="0"/>
              <a:t>dentro de la </a:t>
            </a:r>
            <a:r>
              <a:rPr lang="es-ES" dirty="0"/>
              <a:t>comunidad en la que viven</a:t>
            </a:r>
            <a:endParaRPr lang="en-GB" dirty="0"/>
          </a:p>
        </p:txBody>
      </p:sp>
    </p:spTree>
    <p:extLst>
      <p:ext uri="{BB962C8B-B14F-4D97-AF65-F5344CB8AC3E}">
        <p14:creationId xmlns:p14="http://schemas.microsoft.com/office/powerpoint/2010/main" xmlns="" val="22933920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a:bodyPr>
          <a:lstStyle/>
          <a:p>
            <a:r>
              <a:rPr lang="en-GB" sz="4200" dirty="0">
                <a:solidFill>
                  <a:schemeClr val="tx1"/>
                </a:solidFill>
                <a:effectLst/>
              </a:rPr>
              <a:t>Positive Role Models For Us All</a:t>
            </a:r>
          </a:p>
        </p:txBody>
      </p:sp>
      <p:sp>
        <p:nvSpPr>
          <p:cNvPr id="46083" name="Rectangle 3"/>
          <p:cNvSpPr>
            <a:spLocks noGrp="1" noChangeArrowheads="1"/>
          </p:cNvSpPr>
          <p:nvPr>
            <p:ph type="body" idx="1"/>
          </p:nvPr>
        </p:nvSpPr>
        <p:spPr>
          <a:xfrm>
            <a:off x="457200" y="1628800"/>
            <a:ext cx="8229600" cy="4378491"/>
          </a:xfrm>
        </p:spPr>
        <p:txBody>
          <a:bodyPr/>
          <a:lstStyle/>
          <a:p>
            <a:pPr>
              <a:buFontTx/>
              <a:buNone/>
            </a:pPr>
            <a:r>
              <a:rPr lang="en-GB" dirty="0"/>
              <a:t>	</a:t>
            </a:r>
            <a:r>
              <a:rPr lang="en-GB" sz="3200" dirty="0" smtClean="0"/>
              <a:t>Time for a short film – what does it mean to be educated at </a:t>
            </a:r>
            <a:r>
              <a:rPr lang="en-GB" sz="3200" dirty="0" err="1" smtClean="0"/>
              <a:t>Priestnall</a:t>
            </a:r>
            <a:r>
              <a:rPr lang="en-GB" sz="3200" dirty="0" smtClean="0"/>
              <a:t> School?</a:t>
            </a:r>
          </a:p>
          <a:p>
            <a:pPr>
              <a:buFontTx/>
              <a:buNone/>
            </a:pPr>
            <a:endParaRPr lang="en-GB" sz="3200" dirty="0" smtClean="0"/>
          </a:p>
          <a:p>
            <a:pPr>
              <a:buFontTx/>
              <a:buNone/>
            </a:pPr>
            <a:r>
              <a:rPr lang="en-GB" sz="3200" dirty="0" smtClean="0"/>
              <a:t>	Stories from young people, parents/carers and staff – don’t take my word for it!</a:t>
            </a:r>
            <a:endParaRPr lang="en-GB"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628800"/>
            <a:ext cx="8229600" cy="4525963"/>
          </a:xfrm>
        </p:spPr>
        <p:txBody>
          <a:bodyPr/>
          <a:lstStyle/>
          <a:p>
            <a:pPr>
              <a:buClrTx/>
              <a:buSzPct val="75000"/>
              <a:buFont typeface="Wingdings" pitchFamily="2" charset="2"/>
              <a:buChar char="Ø"/>
            </a:pPr>
            <a:r>
              <a:rPr lang="en-GB" sz="3000" dirty="0" err="1" smtClean="0"/>
              <a:t>Consideraremos</a:t>
            </a:r>
            <a:r>
              <a:rPr lang="en-GB" sz="3000" dirty="0" smtClean="0"/>
              <a:t> </a:t>
            </a:r>
            <a:r>
              <a:rPr lang="en-GB" sz="3000" dirty="0" err="1" smtClean="0"/>
              <a:t>qué</a:t>
            </a:r>
            <a:r>
              <a:rPr lang="en-GB" sz="3000" dirty="0" smtClean="0"/>
              <a:t> </a:t>
            </a:r>
            <a:r>
              <a:rPr lang="en-GB" sz="3000" dirty="0" err="1" smtClean="0"/>
              <a:t>es</a:t>
            </a:r>
            <a:r>
              <a:rPr lang="en-GB" sz="3000" dirty="0" smtClean="0"/>
              <a:t> la </a:t>
            </a:r>
            <a:r>
              <a:rPr lang="en-GB" sz="3000" dirty="0" err="1" smtClean="0"/>
              <a:t>inclusión</a:t>
            </a:r>
            <a:r>
              <a:rPr lang="en-GB" sz="3000" dirty="0" smtClean="0"/>
              <a:t> y </a:t>
            </a:r>
            <a:r>
              <a:rPr lang="en-GB" sz="3000" dirty="0" err="1" smtClean="0"/>
              <a:t>que</a:t>
            </a:r>
            <a:r>
              <a:rPr lang="en-GB" sz="3000" dirty="0" smtClean="0"/>
              <a:t> </a:t>
            </a:r>
            <a:r>
              <a:rPr lang="en-GB" sz="3000" dirty="0" err="1" smtClean="0"/>
              <a:t>significa</a:t>
            </a:r>
            <a:endParaRPr lang="en-GB" sz="3000" dirty="0" smtClean="0"/>
          </a:p>
          <a:p>
            <a:pPr>
              <a:buClrTx/>
              <a:buSzPct val="75000"/>
              <a:buFont typeface="Wingdings" pitchFamily="2" charset="2"/>
              <a:buChar char="Ø"/>
            </a:pPr>
            <a:r>
              <a:rPr lang="en-GB" sz="3000" dirty="0" err="1" smtClean="0"/>
              <a:t>Consideraremos</a:t>
            </a:r>
            <a:r>
              <a:rPr lang="en-GB" sz="3000" dirty="0" smtClean="0"/>
              <a:t> </a:t>
            </a:r>
            <a:r>
              <a:rPr lang="en-GB" sz="3000" dirty="0" err="1" smtClean="0"/>
              <a:t>diferentes</a:t>
            </a:r>
            <a:r>
              <a:rPr lang="en-GB" sz="3000" dirty="0" smtClean="0"/>
              <a:t> </a:t>
            </a:r>
            <a:r>
              <a:rPr lang="en-GB" sz="3000" dirty="0" err="1" smtClean="0"/>
              <a:t>definiciones</a:t>
            </a:r>
            <a:r>
              <a:rPr lang="en-GB" sz="3000" dirty="0" smtClean="0"/>
              <a:t> y </a:t>
            </a:r>
            <a:r>
              <a:rPr lang="en-GB" sz="3000" dirty="0" err="1" smtClean="0"/>
              <a:t>modelos</a:t>
            </a:r>
            <a:r>
              <a:rPr lang="en-GB" sz="3000" dirty="0" smtClean="0"/>
              <a:t> – ¿</a:t>
            </a:r>
            <a:r>
              <a:rPr lang="es-ES" sz="3000" dirty="0" smtClean="0"/>
              <a:t>cómo </a:t>
            </a:r>
            <a:r>
              <a:rPr lang="es-ES" sz="3000" dirty="0"/>
              <a:t>se relacionan con nuestras </a:t>
            </a:r>
            <a:r>
              <a:rPr lang="es-ES" sz="3000" dirty="0" smtClean="0"/>
              <a:t>experiencias?</a:t>
            </a:r>
          </a:p>
          <a:p>
            <a:pPr>
              <a:buClrTx/>
              <a:buSzPct val="75000"/>
              <a:buFont typeface="Wingdings" pitchFamily="2" charset="2"/>
              <a:buChar char="Ø"/>
            </a:pPr>
            <a:r>
              <a:rPr lang="es-ES" sz="3000" dirty="0"/>
              <a:t>Observe mi camino– ¡15 años en el proceso!</a:t>
            </a:r>
          </a:p>
          <a:p>
            <a:pPr>
              <a:buClrTx/>
              <a:buSzPct val="75000"/>
              <a:buFont typeface="Wingdings" pitchFamily="2" charset="2"/>
              <a:buChar char="Ø"/>
            </a:pPr>
            <a:r>
              <a:rPr lang="en-GB" sz="3000" dirty="0" err="1" smtClean="0"/>
              <a:t>Planificar</a:t>
            </a:r>
            <a:r>
              <a:rPr lang="en-GB" sz="3000" dirty="0" smtClean="0"/>
              <a:t> </a:t>
            </a:r>
            <a:r>
              <a:rPr lang="en-GB" sz="3000" dirty="0" err="1" smtClean="0"/>
              <a:t>para</a:t>
            </a:r>
            <a:r>
              <a:rPr lang="en-GB" sz="3000" dirty="0" smtClean="0"/>
              <a:t> </a:t>
            </a:r>
            <a:r>
              <a:rPr lang="en-GB" sz="3000" dirty="0" err="1" smtClean="0"/>
              <a:t>hacer</a:t>
            </a:r>
            <a:r>
              <a:rPr lang="en-GB" sz="3000" dirty="0" smtClean="0"/>
              <a:t> </a:t>
            </a:r>
            <a:r>
              <a:rPr lang="en-GB" sz="3000" dirty="0" err="1" smtClean="0"/>
              <a:t>las</a:t>
            </a:r>
            <a:r>
              <a:rPr lang="en-GB" sz="3000" dirty="0" smtClean="0"/>
              <a:t> </a:t>
            </a:r>
            <a:r>
              <a:rPr lang="en-GB" sz="3000" dirty="0" err="1" smtClean="0"/>
              <a:t>escuelas</a:t>
            </a:r>
            <a:r>
              <a:rPr lang="en-GB" sz="3000" dirty="0" smtClean="0"/>
              <a:t> </a:t>
            </a:r>
            <a:r>
              <a:rPr lang="en-GB" sz="3000" dirty="0" err="1" smtClean="0"/>
              <a:t>más</a:t>
            </a:r>
            <a:r>
              <a:rPr lang="en-GB" sz="3000" dirty="0" smtClean="0"/>
              <a:t> </a:t>
            </a:r>
            <a:r>
              <a:rPr lang="en-GB" sz="3000" dirty="0" err="1" smtClean="0"/>
              <a:t>inlcusivas</a:t>
            </a:r>
            <a:r>
              <a:rPr lang="en-GB" sz="3000" dirty="0" smtClean="0"/>
              <a:t> – ¡se PUEDE </a:t>
            </a:r>
            <a:r>
              <a:rPr lang="en-GB" sz="3000" dirty="0" err="1" smtClean="0"/>
              <a:t>hacer</a:t>
            </a:r>
            <a:r>
              <a:rPr lang="en-GB" sz="3000" dirty="0" smtClean="0"/>
              <a:t>!</a:t>
            </a:r>
          </a:p>
          <a:p>
            <a:endParaRPr lang="en-GB" dirty="0"/>
          </a:p>
        </p:txBody>
      </p:sp>
      <p:sp>
        <p:nvSpPr>
          <p:cNvPr id="3" name="Title 2"/>
          <p:cNvSpPr>
            <a:spLocks noGrp="1"/>
          </p:cNvSpPr>
          <p:nvPr>
            <p:ph type="title"/>
          </p:nvPr>
        </p:nvSpPr>
        <p:spPr/>
        <p:txBody>
          <a:bodyPr>
            <a:normAutofit/>
          </a:bodyPr>
          <a:lstStyle/>
          <a:p>
            <a:r>
              <a:rPr lang="en-GB" sz="4200" dirty="0">
                <a:solidFill>
                  <a:schemeClr val="tx1"/>
                </a:solidFill>
                <a:effectLst/>
              </a:rPr>
              <a:t>¿</a:t>
            </a:r>
            <a:r>
              <a:rPr lang="es-ES" sz="4200" dirty="0">
                <a:solidFill>
                  <a:schemeClr val="tx1"/>
                </a:solidFill>
                <a:effectLst/>
              </a:rPr>
              <a:t>Qué vamos a hacer</a:t>
            </a:r>
            <a:r>
              <a:rPr lang="en-GB" sz="4200" dirty="0">
                <a:solidFill>
                  <a:schemeClr val="tx1"/>
                </a:solidFill>
                <a:effectLst/>
              </a:rPr>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r>
              <a:rPr lang="es-ES" sz="4200" dirty="0" smtClean="0">
                <a:solidFill>
                  <a:schemeClr val="tx1"/>
                </a:solidFill>
                <a:effectLst/>
              </a:rPr>
              <a:t>Un positivo </a:t>
            </a:r>
            <a:r>
              <a:rPr lang="es-ES" sz="4200" dirty="0" err="1" smtClean="0">
                <a:solidFill>
                  <a:schemeClr val="tx1"/>
                </a:solidFill>
                <a:effectLst/>
              </a:rPr>
              <a:t>Módelo</a:t>
            </a:r>
            <a:r>
              <a:rPr lang="es-ES" sz="4200" dirty="0" smtClean="0">
                <a:solidFill>
                  <a:schemeClr val="tx1"/>
                </a:solidFill>
                <a:effectLst/>
              </a:rPr>
              <a:t> a seguir para todos </a:t>
            </a:r>
            <a:endParaRPr lang="es-ES" sz="4200" dirty="0">
              <a:solidFill>
                <a:schemeClr val="tx1"/>
              </a:solidFill>
              <a:effectLst/>
            </a:endParaRPr>
          </a:p>
        </p:txBody>
      </p:sp>
      <p:sp>
        <p:nvSpPr>
          <p:cNvPr id="46083" name="Rectangle 3"/>
          <p:cNvSpPr>
            <a:spLocks noGrp="1" noChangeArrowheads="1"/>
          </p:cNvSpPr>
          <p:nvPr>
            <p:ph type="body" idx="1"/>
          </p:nvPr>
        </p:nvSpPr>
        <p:spPr>
          <a:xfrm>
            <a:off x="457200" y="1628800"/>
            <a:ext cx="8229600" cy="4378491"/>
          </a:xfrm>
        </p:spPr>
        <p:txBody>
          <a:bodyPr/>
          <a:lstStyle/>
          <a:p>
            <a:pPr>
              <a:buFontTx/>
              <a:buNone/>
            </a:pPr>
            <a:r>
              <a:rPr lang="en-GB" dirty="0"/>
              <a:t>	</a:t>
            </a:r>
            <a:r>
              <a:rPr lang="es-ES" sz="3200" dirty="0" smtClean="0"/>
              <a:t>Hora de ver un video corto– ¿Qué significa ser educado en </a:t>
            </a:r>
            <a:r>
              <a:rPr lang="es-ES" sz="3200" dirty="0" err="1" smtClean="0"/>
              <a:t>Priestnall</a:t>
            </a:r>
            <a:r>
              <a:rPr lang="es-ES" sz="3200" dirty="0" smtClean="0"/>
              <a:t> </a:t>
            </a:r>
            <a:r>
              <a:rPr lang="es-ES" sz="3200" dirty="0" err="1" smtClean="0"/>
              <a:t>School</a:t>
            </a:r>
            <a:r>
              <a:rPr lang="es-ES" sz="3200" dirty="0" smtClean="0"/>
              <a:t>?</a:t>
            </a:r>
          </a:p>
          <a:p>
            <a:pPr>
              <a:buFontTx/>
              <a:buNone/>
            </a:pPr>
            <a:endParaRPr lang="en-GB" sz="3200" dirty="0" smtClean="0"/>
          </a:p>
          <a:p>
            <a:pPr>
              <a:buFontTx/>
              <a:buNone/>
            </a:pPr>
            <a:r>
              <a:rPr lang="en-GB" sz="3200" dirty="0" smtClean="0"/>
              <a:t>	</a:t>
            </a:r>
            <a:r>
              <a:rPr lang="es-ES" sz="3200" dirty="0" smtClean="0"/>
              <a:t>Historias de jóvenes</a:t>
            </a:r>
            <a:r>
              <a:rPr lang="en-GB" sz="3200" dirty="0" smtClean="0"/>
              <a:t>, </a:t>
            </a:r>
            <a:r>
              <a:rPr lang="es-ES" sz="3200" dirty="0" smtClean="0"/>
              <a:t>padres/tutores y personal escolar – ¡no solo tomen mi palabra</a:t>
            </a:r>
            <a:r>
              <a:rPr lang="en-GB" sz="3200" dirty="0" smtClean="0"/>
              <a:t>!</a:t>
            </a:r>
            <a:endParaRPr lang="en-GB" sz="3200" dirty="0"/>
          </a:p>
        </p:txBody>
      </p:sp>
    </p:spTree>
    <p:extLst>
      <p:ext uri="{BB962C8B-B14F-4D97-AF65-F5344CB8AC3E}">
        <p14:creationId xmlns:p14="http://schemas.microsoft.com/office/powerpoint/2010/main" xmlns="" val="29289418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r>
              <a:rPr lang="en-GB" sz="4200" dirty="0">
                <a:solidFill>
                  <a:schemeClr val="tx1"/>
                </a:solidFill>
                <a:effectLst/>
              </a:rPr>
              <a:t>Time to </a:t>
            </a:r>
            <a:r>
              <a:rPr lang="en-GB" sz="4200" dirty="0" smtClean="0">
                <a:solidFill>
                  <a:schemeClr val="tx1"/>
                </a:solidFill>
                <a:effectLst/>
              </a:rPr>
              <a:t>reflect (1)</a:t>
            </a:r>
            <a:endParaRPr lang="en-GB" sz="4200" dirty="0">
              <a:solidFill>
                <a:schemeClr val="tx1"/>
              </a:solidFill>
              <a:effectLst/>
            </a:endParaRPr>
          </a:p>
        </p:txBody>
      </p:sp>
      <p:sp>
        <p:nvSpPr>
          <p:cNvPr id="52227" name="Rectangle 3"/>
          <p:cNvSpPr>
            <a:spLocks noGrp="1" noChangeArrowheads="1"/>
          </p:cNvSpPr>
          <p:nvPr>
            <p:ph type="body" idx="1"/>
          </p:nvPr>
        </p:nvSpPr>
        <p:spPr/>
        <p:txBody>
          <a:bodyPr/>
          <a:lstStyle/>
          <a:p>
            <a:pPr>
              <a:lnSpc>
                <a:spcPct val="90000"/>
              </a:lnSpc>
              <a:buFontTx/>
              <a:buNone/>
            </a:pPr>
            <a:r>
              <a:rPr lang="en-GB" b="1" dirty="0"/>
              <a:t>	</a:t>
            </a:r>
            <a:r>
              <a:rPr lang="en-GB" sz="3000" b="1" dirty="0"/>
              <a:t>Segregation</a:t>
            </a:r>
          </a:p>
          <a:p>
            <a:pPr>
              <a:lnSpc>
                <a:spcPct val="90000"/>
              </a:lnSpc>
              <a:buFontTx/>
              <a:buNone/>
            </a:pPr>
            <a:r>
              <a:rPr lang="en-GB" b="1" dirty="0"/>
              <a:t/>
            </a:r>
            <a:br>
              <a:rPr lang="en-GB" b="1" dirty="0"/>
            </a:br>
            <a:r>
              <a:rPr lang="en-GB" dirty="0"/>
              <a:t>Young people with specific additional needs being placed in separate schools or units creates a segregated </a:t>
            </a:r>
            <a:r>
              <a:rPr lang="en-GB" dirty="0" smtClean="0"/>
              <a:t>society.</a:t>
            </a:r>
            <a:endParaRPr lang="en-GB" dirty="0"/>
          </a:p>
          <a:p>
            <a:pPr>
              <a:lnSpc>
                <a:spcPct val="90000"/>
              </a:lnSpc>
              <a:buFontTx/>
              <a:buNone/>
            </a:pPr>
            <a:r>
              <a:rPr lang="en-GB" dirty="0"/>
              <a:t>	</a:t>
            </a:r>
          </a:p>
          <a:p>
            <a:pPr>
              <a:lnSpc>
                <a:spcPct val="90000"/>
              </a:lnSpc>
              <a:buFontTx/>
              <a:buNone/>
            </a:pPr>
            <a:r>
              <a:rPr lang="en-GB" dirty="0"/>
              <a:t>	This tends to force people with disabilities to lead a separate life, in </a:t>
            </a:r>
            <a:r>
              <a:rPr lang="en-GB" dirty="0" smtClean="0"/>
              <a:t>isolation.</a:t>
            </a:r>
            <a:endParaRPr lang="en-GB"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r>
              <a:rPr lang="es-ES" sz="4200" dirty="0" smtClean="0">
                <a:solidFill>
                  <a:schemeClr val="tx1"/>
                </a:solidFill>
                <a:effectLst/>
              </a:rPr>
              <a:t>Tiempo para reflexionar </a:t>
            </a:r>
            <a:r>
              <a:rPr lang="en-GB" sz="4200" dirty="0" smtClean="0">
                <a:solidFill>
                  <a:schemeClr val="tx1"/>
                </a:solidFill>
                <a:effectLst/>
              </a:rPr>
              <a:t>(1)</a:t>
            </a:r>
            <a:endParaRPr lang="en-GB" sz="4200" dirty="0">
              <a:solidFill>
                <a:schemeClr val="tx1"/>
              </a:solidFill>
              <a:effectLst/>
            </a:endParaRPr>
          </a:p>
        </p:txBody>
      </p:sp>
      <p:sp>
        <p:nvSpPr>
          <p:cNvPr id="52227" name="Rectangle 3"/>
          <p:cNvSpPr>
            <a:spLocks noGrp="1" noChangeArrowheads="1"/>
          </p:cNvSpPr>
          <p:nvPr>
            <p:ph type="body" idx="1"/>
          </p:nvPr>
        </p:nvSpPr>
        <p:spPr/>
        <p:txBody>
          <a:bodyPr/>
          <a:lstStyle/>
          <a:p>
            <a:pPr>
              <a:lnSpc>
                <a:spcPct val="90000"/>
              </a:lnSpc>
              <a:buFontTx/>
              <a:buNone/>
            </a:pPr>
            <a:r>
              <a:rPr lang="en-GB" b="1" dirty="0"/>
              <a:t>	</a:t>
            </a:r>
            <a:r>
              <a:rPr lang="en-GB" sz="3000" b="1" dirty="0" err="1" smtClean="0"/>
              <a:t>Segregación</a:t>
            </a:r>
            <a:endParaRPr lang="en-GB" sz="3000" b="1" dirty="0"/>
          </a:p>
          <a:p>
            <a:pPr>
              <a:lnSpc>
                <a:spcPct val="90000"/>
              </a:lnSpc>
              <a:buFontTx/>
              <a:buNone/>
            </a:pPr>
            <a:r>
              <a:rPr lang="en-GB" b="1" dirty="0"/>
              <a:t/>
            </a:r>
            <a:br>
              <a:rPr lang="en-GB" b="1" dirty="0"/>
            </a:br>
            <a:r>
              <a:rPr lang="es-ES" dirty="0"/>
              <a:t>J</a:t>
            </a:r>
            <a:r>
              <a:rPr lang="es-ES" dirty="0" smtClean="0"/>
              <a:t>óvenes </a:t>
            </a:r>
            <a:r>
              <a:rPr lang="es-ES" dirty="0"/>
              <a:t>con necesidades específicas adicionales que </a:t>
            </a:r>
            <a:r>
              <a:rPr lang="es-ES" dirty="0" smtClean="0"/>
              <a:t>fueron colocados </a:t>
            </a:r>
            <a:r>
              <a:rPr lang="es-ES" dirty="0"/>
              <a:t>en las escuelas </a:t>
            </a:r>
            <a:r>
              <a:rPr lang="es-ES" dirty="0" smtClean="0"/>
              <a:t>o </a:t>
            </a:r>
            <a:r>
              <a:rPr lang="es-ES" dirty="0"/>
              <a:t>unidades </a:t>
            </a:r>
            <a:r>
              <a:rPr lang="es-ES" dirty="0" smtClean="0"/>
              <a:t>separadas crearon </a:t>
            </a:r>
            <a:r>
              <a:rPr lang="es-ES" dirty="0"/>
              <a:t>una sociedad segregada</a:t>
            </a:r>
            <a:r>
              <a:rPr lang="en-GB" dirty="0" smtClean="0"/>
              <a:t>.</a:t>
            </a:r>
            <a:endParaRPr lang="en-GB" dirty="0"/>
          </a:p>
          <a:p>
            <a:pPr>
              <a:lnSpc>
                <a:spcPct val="90000"/>
              </a:lnSpc>
              <a:buFontTx/>
              <a:buNone/>
            </a:pPr>
            <a:r>
              <a:rPr lang="en-GB" dirty="0"/>
              <a:t>	</a:t>
            </a:r>
          </a:p>
          <a:p>
            <a:pPr>
              <a:lnSpc>
                <a:spcPct val="90000"/>
              </a:lnSpc>
              <a:buFontTx/>
              <a:buNone/>
            </a:pPr>
            <a:r>
              <a:rPr lang="en-GB" dirty="0"/>
              <a:t>	</a:t>
            </a:r>
            <a:r>
              <a:rPr lang="es-ES" dirty="0"/>
              <a:t> Esto tiende a obligar a las personas con discapacidad </a:t>
            </a:r>
            <a:r>
              <a:rPr lang="es-ES" dirty="0" smtClean="0"/>
              <a:t>a </a:t>
            </a:r>
            <a:r>
              <a:rPr lang="es-ES" dirty="0"/>
              <a:t>llevar una vida independiente, de forma aislada</a:t>
            </a:r>
            <a:r>
              <a:rPr lang="en-GB" dirty="0" smtClean="0"/>
              <a:t>.</a:t>
            </a:r>
            <a:endParaRPr lang="en-GB" dirty="0"/>
          </a:p>
        </p:txBody>
      </p:sp>
    </p:spTree>
    <p:extLst>
      <p:ext uri="{BB962C8B-B14F-4D97-AF65-F5344CB8AC3E}">
        <p14:creationId xmlns:p14="http://schemas.microsoft.com/office/powerpoint/2010/main" xmlns="" val="14637777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74638"/>
            <a:ext cx="8229600" cy="1066130"/>
          </a:xfrm>
        </p:spPr>
        <p:txBody>
          <a:bodyPr>
            <a:normAutofit/>
          </a:bodyPr>
          <a:lstStyle/>
          <a:p>
            <a:r>
              <a:rPr lang="en-GB" sz="4200" dirty="0">
                <a:solidFill>
                  <a:schemeClr val="tx1"/>
                </a:solidFill>
                <a:effectLst/>
              </a:rPr>
              <a:t>Time to </a:t>
            </a:r>
            <a:r>
              <a:rPr lang="en-GB" sz="4200" dirty="0" smtClean="0">
                <a:solidFill>
                  <a:schemeClr val="tx1"/>
                </a:solidFill>
                <a:effectLst/>
              </a:rPr>
              <a:t>reflect (2)</a:t>
            </a:r>
            <a:endParaRPr lang="en-GB" sz="4200" dirty="0">
              <a:solidFill>
                <a:schemeClr val="tx1"/>
              </a:solidFill>
              <a:effectLst/>
            </a:endParaRPr>
          </a:p>
        </p:txBody>
      </p:sp>
      <p:sp>
        <p:nvSpPr>
          <p:cNvPr id="52227" name="Rectangle 3"/>
          <p:cNvSpPr>
            <a:spLocks noGrp="1" noChangeArrowheads="1"/>
          </p:cNvSpPr>
          <p:nvPr>
            <p:ph type="body" idx="1"/>
          </p:nvPr>
        </p:nvSpPr>
        <p:spPr>
          <a:xfrm>
            <a:off x="395536" y="1340768"/>
            <a:ext cx="8229600" cy="4525963"/>
          </a:xfrm>
        </p:spPr>
        <p:txBody>
          <a:bodyPr/>
          <a:lstStyle/>
          <a:p>
            <a:pPr>
              <a:buFontTx/>
              <a:buNone/>
            </a:pPr>
            <a:r>
              <a:rPr lang="en-GB" b="1" dirty="0"/>
              <a:t>	</a:t>
            </a:r>
            <a:r>
              <a:rPr lang="en-GB" sz="3000" b="1" dirty="0" smtClean="0"/>
              <a:t>Integration</a:t>
            </a:r>
            <a:r>
              <a:rPr lang="en-GB" sz="2400" b="1" dirty="0" smtClean="0"/>
              <a:t/>
            </a:r>
            <a:br>
              <a:rPr lang="en-GB" sz="2400" b="1" dirty="0" smtClean="0"/>
            </a:br>
            <a:endParaRPr lang="en-GB" sz="2400" b="1" dirty="0" smtClean="0"/>
          </a:p>
          <a:p>
            <a:pPr>
              <a:buFontTx/>
              <a:buNone/>
            </a:pPr>
            <a:r>
              <a:rPr lang="en-GB" sz="2400" dirty="0" smtClean="0"/>
              <a:t>	</a:t>
            </a:r>
            <a:r>
              <a:rPr lang="en-GB" sz="2800" dirty="0" smtClean="0"/>
              <a:t>Young people with additional needs being placed in mainstream provision with some adaptations and resources but on condition that the young person can fit in with pre-existing structures, attitudes and an unaltered environment.</a:t>
            </a:r>
          </a:p>
          <a:p>
            <a:pPr>
              <a:buFontTx/>
              <a:buNone/>
            </a:pPr>
            <a:endParaRPr lang="en-GB" sz="1400" dirty="0" smtClean="0"/>
          </a:p>
          <a:p>
            <a:pPr>
              <a:buFontTx/>
              <a:buNone/>
            </a:pPr>
            <a:r>
              <a:rPr lang="en-GB" sz="2800" dirty="0" smtClean="0"/>
              <a:t>	This is a necessary pre-condition of inclusion but is not a solution.</a:t>
            </a:r>
            <a:endParaRPr lang="en-GB"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74638"/>
            <a:ext cx="8229600" cy="1066130"/>
          </a:xfrm>
        </p:spPr>
        <p:txBody>
          <a:bodyPr>
            <a:normAutofit/>
          </a:bodyPr>
          <a:lstStyle/>
          <a:p>
            <a:r>
              <a:rPr lang="es-ES" sz="4200" dirty="0">
                <a:solidFill>
                  <a:schemeClr val="tx1"/>
                </a:solidFill>
                <a:effectLst/>
              </a:rPr>
              <a:t>Tiempo para </a:t>
            </a:r>
            <a:r>
              <a:rPr lang="es-ES" sz="4200" dirty="0" smtClean="0">
                <a:solidFill>
                  <a:schemeClr val="tx1"/>
                </a:solidFill>
                <a:effectLst/>
              </a:rPr>
              <a:t>reflexionar </a:t>
            </a:r>
            <a:r>
              <a:rPr lang="en-GB" sz="4200" dirty="0" smtClean="0">
                <a:solidFill>
                  <a:schemeClr val="tx1"/>
                </a:solidFill>
                <a:effectLst/>
              </a:rPr>
              <a:t>(2)</a:t>
            </a:r>
            <a:endParaRPr lang="en-GB" sz="4200" dirty="0">
              <a:solidFill>
                <a:schemeClr val="tx1"/>
              </a:solidFill>
              <a:effectLst/>
            </a:endParaRPr>
          </a:p>
        </p:txBody>
      </p:sp>
      <p:sp>
        <p:nvSpPr>
          <p:cNvPr id="52227" name="Rectangle 3"/>
          <p:cNvSpPr>
            <a:spLocks noGrp="1" noChangeArrowheads="1"/>
          </p:cNvSpPr>
          <p:nvPr>
            <p:ph type="body" idx="1"/>
          </p:nvPr>
        </p:nvSpPr>
        <p:spPr>
          <a:xfrm>
            <a:off x="323528" y="1268760"/>
            <a:ext cx="8496944" cy="4525963"/>
          </a:xfrm>
        </p:spPr>
        <p:txBody>
          <a:bodyPr/>
          <a:lstStyle/>
          <a:p>
            <a:pPr>
              <a:buFontTx/>
              <a:buNone/>
            </a:pPr>
            <a:r>
              <a:rPr lang="en-GB" b="1" dirty="0"/>
              <a:t>	</a:t>
            </a:r>
            <a:r>
              <a:rPr lang="en-GB" sz="3000" b="1" dirty="0" err="1" smtClean="0"/>
              <a:t>Integración</a:t>
            </a:r>
            <a:r>
              <a:rPr lang="en-GB" sz="2400" b="1" dirty="0" smtClean="0"/>
              <a:t/>
            </a:r>
            <a:br>
              <a:rPr lang="en-GB" sz="2400" b="1" dirty="0" smtClean="0"/>
            </a:br>
            <a:endParaRPr lang="en-GB" sz="2400" b="1" dirty="0" smtClean="0"/>
          </a:p>
          <a:p>
            <a:pPr>
              <a:buFontTx/>
              <a:buNone/>
            </a:pPr>
            <a:r>
              <a:rPr lang="en-GB" sz="2400" dirty="0" smtClean="0"/>
              <a:t>	</a:t>
            </a:r>
            <a:r>
              <a:rPr lang="es-ES" sz="2800" dirty="0"/>
              <a:t>Los jóvenes con necesidades adicionales </a:t>
            </a:r>
            <a:r>
              <a:rPr lang="es-ES" sz="2800" dirty="0" smtClean="0"/>
              <a:t>son situados en la corriente de enseñanza general </a:t>
            </a:r>
            <a:r>
              <a:rPr lang="es-ES" sz="2800" dirty="0"/>
              <a:t>con algunas adaptaciones y </a:t>
            </a:r>
            <a:r>
              <a:rPr lang="es-ES" sz="2800" dirty="0" smtClean="0"/>
              <a:t>recursos; </a:t>
            </a:r>
            <a:r>
              <a:rPr lang="es-ES" sz="2800" dirty="0"/>
              <a:t>pero con la condición de que </a:t>
            </a:r>
            <a:r>
              <a:rPr lang="es-ES" sz="2800" dirty="0" smtClean="0"/>
              <a:t>los jóvenes puedan </a:t>
            </a:r>
            <a:r>
              <a:rPr lang="es-ES" sz="2800" dirty="0"/>
              <a:t>encajar </a:t>
            </a:r>
            <a:r>
              <a:rPr lang="es-ES" sz="2800" dirty="0" smtClean="0"/>
              <a:t>en </a:t>
            </a:r>
            <a:r>
              <a:rPr lang="es-ES" sz="2800" dirty="0"/>
              <a:t>las </a:t>
            </a:r>
            <a:r>
              <a:rPr lang="es-ES" sz="2800" dirty="0" smtClean="0"/>
              <a:t>estructuras y actitudes preexistentes, en </a:t>
            </a:r>
            <a:r>
              <a:rPr lang="es-ES" sz="2800" dirty="0"/>
              <a:t>ambiente inalterado</a:t>
            </a:r>
            <a:r>
              <a:rPr lang="es-ES" sz="2800" dirty="0" smtClean="0"/>
              <a:t>.</a:t>
            </a:r>
          </a:p>
          <a:p>
            <a:pPr>
              <a:buFontTx/>
              <a:buNone/>
            </a:pPr>
            <a:endParaRPr lang="en-GB" sz="1400" dirty="0" smtClean="0"/>
          </a:p>
          <a:p>
            <a:pPr>
              <a:buFontTx/>
              <a:buNone/>
            </a:pPr>
            <a:r>
              <a:rPr lang="en-GB" sz="2800" dirty="0" smtClean="0"/>
              <a:t>	</a:t>
            </a:r>
            <a:r>
              <a:rPr lang="es-ES" sz="2800" dirty="0" smtClean="0"/>
              <a:t>Esta </a:t>
            </a:r>
            <a:r>
              <a:rPr lang="es-ES" sz="2800" dirty="0"/>
              <a:t>es una condición necesaria </a:t>
            </a:r>
            <a:r>
              <a:rPr lang="es-ES" sz="2800" dirty="0" smtClean="0"/>
              <a:t>para </a:t>
            </a:r>
            <a:r>
              <a:rPr lang="es-ES" sz="2800" dirty="0"/>
              <a:t>la </a:t>
            </a:r>
            <a:r>
              <a:rPr lang="es-ES" sz="2800" dirty="0" smtClean="0"/>
              <a:t>integración</a:t>
            </a:r>
            <a:r>
              <a:rPr lang="es-ES" sz="2800" dirty="0"/>
              <a:t>, pero no es una solución</a:t>
            </a:r>
            <a:r>
              <a:rPr lang="en-GB" sz="2800" dirty="0" smtClean="0"/>
              <a:t>.</a:t>
            </a:r>
            <a:endParaRPr lang="en-GB" sz="2800" dirty="0"/>
          </a:p>
        </p:txBody>
      </p:sp>
    </p:spTree>
    <p:extLst>
      <p:ext uri="{BB962C8B-B14F-4D97-AF65-F5344CB8AC3E}">
        <p14:creationId xmlns:p14="http://schemas.microsoft.com/office/powerpoint/2010/main" xmlns="" val="38381832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74638"/>
            <a:ext cx="8229600" cy="1066130"/>
          </a:xfrm>
        </p:spPr>
        <p:txBody>
          <a:bodyPr>
            <a:normAutofit/>
          </a:bodyPr>
          <a:lstStyle/>
          <a:p>
            <a:r>
              <a:rPr lang="en-GB" sz="4200" dirty="0">
                <a:solidFill>
                  <a:schemeClr val="tx1"/>
                </a:solidFill>
                <a:effectLst/>
              </a:rPr>
              <a:t>Time to </a:t>
            </a:r>
            <a:r>
              <a:rPr lang="en-GB" sz="4200" dirty="0" smtClean="0">
                <a:solidFill>
                  <a:schemeClr val="tx1"/>
                </a:solidFill>
                <a:effectLst/>
              </a:rPr>
              <a:t>reflect (3)</a:t>
            </a:r>
            <a:endParaRPr lang="en-GB" sz="4200" dirty="0">
              <a:solidFill>
                <a:schemeClr val="tx1"/>
              </a:solidFill>
              <a:effectLst/>
            </a:endParaRPr>
          </a:p>
        </p:txBody>
      </p:sp>
      <p:sp>
        <p:nvSpPr>
          <p:cNvPr id="52227" name="Rectangle 3"/>
          <p:cNvSpPr>
            <a:spLocks noGrp="1" noChangeArrowheads="1"/>
          </p:cNvSpPr>
          <p:nvPr>
            <p:ph type="body" idx="1"/>
          </p:nvPr>
        </p:nvSpPr>
        <p:spPr>
          <a:xfrm>
            <a:off x="467544" y="1412776"/>
            <a:ext cx="8229600" cy="4525963"/>
          </a:xfrm>
        </p:spPr>
        <p:txBody>
          <a:bodyPr>
            <a:normAutofit/>
          </a:bodyPr>
          <a:lstStyle/>
          <a:p>
            <a:pPr>
              <a:buFontTx/>
              <a:buNone/>
            </a:pPr>
            <a:r>
              <a:rPr lang="en-GB" b="1" dirty="0"/>
              <a:t>	</a:t>
            </a:r>
            <a:r>
              <a:rPr lang="en-GB" sz="3200" b="1" dirty="0" smtClean="0"/>
              <a:t>Inclusion</a:t>
            </a:r>
            <a:br>
              <a:rPr lang="en-GB" sz="3200" b="1" dirty="0" smtClean="0"/>
            </a:br>
            <a:endParaRPr lang="en-GB" sz="3200" b="1" dirty="0" smtClean="0"/>
          </a:p>
          <a:p>
            <a:pPr>
              <a:buFontTx/>
              <a:buNone/>
            </a:pPr>
            <a:r>
              <a:rPr lang="en-GB" sz="3200" dirty="0" smtClean="0"/>
              <a:t>	</a:t>
            </a:r>
            <a:r>
              <a:rPr lang="en-GB" sz="2800" dirty="0" smtClean="0"/>
              <a:t>Young people with additional needs being educated in mainstream provision, where there is a commitment to removing all barriers to the full participation of each child as a valued, unique individual. </a:t>
            </a:r>
            <a:br>
              <a:rPr lang="en-GB" sz="2800" dirty="0" smtClean="0"/>
            </a:br>
            <a:r>
              <a:rPr lang="en-GB" sz="2800" dirty="0" smtClean="0"/>
              <a:t/>
            </a:r>
            <a:br>
              <a:rPr lang="en-GB" sz="2800" dirty="0" smtClean="0"/>
            </a:br>
            <a:r>
              <a:rPr lang="en-GB" sz="2800" dirty="0" smtClean="0"/>
              <a:t>This is what we want! </a:t>
            </a:r>
            <a:endParaRPr lang="en-GB" sz="2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74638"/>
            <a:ext cx="8229600" cy="1066130"/>
          </a:xfrm>
        </p:spPr>
        <p:txBody>
          <a:bodyPr>
            <a:normAutofit/>
          </a:bodyPr>
          <a:lstStyle/>
          <a:p>
            <a:r>
              <a:rPr lang="es-ES" sz="4200" dirty="0">
                <a:solidFill>
                  <a:schemeClr val="tx1"/>
                </a:solidFill>
                <a:effectLst/>
              </a:rPr>
              <a:t>Tiempo para reflexionar</a:t>
            </a:r>
            <a:r>
              <a:rPr lang="en-GB" sz="4200" dirty="0" smtClean="0">
                <a:solidFill>
                  <a:schemeClr val="tx1"/>
                </a:solidFill>
                <a:effectLst/>
              </a:rPr>
              <a:t>(3)</a:t>
            </a:r>
            <a:endParaRPr lang="en-GB" sz="4200" dirty="0">
              <a:solidFill>
                <a:schemeClr val="tx1"/>
              </a:solidFill>
              <a:effectLst/>
            </a:endParaRPr>
          </a:p>
        </p:txBody>
      </p:sp>
      <p:sp>
        <p:nvSpPr>
          <p:cNvPr id="52227" name="Rectangle 3"/>
          <p:cNvSpPr>
            <a:spLocks noGrp="1" noChangeArrowheads="1"/>
          </p:cNvSpPr>
          <p:nvPr>
            <p:ph type="body" idx="1"/>
          </p:nvPr>
        </p:nvSpPr>
        <p:spPr>
          <a:xfrm>
            <a:off x="107504" y="1412776"/>
            <a:ext cx="8676456" cy="4525963"/>
          </a:xfrm>
        </p:spPr>
        <p:txBody>
          <a:bodyPr>
            <a:normAutofit/>
          </a:bodyPr>
          <a:lstStyle/>
          <a:p>
            <a:pPr>
              <a:buFontTx/>
              <a:buNone/>
            </a:pPr>
            <a:r>
              <a:rPr lang="en-GB" b="1" dirty="0"/>
              <a:t>	</a:t>
            </a:r>
            <a:r>
              <a:rPr lang="en-GB" sz="3200" b="1" dirty="0" err="1" smtClean="0"/>
              <a:t>Inclusión</a:t>
            </a:r>
            <a:r>
              <a:rPr lang="en-GB" sz="3200" b="1" dirty="0" smtClean="0"/>
              <a:t/>
            </a:r>
            <a:br>
              <a:rPr lang="en-GB" sz="3200" b="1" dirty="0" smtClean="0"/>
            </a:br>
            <a:endParaRPr lang="en-GB" sz="3200" b="1" dirty="0" smtClean="0"/>
          </a:p>
          <a:p>
            <a:pPr>
              <a:buFontTx/>
              <a:buNone/>
            </a:pPr>
            <a:r>
              <a:rPr lang="en-GB" sz="3200" dirty="0" smtClean="0"/>
              <a:t>	</a:t>
            </a:r>
            <a:r>
              <a:rPr lang="es-ES" sz="2800" dirty="0" smtClean="0"/>
              <a:t>Los </a:t>
            </a:r>
            <a:r>
              <a:rPr lang="es-ES" sz="2800" dirty="0"/>
              <a:t>jóvenes con necesidades adicionales </a:t>
            </a:r>
            <a:r>
              <a:rPr lang="es-ES" sz="2800" dirty="0" smtClean="0"/>
              <a:t>son </a:t>
            </a:r>
            <a:r>
              <a:rPr lang="es-ES" sz="2800" dirty="0"/>
              <a:t>educados en centros ordinarios, donde hay un compromiso con la eliminación de todas las barreras a la plena participación de cada niño como </a:t>
            </a:r>
            <a:r>
              <a:rPr lang="es-ES" sz="2800" dirty="0" smtClean="0"/>
              <a:t>individuo único y valioso</a:t>
            </a:r>
            <a:r>
              <a:rPr lang="en-GB" sz="2800" dirty="0" smtClean="0"/>
              <a:t>. </a:t>
            </a:r>
            <a:br>
              <a:rPr lang="en-GB" sz="2800" dirty="0" smtClean="0"/>
            </a:br>
            <a:r>
              <a:rPr lang="en-GB" sz="2800" dirty="0" smtClean="0"/>
              <a:t/>
            </a:r>
            <a:br>
              <a:rPr lang="en-GB" sz="2800" dirty="0" smtClean="0"/>
            </a:br>
            <a:r>
              <a:rPr lang="en-GB" sz="2800" dirty="0" smtClean="0"/>
              <a:t>¡</a:t>
            </a:r>
            <a:r>
              <a:rPr lang="en-GB" sz="2800" dirty="0" err="1" smtClean="0"/>
              <a:t>Esto</a:t>
            </a:r>
            <a:r>
              <a:rPr lang="en-GB" sz="2800" dirty="0" smtClean="0"/>
              <a:t> </a:t>
            </a:r>
            <a:r>
              <a:rPr lang="en-GB" sz="2800" dirty="0" err="1" smtClean="0"/>
              <a:t>es</a:t>
            </a:r>
            <a:r>
              <a:rPr lang="en-GB" sz="2800" dirty="0" smtClean="0"/>
              <a:t> lo </a:t>
            </a:r>
            <a:r>
              <a:rPr lang="en-GB" sz="2800" dirty="0" err="1" smtClean="0"/>
              <a:t>que</a:t>
            </a:r>
            <a:r>
              <a:rPr lang="en-GB" sz="2800" dirty="0" smtClean="0"/>
              <a:t> </a:t>
            </a:r>
            <a:r>
              <a:rPr lang="en-GB" sz="2800" dirty="0" err="1" smtClean="0"/>
              <a:t>queremos</a:t>
            </a:r>
            <a:r>
              <a:rPr lang="en-GB" sz="2800" dirty="0" smtClean="0"/>
              <a:t>! </a:t>
            </a:r>
            <a:endParaRPr lang="en-GB" sz="2800" dirty="0"/>
          </a:p>
        </p:txBody>
      </p:sp>
    </p:spTree>
    <p:extLst>
      <p:ext uri="{BB962C8B-B14F-4D97-AF65-F5344CB8AC3E}">
        <p14:creationId xmlns:p14="http://schemas.microsoft.com/office/powerpoint/2010/main" xmlns="" val="2393998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1143000"/>
          </a:xfrm>
        </p:spPr>
        <p:txBody>
          <a:bodyPr>
            <a:noAutofit/>
          </a:bodyPr>
          <a:lstStyle/>
          <a:p>
            <a:pPr>
              <a:defRPr/>
            </a:pPr>
            <a:r>
              <a:rPr lang="en-GB" sz="4200" dirty="0" smtClean="0">
                <a:solidFill>
                  <a:schemeClr val="tx1"/>
                </a:solidFill>
                <a:effectLst/>
              </a:rPr>
              <a:t>What is our philosophy on education?</a:t>
            </a:r>
            <a:endParaRPr lang="en-GB" sz="4200" dirty="0">
              <a:solidFill>
                <a:schemeClr val="tx1"/>
              </a:solidFill>
              <a:effectLst/>
            </a:endParaRPr>
          </a:p>
        </p:txBody>
      </p:sp>
      <p:sp>
        <p:nvSpPr>
          <p:cNvPr id="3" name="Content Placeholder 2"/>
          <p:cNvSpPr>
            <a:spLocks noGrp="1"/>
          </p:cNvSpPr>
          <p:nvPr>
            <p:ph idx="1"/>
          </p:nvPr>
        </p:nvSpPr>
        <p:spPr>
          <a:xfrm>
            <a:off x="395536" y="1412776"/>
            <a:ext cx="8229600" cy="3816425"/>
          </a:xfrm>
        </p:spPr>
        <p:txBody>
          <a:bodyPr>
            <a:normAutofit lnSpcReduction="10000"/>
          </a:bodyPr>
          <a:lstStyle/>
          <a:p>
            <a:pPr eaLnBrk="1" hangingPunct="1">
              <a:lnSpc>
                <a:spcPct val="150000"/>
              </a:lnSpc>
              <a:buClrTx/>
              <a:buSzPct val="75000"/>
              <a:buFont typeface="Wingdings" pitchFamily="2" charset="2"/>
              <a:buChar char="Ø"/>
              <a:defRPr/>
            </a:pPr>
            <a:r>
              <a:rPr lang="en-GB" sz="3200" dirty="0" smtClean="0"/>
              <a:t>Inclusive education is a human right</a:t>
            </a:r>
          </a:p>
          <a:p>
            <a:pPr eaLnBrk="1" hangingPunct="1">
              <a:lnSpc>
                <a:spcPct val="150000"/>
              </a:lnSpc>
              <a:buClrTx/>
              <a:buSzPct val="75000"/>
              <a:buFont typeface="Wingdings" pitchFamily="2" charset="2"/>
              <a:buChar char="Ø"/>
              <a:defRPr/>
            </a:pPr>
            <a:r>
              <a:rPr lang="en-GB" sz="3200" dirty="0" smtClean="0"/>
              <a:t>Inclusive education makes good educational sense</a:t>
            </a:r>
          </a:p>
          <a:p>
            <a:pPr eaLnBrk="1" hangingPunct="1">
              <a:lnSpc>
                <a:spcPct val="150000"/>
              </a:lnSpc>
              <a:buClrTx/>
              <a:buSzPct val="75000"/>
              <a:buFont typeface="Wingdings" pitchFamily="2" charset="2"/>
              <a:buChar char="Ø"/>
              <a:defRPr/>
            </a:pPr>
            <a:r>
              <a:rPr lang="en-GB" sz="3200" dirty="0" smtClean="0"/>
              <a:t>Inclusive education makes good social sense</a:t>
            </a:r>
          </a:p>
          <a:p>
            <a:pPr eaLnBrk="1" hangingPunct="1">
              <a:lnSpc>
                <a:spcPct val="150000"/>
              </a:lnSpc>
              <a:buClrTx/>
              <a:buSzPct val="75000"/>
              <a:buFont typeface="Wingdings" pitchFamily="2" charset="2"/>
              <a:buChar char="Ø"/>
              <a:defRPr/>
            </a:pPr>
            <a:r>
              <a:rPr lang="en-GB" sz="3200" dirty="0" smtClean="0"/>
              <a:t>Providing for the 21</a:t>
            </a:r>
            <a:r>
              <a:rPr lang="en-GB" sz="3200" baseline="30000" dirty="0" smtClean="0"/>
              <a:t>st</a:t>
            </a:r>
            <a:r>
              <a:rPr lang="en-GB" sz="3200" dirty="0" smtClean="0"/>
              <a:t> Century learner</a:t>
            </a:r>
          </a:p>
          <a:p>
            <a:pPr>
              <a:defRPr/>
            </a:pPr>
            <a:endParaRPr lang="en-GB"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1143000"/>
          </a:xfrm>
        </p:spPr>
        <p:txBody>
          <a:bodyPr>
            <a:noAutofit/>
          </a:bodyPr>
          <a:lstStyle/>
          <a:p>
            <a:pPr>
              <a:defRPr/>
            </a:pPr>
            <a:r>
              <a:rPr lang="en-GB" sz="4000" dirty="0" smtClean="0">
                <a:solidFill>
                  <a:schemeClr val="tx1"/>
                </a:solidFill>
                <a:effectLst/>
              </a:rPr>
              <a:t>¿</a:t>
            </a:r>
            <a:r>
              <a:rPr lang="es-ES" sz="4000" dirty="0" smtClean="0">
                <a:solidFill>
                  <a:schemeClr val="tx1"/>
                </a:solidFill>
                <a:effectLst/>
              </a:rPr>
              <a:t>Cual es nuestra filosofía en educación</a:t>
            </a:r>
            <a:r>
              <a:rPr lang="en-GB" sz="4000" dirty="0" smtClean="0">
                <a:solidFill>
                  <a:schemeClr val="tx1"/>
                </a:solidFill>
                <a:effectLst/>
              </a:rPr>
              <a:t>?</a:t>
            </a:r>
            <a:endParaRPr lang="en-GB" sz="4000" dirty="0">
              <a:solidFill>
                <a:schemeClr val="tx1"/>
              </a:solidFill>
              <a:effectLst/>
            </a:endParaRPr>
          </a:p>
        </p:txBody>
      </p:sp>
      <p:sp>
        <p:nvSpPr>
          <p:cNvPr id="3" name="Content Placeholder 2"/>
          <p:cNvSpPr>
            <a:spLocks noGrp="1"/>
          </p:cNvSpPr>
          <p:nvPr>
            <p:ph idx="1"/>
          </p:nvPr>
        </p:nvSpPr>
        <p:spPr>
          <a:xfrm>
            <a:off x="323528" y="1628800"/>
            <a:ext cx="8229600" cy="3816425"/>
          </a:xfrm>
        </p:spPr>
        <p:txBody>
          <a:bodyPr>
            <a:normAutofit/>
          </a:bodyPr>
          <a:lstStyle/>
          <a:p>
            <a:pPr eaLnBrk="1" hangingPunct="1">
              <a:lnSpc>
                <a:spcPct val="150000"/>
              </a:lnSpc>
              <a:buClrTx/>
              <a:buSzPct val="75000"/>
              <a:buFont typeface="Wingdings" pitchFamily="2" charset="2"/>
              <a:buChar char="Ø"/>
              <a:defRPr/>
            </a:pPr>
            <a:r>
              <a:rPr lang="es-ES" sz="3200" dirty="0" smtClean="0"/>
              <a:t>La educación inclusiva es un derecho humano</a:t>
            </a:r>
          </a:p>
          <a:p>
            <a:pPr>
              <a:lnSpc>
                <a:spcPct val="150000"/>
              </a:lnSpc>
              <a:buClrTx/>
              <a:buSzPct val="75000"/>
              <a:buFont typeface="Wingdings" pitchFamily="2" charset="2"/>
              <a:buChar char="Ø"/>
              <a:defRPr/>
            </a:pPr>
            <a:r>
              <a:rPr lang="es-ES" sz="3200" dirty="0" smtClean="0"/>
              <a:t>La </a:t>
            </a:r>
            <a:r>
              <a:rPr lang="es-ES" sz="3200" dirty="0"/>
              <a:t>educación inclusiva tiene sentido </a:t>
            </a:r>
            <a:r>
              <a:rPr lang="es-ES" sz="3200" dirty="0" smtClean="0"/>
              <a:t>educativo</a:t>
            </a:r>
          </a:p>
          <a:p>
            <a:pPr>
              <a:lnSpc>
                <a:spcPct val="150000"/>
              </a:lnSpc>
              <a:buClrTx/>
              <a:buSzPct val="75000"/>
              <a:buFont typeface="Wingdings" pitchFamily="2" charset="2"/>
              <a:buChar char="Ø"/>
              <a:defRPr/>
            </a:pPr>
            <a:r>
              <a:rPr lang="es-ES" sz="3200" dirty="0"/>
              <a:t>La educación inclusiva tiene sentido </a:t>
            </a:r>
            <a:r>
              <a:rPr lang="es-ES" sz="3200" dirty="0" smtClean="0"/>
              <a:t>social</a:t>
            </a:r>
          </a:p>
          <a:p>
            <a:pPr>
              <a:lnSpc>
                <a:spcPct val="150000"/>
              </a:lnSpc>
              <a:buClrTx/>
              <a:buSzPct val="75000"/>
              <a:buFont typeface="Wingdings" pitchFamily="2" charset="2"/>
              <a:buChar char="Ø"/>
              <a:defRPr/>
            </a:pPr>
            <a:r>
              <a:rPr lang="es-ES" sz="3200" dirty="0" smtClean="0"/>
              <a:t>Proporcionando para los alumno Siglo </a:t>
            </a:r>
            <a:r>
              <a:rPr lang="en-GB" sz="3200" dirty="0" smtClean="0"/>
              <a:t>XXI</a:t>
            </a:r>
            <a:endParaRPr lang="en-GB" dirty="0"/>
          </a:p>
        </p:txBody>
      </p:sp>
    </p:spTree>
    <p:extLst>
      <p:ext uri="{BB962C8B-B14F-4D97-AF65-F5344CB8AC3E}">
        <p14:creationId xmlns:p14="http://schemas.microsoft.com/office/powerpoint/2010/main" xmlns="" val="22599872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discrimination">
            <a:hlinkClick r:id="rId2"/>
          </p:cNvPr>
          <p:cNvPicPr>
            <a:picLocks noChangeAspect="1" noChangeArrowheads="1"/>
          </p:cNvPicPr>
          <p:nvPr/>
        </p:nvPicPr>
        <p:blipFill>
          <a:blip r:embed="rId3" cstate="print"/>
          <a:srcRect/>
          <a:stretch>
            <a:fillRect/>
          </a:stretch>
        </p:blipFill>
        <p:spPr bwMode="auto">
          <a:xfrm>
            <a:off x="1187624" y="332656"/>
            <a:ext cx="6984499" cy="53109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196752"/>
            <a:ext cx="8229600" cy="4680520"/>
          </a:xfrm>
        </p:spPr>
        <p:txBody>
          <a:bodyPr>
            <a:normAutofit/>
          </a:bodyPr>
          <a:lstStyle/>
          <a:p>
            <a:pPr>
              <a:buClr>
                <a:schemeClr val="tx1"/>
              </a:buClr>
              <a:buFont typeface="Wingdings" pitchFamily="2" charset="2"/>
              <a:buNone/>
            </a:pPr>
            <a:r>
              <a:rPr lang="en-US" altLang="en-US" dirty="0" smtClean="0"/>
              <a:t>	‘Inclusive education is the process of increasing the participation of all pupils in the curricula, cultures and communities of neighbourhood mainstream schools which value diversity, in such ways that they learn effectively in a safe and happy environment.’</a:t>
            </a:r>
          </a:p>
          <a:p>
            <a:pPr>
              <a:buClr>
                <a:schemeClr val="tx1"/>
              </a:buClr>
              <a:buFont typeface="Wingdings" pitchFamily="2" charset="2"/>
              <a:buNone/>
            </a:pPr>
            <a:endParaRPr lang="en-US" altLang="en-US" sz="1200" b="1" dirty="0" smtClean="0"/>
          </a:p>
          <a:p>
            <a:pPr algn="r">
              <a:buClr>
                <a:schemeClr val="tx1"/>
              </a:buClr>
              <a:buFont typeface="Wingdings" pitchFamily="2" charset="2"/>
              <a:buNone/>
            </a:pPr>
            <a:r>
              <a:rPr lang="en-US" altLang="en-US" sz="2400" dirty="0" smtClean="0"/>
              <a:t>(Booth, 1998)</a:t>
            </a:r>
          </a:p>
          <a:p>
            <a:pPr>
              <a:buClr>
                <a:schemeClr val="tx1"/>
              </a:buClr>
              <a:buFont typeface="Wingdings" pitchFamily="2" charset="2"/>
              <a:buNone/>
            </a:pPr>
            <a:r>
              <a:rPr lang="en-US" altLang="en-US" sz="2400" b="1" dirty="0" smtClean="0"/>
              <a:t> </a:t>
            </a:r>
          </a:p>
          <a:p>
            <a:pPr>
              <a:buClr>
                <a:schemeClr val="tx1"/>
              </a:buClr>
              <a:buFont typeface="Wingdings" pitchFamily="2" charset="2"/>
              <a:buNone/>
            </a:pPr>
            <a:r>
              <a:rPr lang="en-US" altLang="en-US" sz="2400" b="1" dirty="0" smtClean="0"/>
              <a:t>	</a:t>
            </a:r>
          </a:p>
          <a:p>
            <a:pPr>
              <a:buClr>
                <a:schemeClr val="tx1"/>
              </a:buClr>
              <a:buFont typeface="Wingdings" pitchFamily="2" charset="2"/>
              <a:buNone/>
            </a:pPr>
            <a:r>
              <a:rPr lang="en-US" sz="2400" b="1" dirty="0" smtClean="0"/>
              <a:t>	</a:t>
            </a:r>
            <a:r>
              <a:rPr lang="en-GB" sz="2200" b="1" dirty="0" smtClean="0"/>
              <a:t>MOREWOOD, G. D. (2014) </a:t>
            </a:r>
            <a:r>
              <a:rPr lang="en-GB" sz="2200" b="1" i="1" dirty="0" smtClean="0"/>
              <a:t>Educating for Life.</a:t>
            </a:r>
            <a:r>
              <a:rPr lang="en-GB" sz="2200" b="1" dirty="0" smtClean="0"/>
              <a:t> Inclusion Now Magazine, Alliance for Inclusive Education, Summer 2014</a:t>
            </a:r>
            <a:endParaRPr lang="en-GB" sz="2200" dirty="0"/>
          </a:p>
        </p:txBody>
      </p:sp>
      <p:sp>
        <p:nvSpPr>
          <p:cNvPr id="3" name="Title 2"/>
          <p:cNvSpPr>
            <a:spLocks noGrp="1"/>
          </p:cNvSpPr>
          <p:nvPr>
            <p:ph type="title"/>
          </p:nvPr>
        </p:nvSpPr>
        <p:spPr>
          <a:xfrm>
            <a:off x="457200" y="274638"/>
            <a:ext cx="8229600" cy="922114"/>
          </a:xfrm>
        </p:spPr>
        <p:txBody>
          <a:bodyPr>
            <a:normAutofit/>
          </a:bodyPr>
          <a:lstStyle/>
          <a:p>
            <a:r>
              <a:rPr lang="en-GB" sz="4200" dirty="0" smtClean="0">
                <a:solidFill>
                  <a:schemeClr val="tx1"/>
                </a:solidFill>
                <a:effectLst/>
              </a:rPr>
              <a:t>Defining ‘inclusion’…</a:t>
            </a:r>
            <a:endParaRPr lang="en-GB" sz="4200" dirty="0">
              <a:solidFill>
                <a:schemeClr val="tx1"/>
              </a:solidFill>
              <a:effectLs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discrimination">
            <a:hlinkClick r:id="rId2"/>
          </p:cNvPr>
          <p:cNvPicPr>
            <a:picLocks noChangeAspect="1" noChangeArrowheads="1"/>
          </p:cNvPicPr>
          <p:nvPr/>
        </p:nvPicPr>
        <p:blipFill>
          <a:blip r:embed="rId3" cstate="print"/>
          <a:srcRect/>
          <a:stretch>
            <a:fillRect/>
          </a:stretch>
        </p:blipFill>
        <p:spPr bwMode="auto">
          <a:xfrm>
            <a:off x="1187624" y="332656"/>
            <a:ext cx="6984499" cy="53109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052736"/>
            <a:ext cx="8136904" cy="4525963"/>
          </a:xfrm>
        </p:spPr>
        <p:txBody>
          <a:bodyPr>
            <a:normAutofit fontScale="92500" lnSpcReduction="10000"/>
          </a:bodyPr>
          <a:lstStyle/>
          <a:p>
            <a:pPr>
              <a:buClrTx/>
              <a:buSzPct val="75000"/>
              <a:buFont typeface="Wingdings" pitchFamily="2" charset="2"/>
              <a:buChar char="Ø"/>
            </a:pPr>
            <a:r>
              <a:rPr lang="en-GB" dirty="0" smtClean="0"/>
              <a:t>For me it is important to understand key ‘whole school’ decisions…</a:t>
            </a:r>
          </a:p>
          <a:p>
            <a:pPr>
              <a:buClrTx/>
              <a:buSzPct val="75000"/>
              <a:buFont typeface="Wingdings" pitchFamily="2" charset="2"/>
              <a:buChar char="Ø"/>
            </a:pPr>
            <a:r>
              <a:rPr lang="en-GB" dirty="0" smtClean="0"/>
              <a:t>I recently wrote about my key ‘top three’ in my blog – SENCology:</a:t>
            </a:r>
          </a:p>
          <a:p>
            <a:pPr>
              <a:buClrTx/>
              <a:buSzPct val="75000"/>
              <a:buNone/>
            </a:pPr>
            <a:endParaRPr lang="en-GB" sz="1100" dirty="0" smtClean="0"/>
          </a:p>
          <a:p>
            <a:pPr lvl="2">
              <a:buClrTx/>
              <a:buSzPct val="75000"/>
              <a:buNone/>
            </a:pPr>
            <a:r>
              <a:rPr lang="en-GB" sz="2500" dirty="0" smtClean="0"/>
              <a:t>1. An inclusive curriculum offer</a:t>
            </a:r>
          </a:p>
          <a:p>
            <a:pPr lvl="2">
              <a:buClrTx/>
              <a:buSzPct val="75000"/>
              <a:buNone/>
            </a:pPr>
            <a:r>
              <a:rPr lang="en-GB" sz="2500" dirty="0" smtClean="0"/>
              <a:t>2. Leadership that values diversity and a truly inclusive ‘whole-school approach’</a:t>
            </a:r>
          </a:p>
          <a:p>
            <a:pPr lvl="2">
              <a:buClrTx/>
              <a:buSzPct val="75000"/>
              <a:buNone/>
            </a:pPr>
            <a:r>
              <a:rPr lang="en-GB" sz="2500" dirty="0" smtClean="0"/>
              <a:t>3. The education of staff, other adults and peers</a:t>
            </a:r>
          </a:p>
          <a:p>
            <a:pPr>
              <a:buClrTx/>
              <a:buSzPct val="75000"/>
              <a:buFont typeface="Wingdings" pitchFamily="2" charset="2"/>
              <a:buChar char="Ø"/>
            </a:pPr>
            <a:endParaRPr lang="en-GB" dirty="0" smtClean="0"/>
          </a:p>
          <a:p>
            <a:pPr>
              <a:buNone/>
            </a:pPr>
            <a:r>
              <a:rPr lang="en-GB" b="1" dirty="0" smtClean="0"/>
              <a:t>	</a:t>
            </a:r>
            <a:r>
              <a:rPr lang="en-GB" sz="2200" b="1" dirty="0" smtClean="0"/>
              <a:t>MOREWOOD, G. D. (2012) </a:t>
            </a:r>
            <a:r>
              <a:rPr lang="en-GB" sz="2200" b="1" i="1" dirty="0" smtClean="0"/>
              <a:t>Is the ‘Inclusive SENCo’ still a possibility?  A personal perspective</a:t>
            </a:r>
            <a:r>
              <a:rPr lang="en-GB" sz="2200" b="1" dirty="0" smtClean="0"/>
              <a:t>.  Support for Learning, Vol. 27 No.2, p73-76, Wiley-Blackwell Publishing.</a:t>
            </a:r>
          </a:p>
          <a:p>
            <a:pPr>
              <a:buClrTx/>
              <a:buSzPct val="75000"/>
              <a:buFont typeface="Wingdings" pitchFamily="2" charset="2"/>
              <a:buChar char="Ø"/>
            </a:pPr>
            <a:endParaRPr lang="en-GB" dirty="0" smtClean="0"/>
          </a:p>
          <a:p>
            <a:pPr>
              <a:buClrTx/>
              <a:buSzPct val="75000"/>
              <a:buFont typeface="Wingdings" pitchFamily="2" charset="2"/>
              <a:buChar char="Ø"/>
            </a:pPr>
            <a:endParaRPr lang="en-GB" dirty="0"/>
          </a:p>
        </p:txBody>
      </p:sp>
      <p:sp>
        <p:nvSpPr>
          <p:cNvPr id="3" name="Title 2"/>
          <p:cNvSpPr>
            <a:spLocks noGrp="1"/>
          </p:cNvSpPr>
          <p:nvPr>
            <p:ph type="title"/>
          </p:nvPr>
        </p:nvSpPr>
        <p:spPr>
          <a:xfrm>
            <a:off x="323528" y="188640"/>
            <a:ext cx="8229600" cy="850106"/>
          </a:xfrm>
        </p:spPr>
        <p:txBody>
          <a:bodyPr>
            <a:normAutofit/>
          </a:bodyPr>
          <a:lstStyle/>
          <a:p>
            <a:r>
              <a:rPr lang="en-GB" dirty="0" smtClean="0">
                <a:solidFill>
                  <a:schemeClr val="tx1"/>
                </a:solidFill>
                <a:effectLst/>
              </a:rPr>
              <a:t>Key elements of inclusive schools…</a:t>
            </a:r>
            <a:endParaRPr lang="en-GB" dirty="0">
              <a:solidFill>
                <a:schemeClr val="tx1"/>
              </a:solidFill>
              <a:effectLs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196752"/>
            <a:ext cx="8280920" cy="4752528"/>
          </a:xfrm>
        </p:spPr>
        <p:txBody>
          <a:bodyPr>
            <a:normAutofit fontScale="92500" lnSpcReduction="20000"/>
          </a:bodyPr>
          <a:lstStyle/>
          <a:p>
            <a:pPr>
              <a:buClrTx/>
              <a:buSzPct val="75000"/>
              <a:buFont typeface="Wingdings" pitchFamily="2" charset="2"/>
              <a:buChar char="Ø"/>
            </a:pPr>
            <a:r>
              <a:rPr lang="en-GB" dirty="0" smtClean="0"/>
              <a:t>Para </a:t>
            </a:r>
            <a:r>
              <a:rPr lang="es-ES" dirty="0" smtClean="0"/>
              <a:t>mi es importante entender las decisiones clave de ‘la escuela por completo’…</a:t>
            </a:r>
          </a:p>
          <a:p>
            <a:pPr>
              <a:buClrTx/>
              <a:buSzPct val="75000"/>
              <a:buFont typeface="Wingdings" pitchFamily="2" charset="2"/>
              <a:buChar char="Ø"/>
            </a:pPr>
            <a:r>
              <a:rPr lang="es-ES" dirty="0"/>
              <a:t>Hace poco escribí sobre </a:t>
            </a:r>
            <a:r>
              <a:rPr lang="es-ES" dirty="0" smtClean="0"/>
              <a:t>mis </a:t>
            </a:r>
            <a:r>
              <a:rPr lang="es-ES" dirty="0"/>
              <a:t>"top tres" </a:t>
            </a:r>
            <a:r>
              <a:rPr lang="es-ES" dirty="0" smtClean="0"/>
              <a:t>claves en </a:t>
            </a:r>
            <a:r>
              <a:rPr lang="es-ES" dirty="0"/>
              <a:t>mi blog</a:t>
            </a:r>
            <a:r>
              <a:rPr lang="en-GB" dirty="0" smtClean="0"/>
              <a:t>– SENCology:</a:t>
            </a:r>
          </a:p>
          <a:p>
            <a:pPr>
              <a:buClrTx/>
              <a:buSzPct val="75000"/>
              <a:buNone/>
            </a:pPr>
            <a:endParaRPr lang="en-GB" sz="1100" dirty="0" smtClean="0"/>
          </a:p>
          <a:p>
            <a:pPr marL="1088136" lvl="2" indent="-457200">
              <a:buClrTx/>
              <a:buSzPct val="75000"/>
              <a:buAutoNum type="arabicPeriod"/>
            </a:pPr>
            <a:r>
              <a:rPr lang="en-GB" sz="2500" dirty="0" err="1" smtClean="0"/>
              <a:t>Una</a:t>
            </a:r>
            <a:r>
              <a:rPr lang="en-GB" sz="2500" dirty="0" smtClean="0"/>
              <a:t> </a:t>
            </a:r>
            <a:r>
              <a:rPr lang="en-GB" sz="2500" dirty="0" err="1"/>
              <a:t>oferta</a:t>
            </a:r>
            <a:r>
              <a:rPr lang="en-GB" sz="2500" dirty="0"/>
              <a:t> </a:t>
            </a:r>
            <a:r>
              <a:rPr lang="en-GB" sz="2500" dirty="0" err="1" smtClean="0"/>
              <a:t>currícular</a:t>
            </a:r>
            <a:r>
              <a:rPr lang="en-GB" sz="2500" dirty="0" smtClean="0"/>
              <a:t> </a:t>
            </a:r>
            <a:r>
              <a:rPr lang="en-GB" sz="2500" dirty="0" err="1" smtClean="0"/>
              <a:t>inclusiva</a:t>
            </a:r>
            <a:endParaRPr lang="en-GB" sz="2500" dirty="0" smtClean="0"/>
          </a:p>
          <a:p>
            <a:pPr marL="1088136" lvl="2" indent="-457200">
              <a:buClrTx/>
              <a:buSzPct val="75000"/>
              <a:buAutoNum type="arabicPeriod"/>
            </a:pPr>
            <a:r>
              <a:rPr lang="es-ES" sz="2500" dirty="0" smtClean="0"/>
              <a:t>Lideres </a:t>
            </a:r>
            <a:r>
              <a:rPr lang="es-ES" sz="2500" dirty="0"/>
              <a:t>que </a:t>
            </a:r>
            <a:r>
              <a:rPr lang="es-ES" sz="2500" dirty="0" smtClean="0"/>
              <a:t>valoren </a:t>
            </a:r>
            <a:r>
              <a:rPr lang="es-ES" sz="2500" dirty="0"/>
              <a:t>la diversidad y un "enfoque de </a:t>
            </a:r>
            <a:r>
              <a:rPr lang="es-ES" sz="2500" dirty="0" smtClean="0"/>
              <a:t>TODA </a:t>
            </a:r>
            <a:r>
              <a:rPr lang="es-ES" sz="2500" dirty="0"/>
              <a:t>la </a:t>
            </a:r>
            <a:r>
              <a:rPr lang="es-ES" sz="2500" dirty="0" smtClean="0"/>
              <a:t>escuela" verdaderamente inclusiva</a:t>
            </a:r>
          </a:p>
          <a:p>
            <a:pPr marL="1088136" lvl="2" indent="-457200">
              <a:buClrTx/>
              <a:buSzPct val="75000"/>
              <a:buAutoNum type="arabicPeriod"/>
            </a:pPr>
            <a:r>
              <a:rPr lang="en-GB" sz="2500" dirty="0" smtClean="0"/>
              <a:t>La </a:t>
            </a:r>
            <a:r>
              <a:rPr lang="en-GB" sz="2500" dirty="0" err="1" smtClean="0"/>
              <a:t>educación</a:t>
            </a:r>
            <a:r>
              <a:rPr lang="en-GB" sz="2500" dirty="0" smtClean="0"/>
              <a:t> del personal, </a:t>
            </a:r>
            <a:r>
              <a:rPr lang="en-GB" sz="2500" dirty="0" err="1" smtClean="0"/>
              <a:t>otros</a:t>
            </a:r>
            <a:r>
              <a:rPr lang="en-GB" sz="2500" dirty="0" smtClean="0"/>
              <a:t> </a:t>
            </a:r>
            <a:r>
              <a:rPr lang="en-GB" sz="2500" dirty="0" err="1" smtClean="0"/>
              <a:t>adultos</a:t>
            </a:r>
            <a:r>
              <a:rPr lang="en-GB" sz="2500" dirty="0" smtClean="0"/>
              <a:t> y </a:t>
            </a:r>
            <a:r>
              <a:rPr lang="en-GB" sz="2500" dirty="0" err="1" smtClean="0"/>
              <a:t>compañeros</a:t>
            </a:r>
            <a:r>
              <a:rPr lang="en-GB" sz="2500" dirty="0" smtClean="0"/>
              <a:t> de </a:t>
            </a:r>
            <a:r>
              <a:rPr lang="en-GB" sz="2500" dirty="0" err="1" smtClean="0"/>
              <a:t>clase</a:t>
            </a:r>
            <a:endParaRPr lang="en-GB" sz="2500" dirty="0" smtClean="0"/>
          </a:p>
          <a:p>
            <a:pPr>
              <a:buClrTx/>
              <a:buSzPct val="75000"/>
              <a:buFont typeface="Wingdings" pitchFamily="2" charset="2"/>
              <a:buChar char="Ø"/>
            </a:pPr>
            <a:endParaRPr lang="en-GB" dirty="0" smtClean="0"/>
          </a:p>
          <a:p>
            <a:pPr>
              <a:buNone/>
            </a:pPr>
            <a:r>
              <a:rPr lang="en-GB" b="1" dirty="0" smtClean="0"/>
              <a:t>	</a:t>
            </a:r>
            <a:r>
              <a:rPr lang="en-GB" sz="2200" b="1" dirty="0" smtClean="0"/>
              <a:t>MOREWOOD, G. D. (2012) ¿</a:t>
            </a:r>
            <a:r>
              <a:rPr lang="en-GB" sz="2200" b="1" i="1" dirty="0" err="1" smtClean="0"/>
              <a:t>Es</a:t>
            </a:r>
            <a:r>
              <a:rPr lang="en-GB" sz="2200" b="1" i="1" dirty="0" smtClean="0"/>
              <a:t> la </a:t>
            </a:r>
            <a:r>
              <a:rPr lang="en-GB" sz="2200" b="1" i="1" dirty="0" err="1" smtClean="0"/>
              <a:t>figura</a:t>
            </a:r>
            <a:r>
              <a:rPr lang="en-GB" sz="2200" b="1" i="1" dirty="0" smtClean="0"/>
              <a:t> del ‘</a:t>
            </a:r>
            <a:r>
              <a:rPr lang="en-GB" sz="2200" b="1" i="1" dirty="0" err="1" smtClean="0"/>
              <a:t>SENCo</a:t>
            </a:r>
            <a:r>
              <a:rPr lang="es-ES" sz="2400" dirty="0"/>
              <a:t> </a:t>
            </a:r>
            <a:r>
              <a:rPr lang="es-ES" sz="2200" b="1" i="1" dirty="0"/>
              <a:t>inclusivo</a:t>
            </a:r>
            <a:r>
              <a:rPr lang="en-GB" sz="2200" b="1" i="1" dirty="0"/>
              <a:t>’ </a:t>
            </a:r>
            <a:r>
              <a:rPr lang="en-GB" sz="2200" b="1" i="1" dirty="0" err="1" smtClean="0"/>
              <a:t>todavía</a:t>
            </a:r>
            <a:r>
              <a:rPr lang="en-GB" sz="2200" b="1" i="1" dirty="0" smtClean="0"/>
              <a:t> </a:t>
            </a:r>
            <a:r>
              <a:rPr lang="en-GB" sz="2200" b="1" i="1" dirty="0" err="1" smtClean="0"/>
              <a:t>una</a:t>
            </a:r>
            <a:r>
              <a:rPr lang="en-GB" sz="2200" b="1" i="1" dirty="0" smtClean="0"/>
              <a:t> </a:t>
            </a:r>
            <a:r>
              <a:rPr lang="en-GB" sz="2200" b="1" i="1" dirty="0" err="1" smtClean="0"/>
              <a:t>posibilidad</a:t>
            </a:r>
            <a:r>
              <a:rPr lang="en-GB" sz="2200" b="1" i="1" dirty="0" smtClean="0"/>
              <a:t>?  </a:t>
            </a:r>
            <a:r>
              <a:rPr lang="en-GB" sz="2200" b="1" i="1" dirty="0" err="1" smtClean="0"/>
              <a:t>Una</a:t>
            </a:r>
            <a:r>
              <a:rPr lang="en-GB" sz="2200" b="1" i="1" dirty="0" smtClean="0"/>
              <a:t> </a:t>
            </a:r>
            <a:r>
              <a:rPr lang="en-GB" sz="2200" b="1" i="1" dirty="0" err="1" smtClean="0"/>
              <a:t>perspectiva</a:t>
            </a:r>
            <a:r>
              <a:rPr lang="en-GB" sz="2200" b="1" i="1" dirty="0" smtClean="0"/>
              <a:t> personal</a:t>
            </a:r>
            <a:r>
              <a:rPr lang="en-GB" sz="2200" b="1" dirty="0" smtClean="0"/>
              <a:t>.  </a:t>
            </a:r>
            <a:r>
              <a:rPr lang="en-GB" sz="2200" b="1" dirty="0" err="1" smtClean="0"/>
              <a:t>Apoyo</a:t>
            </a:r>
            <a:r>
              <a:rPr lang="en-GB" sz="2200" b="1" dirty="0" smtClean="0"/>
              <a:t> a la </a:t>
            </a:r>
            <a:r>
              <a:rPr lang="en-GB" sz="2200" b="1" dirty="0" err="1" smtClean="0"/>
              <a:t>enseñanza</a:t>
            </a:r>
            <a:r>
              <a:rPr lang="en-GB" sz="2200" b="1" dirty="0" smtClean="0"/>
              <a:t>, Vol. 27 No.2, p73-76, Wiley-Blackwell Publishing.</a:t>
            </a:r>
          </a:p>
          <a:p>
            <a:pPr>
              <a:buClrTx/>
              <a:buSzPct val="75000"/>
              <a:buFont typeface="Wingdings" pitchFamily="2" charset="2"/>
              <a:buChar char="Ø"/>
            </a:pPr>
            <a:endParaRPr lang="en-GB" dirty="0" smtClean="0"/>
          </a:p>
          <a:p>
            <a:pPr>
              <a:buClrTx/>
              <a:buSzPct val="75000"/>
              <a:buFont typeface="Wingdings" pitchFamily="2" charset="2"/>
              <a:buChar char="Ø"/>
            </a:pPr>
            <a:endParaRPr lang="en-GB" dirty="0"/>
          </a:p>
        </p:txBody>
      </p:sp>
      <p:sp>
        <p:nvSpPr>
          <p:cNvPr id="3" name="Title 2"/>
          <p:cNvSpPr>
            <a:spLocks noGrp="1"/>
          </p:cNvSpPr>
          <p:nvPr>
            <p:ph type="title"/>
          </p:nvPr>
        </p:nvSpPr>
        <p:spPr>
          <a:xfrm>
            <a:off x="323528" y="188640"/>
            <a:ext cx="8229600" cy="850106"/>
          </a:xfrm>
        </p:spPr>
        <p:txBody>
          <a:bodyPr>
            <a:normAutofit/>
          </a:bodyPr>
          <a:lstStyle/>
          <a:p>
            <a:r>
              <a:rPr lang="en-GB" sz="3200" dirty="0" err="1" smtClean="0">
                <a:solidFill>
                  <a:schemeClr val="tx1"/>
                </a:solidFill>
                <a:effectLst/>
              </a:rPr>
              <a:t>Elementos</a:t>
            </a:r>
            <a:r>
              <a:rPr lang="en-GB" sz="3200" dirty="0" smtClean="0">
                <a:solidFill>
                  <a:schemeClr val="tx1"/>
                </a:solidFill>
                <a:effectLst/>
              </a:rPr>
              <a:t> clave de </a:t>
            </a:r>
            <a:r>
              <a:rPr lang="en-GB" sz="3200" dirty="0" err="1" smtClean="0">
                <a:solidFill>
                  <a:schemeClr val="tx1"/>
                </a:solidFill>
                <a:effectLst/>
              </a:rPr>
              <a:t>las</a:t>
            </a:r>
            <a:r>
              <a:rPr lang="en-GB" sz="3200" dirty="0" smtClean="0">
                <a:solidFill>
                  <a:schemeClr val="tx1"/>
                </a:solidFill>
                <a:effectLst/>
              </a:rPr>
              <a:t> </a:t>
            </a:r>
            <a:r>
              <a:rPr lang="en-GB" sz="3200" dirty="0" err="1" smtClean="0">
                <a:solidFill>
                  <a:schemeClr val="tx1"/>
                </a:solidFill>
                <a:effectLst/>
              </a:rPr>
              <a:t>escuelas</a:t>
            </a:r>
            <a:r>
              <a:rPr lang="en-GB" sz="3200" dirty="0" smtClean="0">
                <a:solidFill>
                  <a:schemeClr val="tx1"/>
                </a:solidFill>
                <a:effectLst/>
              </a:rPr>
              <a:t> </a:t>
            </a:r>
            <a:r>
              <a:rPr lang="en-GB" sz="3200" dirty="0" err="1" smtClean="0">
                <a:solidFill>
                  <a:schemeClr val="tx1"/>
                </a:solidFill>
                <a:effectLst/>
              </a:rPr>
              <a:t>inclusivas</a:t>
            </a:r>
            <a:r>
              <a:rPr lang="en-GB" sz="3200" dirty="0" smtClean="0">
                <a:solidFill>
                  <a:schemeClr val="tx1"/>
                </a:solidFill>
                <a:effectLst/>
              </a:rPr>
              <a:t>…</a:t>
            </a:r>
            <a:endParaRPr lang="en-GB" sz="3200" dirty="0">
              <a:solidFill>
                <a:schemeClr val="tx1"/>
              </a:solidFill>
              <a:effectLst/>
            </a:endParaRPr>
          </a:p>
        </p:txBody>
      </p:sp>
    </p:spTree>
    <p:extLst>
      <p:ext uri="{BB962C8B-B14F-4D97-AF65-F5344CB8AC3E}">
        <p14:creationId xmlns:p14="http://schemas.microsoft.com/office/powerpoint/2010/main" xmlns="" val="28060883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ctr">
              <a:buNone/>
            </a:pPr>
            <a:endParaRPr lang="en-GB" sz="2000" b="1" dirty="0" smtClean="0"/>
          </a:p>
          <a:p>
            <a:pPr marL="109728" indent="0" algn="ctr">
              <a:buNone/>
            </a:pPr>
            <a:r>
              <a:rPr lang="en-GB" sz="3600" b="1" dirty="0" smtClean="0"/>
              <a:t>Assess – Plan – Do </a:t>
            </a:r>
            <a:r>
              <a:rPr lang="en-GB" sz="3600" b="1" dirty="0"/>
              <a:t>–</a:t>
            </a:r>
            <a:r>
              <a:rPr lang="en-GB" sz="3600" b="1" dirty="0" smtClean="0"/>
              <a:t> Review</a:t>
            </a:r>
          </a:p>
          <a:p>
            <a:pPr marL="109728" indent="0">
              <a:buNone/>
            </a:pPr>
            <a:endParaRPr lang="en-GB" sz="2400" dirty="0" smtClean="0"/>
          </a:p>
          <a:p>
            <a:pPr marL="109728" indent="0">
              <a:buNone/>
            </a:pPr>
            <a:endParaRPr lang="en-GB" sz="1200" dirty="0"/>
          </a:p>
          <a:p>
            <a:pPr marL="109728" indent="0">
              <a:buNone/>
            </a:pPr>
            <a:r>
              <a:rPr lang="en-GB" dirty="0"/>
              <a:t>1. Communication and interaction </a:t>
            </a:r>
          </a:p>
          <a:p>
            <a:pPr marL="109728" indent="0">
              <a:buNone/>
            </a:pPr>
            <a:r>
              <a:rPr lang="en-GB" dirty="0"/>
              <a:t>2. Cognition and learning </a:t>
            </a:r>
          </a:p>
          <a:p>
            <a:pPr marL="109728" indent="0">
              <a:buNone/>
            </a:pPr>
            <a:r>
              <a:rPr lang="en-GB" dirty="0"/>
              <a:t>3. Social, mental and emotional health </a:t>
            </a:r>
          </a:p>
          <a:p>
            <a:pPr marL="109728" indent="0">
              <a:buNone/>
            </a:pPr>
            <a:r>
              <a:rPr lang="en-GB" dirty="0"/>
              <a:t>4. Sensory and/or physical </a:t>
            </a:r>
          </a:p>
          <a:p>
            <a:endParaRPr lang="en-GB" dirty="0" smtClean="0"/>
          </a:p>
          <a:p>
            <a:endParaRPr lang="en-GB" dirty="0"/>
          </a:p>
        </p:txBody>
      </p:sp>
      <p:sp>
        <p:nvSpPr>
          <p:cNvPr id="3" name="Title 2"/>
          <p:cNvSpPr>
            <a:spLocks noGrp="1"/>
          </p:cNvSpPr>
          <p:nvPr>
            <p:ph type="title"/>
          </p:nvPr>
        </p:nvSpPr>
        <p:spPr>
          <a:xfrm>
            <a:off x="395536" y="274638"/>
            <a:ext cx="8424936" cy="1143000"/>
          </a:xfrm>
        </p:spPr>
        <p:txBody>
          <a:bodyPr>
            <a:normAutofit fontScale="90000"/>
          </a:bodyPr>
          <a:lstStyle/>
          <a:p>
            <a:r>
              <a:rPr lang="en-GB" dirty="0">
                <a:solidFill>
                  <a:schemeClr val="tx1"/>
                </a:solidFill>
                <a:effectLst/>
              </a:rPr>
              <a:t>Early identification of need </a:t>
            </a:r>
            <a:r>
              <a:rPr lang="en-GB" dirty="0" smtClean="0">
                <a:solidFill>
                  <a:schemeClr val="tx1"/>
                </a:solidFill>
                <a:effectLst/>
              </a:rPr>
              <a:t>&amp; a graduated approach…</a:t>
            </a:r>
            <a:endParaRPr lang="en-GB" dirty="0">
              <a:solidFill>
                <a:schemeClr val="tx1"/>
              </a:solidFill>
              <a:effectLst/>
            </a:endParaRPr>
          </a:p>
        </p:txBody>
      </p:sp>
    </p:spTree>
    <p:extLst>
      <p:ext uri="{BB962C8B-B14F-4D97-AF65-F5344CB8AC3E}">
        <p14:creationId xmlns:p14="http://schemas.microsoft.com/office/powerpoint/2010/main" xmlns="" val="24213697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ctr">
              <a:buNone/>
            </a:pPr>
            <a:endParaRPr lang="en-GB" sz="2000" b="1" dirty="0" smtClean="0"/>
          </a:p>
          <a:p>
            <a:pPr marL="109728" indent="0" algn="ctr">
              <a:buNone/>
            </a:pPr>
            <a:r>
              <a:rPr lang="en-GB" sz="3600" b="1" dirty="0" err="1" smtClean="0"/>
              <a:t>evaluar</a:t>
            </a:r>
            <a:r>
              <a:rPr lang="en-GB" sz="3600" b="1" dirty="0" smtClean="0"/>
              <a:t> – </a:t>
            </a:r>
            <a:r>
              <a:rPr lang="en-GB" sz="3600" b="1" dirty="0" err="1" smtClean="0"/>
              <a:t>planificar</a:t>
            </a:r>
            <a:r>
              <a:rPr lang="en-GB" sz="3600" b="1" dirty="0" smtClean="0"/>
              <a:t> – </a:t>
            </a:r>
            <a:r>
              <a:rPr lang="en-GB" sz="3600" b="1" dirty="0" err="1" smtClean="0"/>
              <a:t>realizar</a:t>
            </a:r>
            <a:r>
              <a:rPr lang="en-GB" sz="3600" b="1" dirty="0" smtClean="0"/>
              <a:t> </a:t>
            </a:r>
            <a:r>
              <a:rPr lang="en-GB" sz="3600" b="1" dirty="0"/>
              <a:t>–</a:t>
            </a:r>
            <a:r>
              <a:rPr lang="en-GB" sz="3600" b="1" dirty="0" smtClean="0"/>
              <a:t> </a:t>
            </a:r>
            <a:r>
              <a:rPr lang="en-GB" sz="3600" b="1" dirty="0" err="1" smtClean="0"/>
              <a:t>revisar</a:t>
            </a:r>
            <a:endParaRPr lang="en-GB" sz="3600" b="1" dirty="0" smtClean="0"/>
          </a:p>
          <a:p>
            <a:pPr marL="109728" indent="0">
              <a:buNone/>
            </a:pPr>
            <a:endParaRPr lang="en-GB" sz="2400" dirty="0" smtClean="0"/>
          </a:p>
          <a:p>
            <a:pPr marL="109728" indent="0">
              <a:buNone/>
            </a:pPr>
            <a:endParaRPr lang="en-GB" sz="1200" dirty="0"/>
          </a:p>
          <a:p>
            <a:pPr marL="109728" indent="0">
              <a:buNone/>
            </a:pPr>
            <a:r>
              <a:rPr lang="en-GB" dirty="0"/>
              <a:t>1. </a:t>
            </a:r>
            <a:r>
              <a:rPr lang="en-GB" dirty="0" err="1" smtClean="0"/>
              <a:t>Comunicación</a:t>
            </a:r>
            <a:r>
              <a:rPr lang="en-GB" dirty="0" smtClean="0"/>
              <a:t> e </a:t>
            </a:r>
            <a:r>
              <a:rPr lang="en-GB" dirty="0" err="1" smtClean="0"/>
              <a:t>interacción</a:t>
            </a:r>
            <a:endParaRPr lang="en-GB" dirty="0"/>
          </a:p>
          <a:p>
            <a:pPr marL="109728" indent="0">
              <a:buNone/>
            </a:pPr>
            <a:r>
              <a:rPr lang="en-GB" dirty="0"/>
              <a:t>2. </a:t>
            </a:r>
            <a:r>
              <a:rPr lang="es-ES" dirty="0"/>
              <a:t>La cognición y el </a:t>
            </a:r>
            <a:r>
              <a:rPr lang="es-ES" dirty="0" smtClean="0"/>
              <a:t>aprendizaje</a:t>
            </a:r>
          </a:p>
          <a:p>
            <a:pPr marL="109728" indent="0">
              <a:buNone/>
            </a:pPr>
            <a:r>
              <a:rPr lang="en-GB" dirty="0" smtClean="0"/>
              <a:t>3</a:t>
            </a:r>
            <a:r>
              <a:rPr lang="en-GB" dirty="0"/>
              <a:t>. </a:t>
            </a:r>
            <a:r>
              <a:rPr lang="en-GB" dirty="0" err="1" smtClean="0"/>
              <a:t>Salud</a:t>
            </a:r>
            <a:r>
              <a:rPr lang="en-GB" dirty="0" smtClean="0"/>
              <a:t> social, mental y </a:t>
            </a:r>
            <a:r>
              <a:rPr lang="en-GB" dirty="0" err="1" smtClean="0"/>
              <a:t>emocional</a:t>
            </a:r>
            <a:endParaRPr lang="en-GB" dirty="0" smtClean="0"/>
          </a:p>
          <a:p>
            <a:pPr marL="109728" indent="0">
              <a:buNone/>
            </a:pPr>
            <a:r>
              <a:rPr lang="en-GB" dirty="0" smtClean="0"/>
              <a:t>4</a:t>
            </a:r>
            <a:r>
              <a:rPr lang="en-GB" dirty="0"/>
              <a:t>. Sensorial </a:t>
            </a:r>
            <a:r>
              <a:rPr lang="en-GB" dirty="0" smtClean="0"/>
              <a:t>y/o </a:t>
            </a:r>
            <a:r>
              <a:rPr lang="en-GB" dirty="0" err="1"/>
              <a:t>física</a:t>
            </a:r>
            <a:endParaRPr lang="en-GB" dirty="0" smtClean="0"/>
          </a:p>
          <a:p>
            <a:endParaRPr lang="en-GB" dirty="0"/>
          </a:p>
        </p:txBody>
      </p:sp>
      <p:sp>
        <p:nvSpPr>
          <p:cNvPr id="3" name="Title 2"/>
          <p:cNvSpPr>
            <a:spLocks noGrp="1"/>
          </p:cNvSpPr>
          <p:nvPr>
            <p:ph type="title"/>
          </p:nvPr>
        </p:nvSpPr>
        <p:spPr>
          <a:xfrm>
            <a:off x="395536" y="274638"/>
            <a:ext cx="8424936" cy="1143000"/>
          </a:xfrm>
        </p:spPr>
        <p:txBody>
          <a:bodyPr>
            <a:normAutofit fontScale="90000"/>
          </a:bodyPr>
          <a:lstStyle/>
          <a:p>
            <a:r>
              <a:rPr lang="es-ES" dirty="0" smtClean="0">
                <a:solidFill>
                  <a:schemeClr val="tx1"/>
                </a:solidFill>
                <a:effectLst/>
              </a:rPr>
              <a:t>Identificación </a:t>
            </a:r>
            <a:r>
              <a:rPr lang="es-ES" dirty="0">
                <a:solidFill>
                  <a:schemeClr val="tx1"/>
                </a:solidFill>
                <a:effectLst/>
              </a:rPr>
              <a:t>temprana de las necesidades y </a:t>
            </a:r>
            <a:r>
              <a:rPr lang="es-ES" dirty="0" smtClean="0">
                <a:solidFill>
                  <a:schemeClr val="tx1"/>
                </a:solidFill>
                <a:effectLst/>
              </a:rPr>
              <a:t>su enfoque gradual</a:t>
            </a:r>
            <a:r>
              <a:rPr lang="en-GB" dirty="0" smtClean="0">
                <a:solidFill>
                  <a:schemeClr val="tx1"/>
                </a:solidFill>
                <a:effectLst/>
              </a:rPr>
              <a:t>…</a:t>
            </a:r>
            <a:endParaRPr lang="en-GB" dirty="0">
              <a:solidFill>
                <a:schemeClr val="tx1"/>
              </a:solidFill>
              <a:effectLst/>
            </a:endParaRPr>
          </a:p>
        </p:txBody>
      </p:sp>
    </p:spTree>
    <p:extLst>
      <p:ext uri="{BB962C8B-B14F-4D97-AF65-F5344CB8AC3E}">
        <p14:creationId xmlns:p14="http://schemas.microsoft.com/office/powerpoint/2010/main" xmlns="" val="4689421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628800"/>
            <a:ext cx="8229600" cy="4306483"/>
          </a:xfrm>
        </p:spPr>
        <p:txBody>
          <a:bodyPr/>
          <a:lstStyle/>
          <a:p>
            <a:pPr>
              <a:buClrTx/>
              <a:buSzPct val="75000"/>
              <a:buFont typeface="Wingdings" panose="05000000000000000000" pitchFamily="2" charset="2"/>
              <a:buChar char="Ø"/>
              <a:defRPr/>
            </a:pPr>
            <a:r>
              <a:rPr lang="en-GB" dirty="0"/>
              <a:t>The young people in our schools are very different now, than 15 years </a:t>
            </a:r>
            <a:r>
              <a:rPr lang="en-GB" dirty="0" smtClean="0"/>
              <a:t>ago...</a:t>
            </a:r>
            <a:endParaRPr lang="en-GB" dirty="0"/>
          </a:p>
          <a:p>
            <a:pPr>
              <a:buClrTx/>
              <a:buSzPct val="75000"/>
              <a:buFont typeface="Wingdings" panose="05000000000000000000" pitchFamily="2" charset="2"/>
              <a:buChar char="Ø"/>
              <a:defRPr/>
            </a:pPr>
            <a:r>
              <a:rPr lang="en-GB" dirty="0"/>
              <a:t>Neo-natal survival rates </a:t>
            </a:r>
            <a:r>
              <a:rPr lang="en-GB" dirty="0" smtClean="0"/>
              <a:t>and advances in medicine mean </a:t>
            </a:r>
            <a:r>
              <a:rPr lang="en-GB" dirty="0"/>
              <a:t>more children are surviving with complex needs and are now in our </a:t>
            </a:r>
            <a:r>
              <a:rPr lang="en-GB" dirty="0" smtClean="0"/>
              <a:t>classes...</a:t>
            </a:r>
            <a:endParaRPr lang="en-GB" dirty="0"/>
          </a:p>
          <a:p>
            <a:pPr>
              <a:buClrTx/>
              <a:buSzPct val="75000"/>
              <a:buFont typeface="Wingdings" panose="05000000000000000000" pitchFamily="2" charset="2"/>
              <a:buChar char="Ø"/>
              <a:defRPr/>
            </a:pPr>
            <a:r>
              <a:rPr lang="en-GB" dirty="0"/>
              <a:t>Learning &amp; Teaching is different now; it has to be ... so we have to evolve </a:t>
            </a:r>
            <a:r>
              <a:rPr lang="en-GB" dirty="0" smtClean="0"/>
              <a:t>too…</a:t>
            </a:r>
          </a:p>
          <a:p>
            <a:pPr>
              <a:buClrTx/>
              <a:buSzPct val="75000"/>
              <a:buFont typeface="Wingdings" panose="05000000000000000000" pitchFamily="2" charset="2"/>
              <a:buChar char="Ø"/>
              <a:defRPr/>
            </a:pPr>
            <a:r>
              <a:rPr lang="en-GB" dirty="0" smtClean="0"/>
              <a:t>Our schools need to respond to meet ‘modern need’…</a:t>
            </a:r>
            <a:endParaRPr lang="en-GB" dirty="0"/>
          </a:p>
          <a:p>
            <a:endParaRPr lang="en-GB" dirty="0"/>
          </a:p>
        </p:txBody>
      </p:sp>
      <p:sp>
        <p:nvSpPr>
          <p:cNvPr id="3" name="Title 2"/>
          <p:cNvSpPr>
            <a:spLocks noGrp="1"/>
          </p:cNvSpPr>
          <p:nvPr>
            <p:ph type="title"/>
          </p:nvPr>
        </p:nvSpPr>
        <p:spPr>
          <a:xfrm>
            <a:off x="251520" y="274638"/>
            <a:ext cx="8640960" cy="1143000"/>
          </a:xfrm>
        </p:spPr>
        <p:txBody>
          <a:bodyPr>
            <a:normAutofit/>
          </a:bodyPr>
          <a:lstStyle/>
          <a:p>
            <a:r>
              <a:rPr lang="en-GB" dirty="0" smtClean="0">
                <a:solidFill>
                  <a:schemeClr val="tx1"/>
                </a:solidFill>
                <a:effectLst/>
              </a:rPr>
              <a:t>21</a:t>
            </a:r>
            <a:r>
              <a:rPr lang="en-GB" baseline="30000" dirty="0" smtClean="0">
                <a:solidFill>
                  <a:schemeClr val="tx1"/>
                </a:solidFill>
                <a:effectLst/>
              </a:rPr>
              <a:t>st</a:t>
            </a:r>
            <a:r>
              <a:rPr lang="en-GB" dirty="0" smtClean="0">
                <a:solidFill>
                  <a:schemeClr val="tx1"/>
                </a:solidFill>
                <a:effectLst/>
              </a:rPr>
              <a:t> Century Children…  a key message!</a:t>
            </a:r>
            <a:endParaRPr lang="en-GB" dirty="0">
              <a:solidFill>
                <a:schemeClr val="tx1"/>
              </a:solidFill>
              <a:effectLst/>
            </a:endParaRPr>
          </a:p>
        </p:txBody>
      </p:sp>
    </p:spTree>
    <p:extLst>
      <p:ext uri="{BB962C8B-B14F-4D97-AF65-F5344CB8AC3E}">
        <p14:creationId xmlns:p14="http://schemas.microsoft.com/office/powerpoint/2010/main" xmlns="" val="10742298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484784"/>
            <a:ext cx="8229600" cy="4306483"/>
          </a:xfrm>
        </p:spPr>
        <p:txBody>
          <a:bodyPr>
            <a:normAutofit lnSpcReduction="10000"/>
          </a:bodyPr>
          <a:lstStyle/>
          <a:p>
            <a:pPr>
              <a:buClrTx/>
              <a:buSzPct val="75000"/>
              <a:buFont typeface="Wingdings" panose="05000000000000000000" pitchFamily="2" charset="2"/>
              <a:buChar char="Ø"/>
              <a:defRPr/>
            </a:pPr>
            <a:r>
              <a:rPr lang="en-GB" dirty="0" smtClean="0"/>
              <a:t>Los </a:t>
            </a:r>
            <a:r>
              <a:rPr lang="en-GB" dirty="0" err="1" smtClean="0"/>
              <a:t>jóvenes</a:t>
            </a:r>
            <a:r>
              <a:rPr lang="en-GB" dirty="0" smtClean="0"/>
              <a:t> </a:t>
            </a:r>
            <a:r>
              <a:rPr lang="en-GB" dirty="0" err="1" smtClean="0"/>
              <a:t>que</a:t>
            </a:r>
            <a:r>
              <a:rPr lang="en-GB" dirty="0" smtClean="0"/>
              <a:t> </a:t>
            </a:r>
            <a:r>
              <a:rPr lang="en-GB" dirty="0" err="1" smtClean="0"/>
              <a:t>ahora</a:t>
            </a:r>
            <a:r>
              <a:rPr lang="en-GB" dirty="0" smtClean="0"/>
              <a:t> </a:t>
            </a:r>
            <a:r>
              <a:rPr lang="en-GB" dirty="0" err="1" smtClean="0"/>
              <a:t>ocupan</a:t>
            </a:r>
            <a:r>
              <a:rPr lang="en-GB" dirty="0" smtClean="0"/>
              <a:t> </a:t>
            </a:r>
            <a:r>
              <a:rPr lang="en-GB" dirty="0" err="1" smtClean="0"/>
              <a:t>nuestras</a:t>
            </a:r>
            <a:r>
              <a:rPr lang="en-GB" dirty="0" smtClean="0"/>
              <a:t> </a:t>
            </a:r>
            <a:r>
              <a:rPr lang="en-GB" dirty="0" err="1" smtClean="0"/>
              <a:t>escuelas</a:t>
            </a:r>
            <a:r>
              <a:rPr lang="en-GB" dirty="0" smtClean="0"/>
              <a:t> son </a:t>
            </a:r>
            <a:r>
              <a:rPr lang="en-GB" dirty="0" err="1" smtClean="0"/>
              <a:t>muy</a:t>
            </a:r>
            <a:r>
              <a:rPr lang="en-GB" dirty="0" smtClean="0"/>
              <a:t> </a:t>
            </a:r>
            <a:r>
              <a:rPr lang="en-GB" dirty="0" err="1" smtClean="0"/>
              <a:t>diferentes</a:t>
            </a:r>
            <a:r>
              <a:rPr lang="en-GB" dirty="0" smtClean="0"/>
              <a:t> a los </a:t>
            </a:r>
            <a:r>
              <a:rPr lang="en-GB" dirty="0" err="1" smtClean="0"/>
              <a:t>estudiantes</a:t>
            </a:r>
            <a:r>
              <a:rPr lang="en-GB" dirty="0" smtClean="0"/>
              <a:t> de </a:t>
            </a:r>
            <a:r>
              <a:rPr lang="en-GB" dirty="0" err="1" smtClean="0"/>
              <a:t>hace</a:t>
            </a:r>
            <a:r>
              <a:rPr lang="en-GB" dirty="0" smtClean="0"/>
              <a:t> 15 </a:t>
            </a:r>
            <a:r>
              <a:rPr lang="en-GB" dirty="0" err="1" smtClean="0"/>
              <a:t>años</a:t>
            </a:r>
            <a:r>
              <a:rPr lang="en-GB" dirty="0" smtClean="0"/>
              <a:t>.</a:t>
            </a:r>
          </a:p>
          <a:p>
            <a:pPr>
              <a:buClrTx/>
              <a:buSzPct val="75000"/>
              <a:buFont typeface="Wingdings" panose="05000000000000000000" pitchFamily="2" charset="2"/>
              <a:buChar char="Ø"/>
              <a:defRPr/>
            </a:pPr>
            <a:r>
              <a:rPr lang="es-ES" dirty="0"/>
              <a:t>Las tasas de supervivencia neonatal y los avances en la medicina </a:t>
            </a:r>
            <a:r>
              <a:rPr lang="es-ES" dirty="0" smtClean="0"/>
              <a:t>implican </a:t>
            </a:r>
            <a:r>
              <a:rPr lang="es-ES" dirty="0"/>
              <a:t>más niños </a:t>
            </a:r>
            <a:r>
              <a:rPr lang="es-ES" dirty="0" smtClean="0"/>
              <a:t>con </a:t>
            </a:r>
            <a:r>
              <a:rPr lang="es-ES" dirty="0"/>
              <a:t>necesidades complejas que sobreviven </a:t>
            </a:r>
            <a:r>
              <a:rPr lang="es-ES" dirty="0" smtClean="0"/>
              <a:t>y </a:t>
            </a:r>
            <a:r>
              <a:rPr lang="es-ES" dirty="0"/>
              <a:t>ahora están en nuestras </a:t>
            </a:r>
            <a:r>
              <a:rPr lang="es-ES" dirty="0" smtClean="0"/>
              <a:t>aulas</a:t>
            </a:r>
            <a:r>
              <a:rPr lang="en-GB" dirty="0" smtClean="0"/>
              <a:t>...</a:t>
            </a:r>
            <a:endParaRPr lang="en-GB" dirty="0"/>
          </a:p>
          <a:p>
            <a:pPr>
              <a:buClrTx/>
              <a:buSzPct val="75000"/>
              <a:buFont typeface="Wingdings" panose="05000000000000000000" pitchFamily="2" charset="2"/>
              <a:buChar char="Ø"/>
              <a:defRPr/>
            </a:pPr>
            <a:r>
              <a:rPr lang="en-GB" dirty="0" err="1" smtClean="0"/>
              <a:t>Aprender</a:t>
            </a:r>
            <a:r>
              <a:rPr lang="en-GB" dirty="0" smtClean="0"/>
              <a:t> y </a:t>
            </a:r>
            <a:r>
              <a:rPr lang="en-GB" dirty="0" err="1" smtClean="0"/>
              <a:t>enseñar</a:t>
            </a:r>
            <a:r>
              <a:rPr lang="en-GB" dirty="0" smtClean="0"/>
              <a:t> </a:t>
            </a:r>
            <a:r>
              <a:rPr lang="en-GB" dirty="0" err="1" smtClean="0"/>
              <a:t>es</a:t>
            </a:r>
            <a:r>
              <a:rPr lang="en-GB" dirty="0" smtClean="0"/>
              <a:t> </a:t>
            </a:r>
            <a:r>
              <a:rPr lang="en-GB" dirty="0" err="1" smtClean="0"/>
              <a:t>diferente</a:t>
            </a:r>
            <a:r>
              <a:rPr lang="en-GB" dirty="0" smtClean="0"/>
              <a:t> en </a:t>
            </a:r>
            <a:r>
              <a:rPr lang="en-GB" dirty="0" err="1" smtClean="0"/>
              <a:t>nuestros</a:t>
            </a:r>
            <a:r>
              <a:rPr lang="en-GB" dirty="0" smtClean="0"/>
              <a:t> </a:t>
            </a:r>
            <a:r>
              <a:rPr lang="en-GB" dirty="0" err="1" smtClean="0"/>
              <a:t>días</a:t>
            </a:r>
            <a:r>
              <a:rPr lang="en-GB" dirty="0" smtClean="0"/>
              <a:t>; </a:t>
            </a:r>
            <a:r>
              <a:rPr lang="en-GB" dirty="0" err="1" smtClean="0"/>
              <a:t>tiene</a:t>
            </a:r>
            <a:r>
              <a:rPr lang="en-GB" dirty="0" smtClean="0"/>
              <a:t> </a:t>
            </a:r>
            <a:r>
              <a:rPr lang="en-GB" dirty="0" err="1" smtClean="0"/>
              <a:t>que</a:t>
            </a:r>
            <a:r>
              <a:rPr lang="en-GB" dirty="0" smtClean="0"/>
              <a:t> </a:t>
            </a:r>
            <a:r>
              <a:rPr lang="en-GB" dirty="0" err="1" smtClean="0"/>
              <a:t>serlo</a:t>
            </a:r>
            <a:r>
              <a:rPr lang="en-GB" dirty="0" smtClean="0"/>
              <a:t>. </a:t>
            </a:r>
            <a:r>
              <a:rPr lang="en-GB" dirty="0" err="1" smtClean="0"/>
              <a:t>Por</a:t>
            </a:r>
            <a:r>
              <a:rPr lang="en-GB" dirty="0" smtClean="0"/>
              <a:t> lo </a:t>
            </a:r>
            <a:r>
              <a:rPr lang="en-GB" dirty="0" err="1" smtClean="0"/>
              <a:t>tanto</a:t>
            </a:r>
            <a:r>
              <a:rPr lang="en-GB" dirty="0" smtClean="0"/>
              <a:t> </a:t>
            </a:r>
            <a:r>
              <a:rPr lang="en-GB" dirty="0" err="1" smtClean="0"/>
              <a:t>debemos</a:t>
            </a:r>
            <a:r>
              <a:rPr lang="en-GB" dirty="0" smtClean="0"/>
              <a:t> </a:t>
            </a:r>
            <a:r>
              <a:rPr lang="en-GB" dirty="0" err="1" smtClean="0"/>
              <a:t>evolucionar</a:t>
            </a:r>
            <a:r>
              <a:rPr lang="en-GB" dirty="0" smtClean="0"/>
              <a:t>…</a:t>
            </a:r>
          </a:p>
          <a:p>
            <a:pPr>
              <a:buClrTx/>
              <a:buSzPct val="75000"/>
              <a:buFont typeface="Wingdings" panose="05000000000000000000" pitchFamily="2" charset="2"/>
              <a:buChar char="Ø"/>
              <a:defRPr/>
            </a:pPr>
            <a:r>
              <a:rPr lang="es-ES" dirty="0"/>
              <a:t>Las escuelas tienen que responder y satisfacer </a:t>
            </a:r>
            <a:r>
              <a:rPr lang="es-ES" dirty="0" smtClean="0"/>
              <a:t>la ‘necesidad moderna’</a:t>
            </a:r>
            <a:endParaRPr lang="en-GB" dirty="0"/>
          </a:p>
          <a:p>
            <a:endParaRPr lang="en-GB" dirty="0"/>
          </a:p>
        </p:txBody>
      </p:sp>
      <p:sp>
        <p:nvSpPr>
          <p:cNvPr id="3" name="Title 2"/>
          <p:cNvSpPr>
            <a:spLocks noGrp="1"/>
          </p:cNvSpPr>
          <p:nvPr>
            <p:ph type="title"/>
          </p:nvPr>
        </p:nvSpPr>
        <p:spPr/>
        <p:txBody>
          <a:bodyPr>
            <a:normAutofit fontScale="90000"/>
          </a:bodyPr>
          <a:lstStyle/>
          <a:p>
            <a:r>
              <a:rPr lang="es-ES" dirty="0" smtClean="0">
                <a:solidFill>
                  <a:schemeClr val="tx1"/>
                </a:solidFill>
                <a:effectLst/>
              </a:rPr>
              <a:t>¡</a:t>
            </a:r>
            <a:r>
              <a:rPr lang="es-ES" dirty="0">
                <a:solidFill>
                  <a:schemeClr val="tx1"/>
                </a:solidFill>
                <a:effectLst/>
              </a:rPr>
              <a:t>Niños del Siglo XXI ... un mensaje clave</a:t>
            </a:r>
            <a:r>
              <a:rPr lang="en-GB" dirty="0">
                <a:solidFill>
                  <a:schemeClr val="tx1"/>
                </a:solidFill>
                <a:effectLst/>
              </a:rPr>
              <a:t>!</a:t>
            </a:r>
          </a:p>
        </p:txBody>
      </p:sp>
    </p:spTree>
    <p:extLst>
      <p:ext uri="{BB962C8B-B14F-4D97-AF65-F5344CB8AC3E}">
        <p14:creationId xmlns:p14="http://schemas.microsoft.com/office/powerpoint/2010/main" xmlns="" val="31670142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fbcdn-sphotos-f-a.akamaihd.net/hphotos-ak-xap1/v/t1.0-9/10516826_536818029778254_5694085816405629844_n.jpg?oh=1b841d53e95c7f845f9f67f78dcf2b6e&amp;oe=547FF840&amp;__gda__=1415882396_499daf084c6725c34b06a6158529a08d"/>
          <p:cNvPicPr>
            <a:picLocks noChangeAspect="1" noChangeArrowheads="1"/>
          </p:cNvPicPr>
          <p:nvPr/>
        </p:nvPicPr>
        <p:blipFill>
          <a:blip r:embed="rId2" cstate="print"/>
          <a:srcRect/>
          <a:stretch>
            <a:fillRect/>
          </a:stretch>
        </p:blipFill>
        <p:spPr bwMode="auto">
          <a:xfrm>
            <a:off x="1619672" y="-531440"/>
            <a:ext cx="5974184" cy="6249762"/>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fbcdn-sphotos-f-a.akamaihd.net/hphotos-ak-xap1/v/t1.0-9/10516826_536818029778254_5694085816405629844_n.jpg?oh=1b841d53e95c7f845f9f67f78dcf2b6e&amp;oe=547FF840&amp;__gda__=1415882396_499daf084c6725c34b06a6158529a08d"/>
          <p:cNvPicPr>
            <a:picLocks noChangeAspect="1" noChangeArrowheads="1"/>
          </p:cNvPicPr>
          <p:nvPr/>
        </p:nvPicPr>
        <p:blipFill>
          <a:blip r:embed="rId2" cstate="print"/>
          <a:srcRect/>
          <a:stretch>
            <a:fillRect/>
          </a:stretch>
        </p:blipFill>
        <p:spPr bwMode="auto">
          <a:xfrm>
            <a:off x="1619672" y="-531440"/>
            <a:ext cx="5974184" cy="6249762"/>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Gareth\Desktop\PHOTOS 11\11 81 Final\IMG_1776.jpg"/>
          <p:cNvPicPr>
            <a:picLocks noChangeAspect="1" noChangeArrowheads="1"/>
          </p:cNvPicPr>
          <p:nvPr/>
        </p:nvPicPr>
        <p:blipFill>
          <a:blip r:embed="rId2" cstate="print"/>
          <a:srcRect/>
          <a:stretch>
            <a:fillRect/>
          </a:stretch>
        </p:blipFill>
        <p:spPr bwMode="auto">
          <a:xfrm>
            <a:off x="4932164" y="189012"/>
            <a:ext cx="3888307" cy="5449888"/>
          </a:xfrm>
          <a:prstGeom prst="rect">
            <a:avLst/>
          </a:prstGeom>
          <a:noFill/>
          <a:ln w="9525">
            <a:noFill/>
            <a:miter lim="800000"/>
            <a:headEnd/>
            <a:tailEnd/>
          </a:ln>
        </p:spPr>
      </p:pic>
      <p:sp>
        <p:nvSpPr>
          <p:cNvPr id="5" name="Title 1"/>
          <p:cNvSpPr txBox="1">
            <a:spLocks/>
          </p:cNvSpPr>
          <p:nvPr/>
        </p:nvSpPr>
        <p:spPr bwMode="auto">
          <a:xfrm>
            <a:off x="539551" y="836712"/>
            <a:ext cx="3804423" cy="4221163"/>
          </a:xfrm>
          <a:prstGeom prst="rect">
            <a:avLst/>
          </a:prstGeom>
          <a:noFill/>
          <a:ln w="9525">
            <a:noFill/>
            <a:miter lim="800000"/>
            <a:headEnd/>
            <a:tailEnd/>
          </a:ln>
          <a:effectLst/>
        </p:spPr>
        <p:txBody>
          <a:bodyPr anchor="ctr"/>
          <a:lstStyle/>
          <a:p>
            <a:pPr algn="ctr" eaLnBrk="0" hangingPunct="0">
              <a:defRPr/>
            </a:pPr>
            <a:r>
              <a:rPr lang="en-GB" sz="3200" b="1" i="1" kern="0" dirty="0">
                <a:ea typeface="+mj-ea"/>
                <a:cs typeface="+mj-cs"/>
              </a:rPr>
              <a:t>‘The education of the peer group is an essential part of moving towards a truly inclusive community’</a:t>
            </a:r>
            <a:r>
              <a:rPr lang="en-GB" sz="2400" b="1" kern="0" dirty="0">
                <a:ea typeface="+mj-ea"/>
                <a:cs typeface="+mj-cs"/>
              </a:rPr>
              <a:t/>
            </a:r>
            <a:br>
              <a:rPr lang="en-GB" sz="2400" b="1" kern="0" dirty="0">
                <a:ea typeface="+mj-ea"/>
                <a:cs typeface="+mj-cs"/>
              </a:rPr>
            </a:br>
            <a:r>
              <a:rPr lang="en-GB" sz="2400" b="1" kern="0" dirty="0">
                <a:ea typeface="+mj-ea"/>
                <a:cs typeface="+mj-cs"/>
              </a:rPr>
              <a:t/>
            </a:r>
            <a:br>
              <a:rPr lang="en-GB" sz="2400" b="1" kern="0" dirty="0">
                <a:ea typeface="+mj-ea"/>
                <a:cs typeface="+mj-cs"/>
              </a:rPr>
            </a:br>
            <a:r>
              <a:rPr lang="en-GB" sz="2000" b="1" kern="0" dirty="0">
                <a:ea typeface="+mj-ea"/>
                <a:cs typeface="+mj-cs"/>
              </a:rPr>
              <a:t/>
            </a:r>
            <a:br>
              <a:rPr lang="en-GB" sz="2000" b="1" kern="0" dirty="0">
                <a:ea typeface="+mj-ea"/>
                <a:cs typeface="+mj-cs"/>
              </a:rPr>
            </a:br>
            <a:r>
              <a:rPr lang="en-GB" sz="2000" b="1" kern="0" dirty="0">
                <a:ea typeface="+mj-ea"/>
                <a:cs typeface="+mj-cs"/>
              </a:rPr>
              <a:t/>
            </a:r>
            <a:br>
              <a:rPr lang="en-GB" sz="2000" b="1" kern="0" dirty="0">
                <a:ea typeface="+mj-ea"/>
                <a:cs typeface="+mj-cs"/>
              </a:rPr>
            </a:br>
            <a:r>
              <a:rPr lang="en-GB" sz="2000" b="1" kern="0" dirty="0">
                <a:ea typeface="+mj-ea"/>
                <a:cs typeface="+mj-cs"/>
              </a:rPr>
              <a:t>Gareth D </a:t>
            </a:r>
            <a:r>
              <a:rPr lang="en-GB" sz="2000" b="1" kern="0" dirty="0" smtClean="0">
                <a:ea typeface="+mj-ea"/>
                <a:cs typeface="+mj-cs"/>
              </a:rPr>
              <a:t>Morewood (2011)</a:t>
            </a:r>
            <a:endParaRPr lang="en-GB" sz="2000" b="1" kern="0" dirty="0">
              <a:ea typeface="+mj-ea"/>
              <a:cs typeface="+mj-cs"/>
            </a:endParaRPr>
          </a:p>
        </p:txBody>
      </p:sp>
    </p:spTree>
    <p:extLst>
      <p:ext uri="{BB962C8B-B14F-4D97-AF65-F5344CB8AC3E}">
        <p14:creationId xmlns:p14="http://schemas.microsoft.com/office/powerpoint/2010/main" xmlns="" val="1550301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196752"/>
            <a:ext cx="8229600" cy="4680520"/>
          </a:xfrm>
        </p:spPr>
        <p:txBody>
          <a:bodyPr>
            <a:normAutofit lnSpcReduction="10000"/>
          </a:bodyPr>
          <a:lstStyle/>
          <a:p>
            <a:pPr>
              <a:buClr>
                <a:schemeClr val="tx1"/>
              </a:buClr>
              <a:buFont typeface="Wingdings" pitchFamily="2" charset="2"/>
              <a:buNone/>
            </a:pPr>
            <a:r>
              <a:rPr lang="en-US" altLang="en-US" dirty="0" smtClean="0"/>
              <a:t>	‘</a:t>
            </a:r>
            <a:r>
              <a:rPr lang="es-ES" altLang="en-US" dirty="0" smtClean="0"/>
              <a:t>La educación inclusiva es </a:t>
            </a:r>
            <a:r>
              <a:rPr lang="es-ES" altLang="en-US" dirty="0"/>
              <a:t>el proceso de aumentar la participación de todos los alumnos en los planes de estudio, </a:t>
            </a:r>
            <a:r>
              <a:rPr lang="es-ES" altLang="en-US" dirty="0" smtClean="0"/>
              <a:t>cultura y escuelas ordinarias, en nuestros barrios y comunidades; para que estos valoren </a:t>
            </a:r>
            <a:r>
              <a:rPr lang="es-ES" altLang="en-US" dirty="0"/>
              <a:t>la </a:t>
            </a:r>
            <a:r>
              <a:rPr lang="es-ES" altLang="en-US" dirty="0" smtClean="0"/>
              <a:t>diversidad </a:t>
            </a:r>
            <a:r>
              <a:rPr lang="es-ES" altLang="en-US" dirty="0"/>
              <a:t>de una manera tan efectiva que </a:t>
            </a:r>
            <a:r>
              <a:rPr lang="es-ES" altLang="en-US" dirty="0" smtClean="0"/>
              <a:t>se pueda aprender </a:t>
            </a:r>
            <a:r>
              <a:rPr lang="es-ES" altLang="en-US" dirty="0"/>
              <a:t>en un ambiente seguro y feliz</a:t>
            </a:r>
            <a:r>
              <a:rPr lang="en-US" altLang="en-US" dirty="0" smtClean="0"/>
              <a:t>.’</a:t>
            </a:r>
          </a:p>
          <a:p>
            <a:pPr>
              <a:buClr>
                <a:schemeClr val="tx1"/>
              </a:buClr>
              <a:buFont typeface="Wingdings" pitchFamily="2" charset="2"/>
              <a:buNone/>
            </a:pPr>
            <a:endParaRPr lang="en-US" altLang="en-US" sz="1200" b="1" dirty="0" smtClean="0"/>
          </a:p>
          <a:p>
            <a:pPr algn="r">
              <a:buClr>
                <a:schemeClr val="tx1"/>
              </a:buClr>
              <a:buFont typeface="Wingdings" pitchFamily="2" charset="2"/>
              <a:buNone/>
            </a:pPr>
            <a:r>
              <a:rPr lang="en-US" altLang="en-US" sz="2400" dirty="0" smtClean="0"/>
              <a:t>(Booth, 1998)</a:t>
            </a:r>
          </a:p>
          <a:p>
            <a:pPr>
              <a:buClr>
                <a:schemeClr val="tx1"/>
              </a:buClr>
              <a:buFont typeface="Wingdings" pitchFamily="2" charset="2"/>
              <a:buNone/>
            </a:pPr>
            <a:r>
              <a:rPr lang="en-US" altLang="en-US" sz="2400" b="1" dirty="0" smtClean="0"/>
              <a:t> </a:t>
            </a:r>
          </a:p>
          <a:p>
            <a:pPr>
              <a:buClr>
                <a:schemeClr val="tx1"/>
              </a:buClr>
              <a:buFont typeface="Wingdings" pitchFamily="2" charset="2"/>
              <a:buNone/>
            </a:pPr>
            <a:r>
              <a:rPr lang="en-US" altLang="en-US" sz="2400" b="1" dirty="0" smtClean="0"/>
              <a:t>	</a:t>
            </a:r>
          </a:p>
          <a:p>
            <a:pPr>
              <a:buClr>
                <a:schemeClr val="tx1"/>
              </a:buClr>
              <a:buFont typeface="Wingdings" pitchFamily="2" charset="2"/>
              <a:buNone/>
            </a:pPr>
            <a:r>
              <a:rPr lang="en-US" sz="2400" b="1" dirty="0" smtClean="0"/>
              <a:t>	</a:t>
            </a:r>
            <a:r>
              <a:rPr lang="en-GB" sz="2200" b="1" dirty="0" smtClean="0"/>
              <a:t>MOREWOOD, G. D. (2014) </a:t>
            </a:r>
            <a:r>
              <a:rPr lang="es-ES" sz="2200" b="1" i="1" dirty="0" smtClean="0"/>
              <a:t>Educando para la vida.</a:t>
            </a:r>
            <a:r>
              <a:rPr lang="es-ES" sz="2200" b="1" dirty="0" smtClean="0"/>
              <a:t> Integración ya </a:t>
            </a:r>
            <a:r>
              <a:rPr lang="en-GB" sz="2200" b="1" dirty="0" smtClean="0"/>
              <a:t>Magazine, Alliance for Inclusive Education, Summer 2014</a:t>
            </a:r>
            <a:endParaRPr lang="en-GB" sz="2200" dirty="0"/>
          </a:p>
        </p:txBody>
      </p:sp>
      <p:sp>
        <p:nvSpPr>
          <p:cNvPr id="3" name="Title 2"/>
          <p:cNvSpPr>
            <a:spLocks noGrp="1"/>
          </p:cNvSpPr>
          <p:nvPr>
            <p:ph type="title"/>
          </p:nvPr>
        </p:nvSpPr>
        <p:spPr>
          <a:xfrm>
            <a:off x="457200" y="274638"/>
            <a:ext cx="8229600" cy="922114"/>
          </a:xfrm>
        </p:spPr>
        <p:txBody>
          <a:bodyPr>
            <a:normAutofit/>
          </a:bodyPr>
          <a:lstStyle/>
          <a:p>
            <a:r>
              <a:rPr lang="es-ES" sz="4200" dirty="0" smtClean="0">
                <a:solidFill>
                  <a:schemeClr val="tx1"/>
                </a:solidFill>
                <a:effectLst/>
              </a:rPr>
              <a:t>Definiendo  ‘la inclusión’…</a:t>
            </a:r>
            <a:endParaRPr lang="es-ES" sz="4200" dirty="0">
              <a:solidFill>
                <a:schemeClr val="tx1"/>
              </a:solidFill>
              <a:effectLst/>
            </a:endParaRPr>
          </a:p>
        </p:txBody>
      </p:sp>
    </p:spTree>
    <p:extLst>
      <p:ext uri="{BB962C8B-B14F-4D97-AF65-F5344CB8AC3E}">
        <p14:creationId xmlns:p14="http://schemas.microsoft.com/office/powerpoint/2010/main" xmlns="" val="37208141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2" descr="C:\Documents and Settings\Gareth\Desktop\PHOTOS 11\11 81 Final\IMG_1776.jpg"/>
          <p:cNvPicPr>
            <a:picLocks noChangeAspect="1" noChangeArrowheads="1"/>
          </p:cNvPicPr>
          <p:nvPr/>
        </p:nvPicPr>
        <p:blipFill>
          <a:blip r:embed="rId2" cstate="print"/>
          <a:srcRect/>
          <a:stretch>
            <a:fillRect/>
          </a:stretch>
        </p:blipFill>
        <p:spPr bwMode="auto">
          <a:xfrm>
            <a:off x="4860032" y="188640"/>
            <a:ext cx="3867666" cy="5544616"/>
          </a:xfrm>
          <a:prstGeom prst="rect">
            <a:avLst/>
          </a:prstGeom>
          <a:noFill/>
          <a:ln w="9525">
            <a:noFill/>
            <a:miter lim="800000"/>
            <a:headEnd/>
            <a:tailEnd/>
          </a:ln>
        </p:spPr>
      </p:pic>
      <p:sp>
        <p:nvSpPr>
          <p:cNvPr id="5" name="Title 1"/>
          <p:cNvSpPr txBox="1">
            <a:spLocks/>
          </p:cNvSpPr>
          <p:nvPr/>
        </p:nvSpPr>
        <p:spPr bwMode="auto">
          <a:xfrm>
            <a:off x="251520" y="1341412"/>
            <a:ext cx="4176464" cy="3887788"/>
          </a:xfrm>
          <a:prstGeom prst="rect">
            <a:avLst/>
          </a:prstGeom>
          <a:noFill/>
          <a:ln w="9525">
            <a:noFill/>
            <a:miter lim="800000"/>
            <a:headEnd/>
            <a:tailEnd/>
          </a:ln>
          <a:effectLst/>
        </p:spPr>
        <p:txBody>
          <a:bodyPr anchor="ctr"/>
          <a:lstStyle/>
          <a:p>
            <a:pPr algn="ctr" eaLnBrk="0" hangingPunct="0">
              <a:defRPr/>
            </a:pPr>
            <a:r>
              <a:rPr lang="es-ES" sz="2800" i="1" kern="0" dirty="0" smtClean="0">
                <a:latin typeface="Calibri" pitchFamily="34" charset="0"/>
                <a:ea typeface="+mj-ea"/>
                <a:cs typeface="+mj-cs"/>
              </a:rPr>
              <a:t>‘La educación del grupo de compañeros es una parte esencial para avanzar hacia una comunidad verdaderamente integradora’</a:t>
            </a:r>
            <a:r>
              <a:rPr lang="en-GB" sz="2400" kern="0" dirty="0">
                <a:effectLst>
                  <a:outerShdw blurRad="38100" dist="38100" dir="2700000" algn="tl">
                    <a:srgbClr val="000000"/>
                  </a:outerShdw>
                </a:effectLst>
                <a:latin typeface="Calibri" pitchFamily="34" charset="0"/>
                <a:ea typeface="+mj-ea"/>
                <a:cs typeface="+mj-cs"/>
              </a:rPr>
              <a:t/>
            </a:r>
            <a:br>
              <a:rPr lang="en-GB" sz="2400" kern="0" dirty="0">
                <a:effectLst>
                  <a:outerShdw blurRad="38100" dist="38100" dir="2700000" algn="tl">
                    <a:srgbClr val="000000"/>
                  </a:outerShdw>
                </a:effectLst>
                <a:latin typeface="Calibri" pitchFamily="34" charset="0"/>
                <a:ea typeface="+mj-ea"/>
                <a:cs typeface="+mj-cs"/>
              </a:rPr>
            </a:br>
            <a:r>
              <a:rPr lang="en-GB" sz="2400" kern="0" dirty="0">
                <a:effectLst>
                  <a:outerShdw blurRad="38100" dist="38100" dir="2700000" algn="tl">
                    <a:srgbClr val="000000"/>
                  </a:outerShdw>
                </a:effectLst>
                <a:latin typeface="Calibri" pitchFamily="34" charset="0"/>
                <a:ea typeface="+mj-ea"/>
                <a:cs typeface="+mj-cs"/>
              </a:rPr>
              <a:t/>
            </a:r>
            <a:br>
              <a:rPr lang="en-GB" sz="2400" kern="0" dirty="0">
                <a:effectLst>
                  <a:outerShdw blurRad="38100" dist="38100" dir="2700000" algn="tl">
                    <a:srgbClr val="000000"/>
                  </a:outerShdw>
                </a:effectLst>
                <a:latin typeface="Calibri" pitchFamily="34" charset="0"/>
                <a:ea typeface="+mj-ea"/>
                <a:cs typeface="+mj-cs"/>
              </a:rPr>
            </a:br>
            <a:r>
              <a:rPr lang="en-GB" sz="2400" kern="0" dirty="0">
                <a:effectLst>
                  <a:outerShdw blurRad="38100" dist="38100" dir="2700000" algn="tl">
                    <a:srgbClr val="000000"/>
                  </a:outerShdw>
                </a:effectLst>
                <a:latin typeface="Calibri" pitchFamily="34" charset="0"/>
                <a:ea typeface="+mj-ea"/>
                <a:cs typeface="+mj-cs"/>
              </a:rPr>
              <a:t/>
            </a:r>
            <a:br>
              <a:rPr lang="en-GB" sz="2400" kern="0" dirty="0">
                <a:effectLst>
                  <a:outerShdw blurRad="38100" dist="38100" dir="2700000" algn="tl">
                    <a:srgbClr val="000000"/>
                  </a:outerShdw>
                </a:effectLst>
                <a:latin typeface="Calibri" pitchFamily="34" charset="0"/>
                <a:ea typeface="+mj-ea"/>
                <a:cs typeface="+mj-cs"/>
              </a:rPr>
            </a:br>
            <a:r>
              <a:rPr lang="en-GB" sz="2400" kern="0" dirty="0">
                <a:effectLst>
                  <a:outerShdw blurRad="38100" dist="38100" dir="2700000" algn="tl">
                    <a:srgbClr val="000000"/>
                  </a:outerShdw>
                </a:effectLst>
                <a:latin typeface="Calibri" pitchFamily="34" charset="0"/>
                <a:ea typeface="+mj-ea"/>
                <a:cs typeface="+mj-cs"/>
              </a:rPr>
              <a:t/>
            </a:r>
            <a:br>
              <a:rPr lang="en-GB" sz="2400" kern="0" dirty="0">
                <a:effectLst>
                  <a:outerShdw blurRad="38100" dist="38100" dir="2700000" algn="tl">
                    <a:srgbClr val="000000"/>
                  </a:outerShdw>
                </a:effectLst>
                <a:latin typeface="Calibri" pitchFamily="34" charset="0"/>
                <a:ea typeface="+mj-ea"/>
                <a:cs typeface="+mj-cs"/>
              </a:rPr>
            </a:br>
            <a:r>
              <a:rPr lang="en-GB" sz="2400" kern="0" dirty="0">
                <a:latin typeface="Calibri" pitchFamily="34" charset="0"/>
                <a:ea typeface="+mj-ea"/>
                <a:cs typeface="+mj-cs"/>
              </a:rPr>
              <a:t>Gareth D </a:t>
            </a:r>
            <a:r>
              <a:rPr lang="en-GB" sz="2400" kern="0" dirty="0" smtClean="0">
                <a:latin typeface="Calibri" pitchFamily="34" charset="0"/>
                <a:ea typeface="+mj-ea"/>
                <a:cs typeface="+mj-cs"/>
              </a:rPr>
              <a:t>Morewood (2011)</a:t>
            </a:r>
            <a:endParaRPr lang="en-GB" sz="2400" kern="0" dirty="0">
              <a:latin typeface="Calibri" pitchFamily="34" charset="0"/>
              <a:ea typeface="+mj-ea"/>
              <a:cs typeface="+mj-cs"/>
            </a:endParaRPr>
          </a:p>
        </p:txBody>
      </p:sp>
    </p:spTree>
    <p:extLst>
      <p:ext uri="{BB962C8B-B14F-4D97-AF65-F5344CB8AC3E}">
        <p14:creationId xmlns:p14="http://schemas.microsoft.com/office/powerpoint/2010/main" xmlns="" val="5687987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IO51FWE.jpg"/>
          <p:cNvPicPr>
            <a:picLocks noChangeAspect="1"/>
          </p:cNvPicPr>
          <p:nvPr/>
        </p:nvPicPr>
        <p:blipFill>
          <a:blip r:embed="rId2" cstate="print"/>
          <a:stretch>
            <a:fillRect/>
          </a:stretch>
        </p:blipFill>
        <p:spPr>
          <a:xfrm rot="1200979">
            <a:off x="873944" y="3691385"/>
            <a:ext cx="2345901" cy="2345901"/>
          </a:xfrm>
          <a:prstGeom prst="rect">
            <a:avLst/>
          </a:prstGeom>
        </p:spPr>
      </p:pic>
      <p:sp>
        <p:nvSpPr>
          <p:cNvPr id="3" name="Title 2"/>
          <p:cNvSpPr>
            <a:spLocks noGrp="1"/>
          </p:cNvSpPr>
          <p:nvPr>
            <p:ph type="title"/>
          </p:nvPr>
        </p:nvSpPr>
        <p:spPr>
          <a:xfrm>
            <a:off x="251520" y="0"/>
            <a:ext cx="8229600" cy="864096"/>
          </a:xfrm>
        </p:spPr>
        <p:txBody>
          <a:bodyPr>
            <a:normAutofit/>
          </a:bodyPr>
          <a:lstStyle/>
          <a:p>
            <a:r>
              <a:rPr lang="en-GB" sz="4200" dirty="0" smtClean="0">
                <a:solidFill>
                  <a:schemeClr val="tx1"/>
                </a:solidFill>
                <a:effectLst/>
              </a:rPr>
              <a:t>Must-haves for your schools…</a:t>
            </a:r>
            <a:endParaRPr lang="en-GB" sz="4200" dirty="0">
              <a:solidFill>
                <a:schemeClr val="tx1"/>
              </a:solidFill>
              <a:effectLst/>
            </a:endParaRPr>
          </a:p>
        </p:txBody>
      </p:sp>
      <p:pic>
        <p:nvPicPr>
          <p:cNvPr id="1028" name="Picture 4" descr="Image result for aspiengirl"/>
          <p:cNvPicPr>
            <a:picLocks noChangeAspect="1" noChangeArrowheads="1"/>
          </p:cNvPicPr>
          <p:nvPr/>
        </p:nvPicPr>
        <p:blipFill>
          <a:blip r:embed="rId3" cstate="print"/>
          <a:srcRect/>
          <a:stretch>
            <a:fillRect/>
          </a:stretch>
        </p:blipFill>
        <p:spPr bwMode="auto">
          <a:xfrm>
            <a:off x="3059832" y="908720"/>
            <a:ext cx="5673519" cy="2808312"/>
          </a:xfrm>
          <a:prstGeom prst="rect">
            <a:avLst/>
          </a:prstGeom>
          <a:noFill/>
        </p:spPr>
      </p:pic>
      <p:pic>
        <p:nvPicPr>
          <p:cNvPr id="1030" name="Picture 6" descr="Image result for its raining cATS AND DOGS"/>
          <p:cNvPicPr>
            <a:picLocks noChangeAspect="1" noChangeArrowheads="1"/>
          </p:cNvPicPr>
          <p:nvPr/>
        </p:nvPicPr>
        <p:blipFill>
          <a:blip r:embed="rId4" cstate="print"/>
          <a:srcRect/>
          <a:stretch>
            <a:fillRect/>
          </a:stretch>
        </p:blipFill>
        <p:spPr bwMode="auto">
          <a:xfrm rot="522194">
            <a:off x="3279524" y="3525988"/>
            <a:ext cx="2396082" cy="2134326"/>
          </a:xfrm>
          <a:prstGeom prst="rect">
            <a:avLst/>
          </a:prstGeom>
          <a:noFill/>
        </p:spPr>
      </p:pic>
      <p:sp>
        <p:nvSpPr>
          <p:cNvPr id="1032" name="AutoShape 8" descr="Image result for michael barton book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034" name="AutoShape 10" descr="data:image/jpeg;base64,/9j/4AAQSkZJRgABAQAAAQABAAD/2wCEAAkGBxQREhQUExMVFhUUFxQVFxgXFxgWFhUZGBoXFxoVGhUkHCggGhwlHxUUIzMiJTUrMTovFyAzODMsNygtLisBCgoKDg0OGxAQGzQkICYsLDIsLC8sLCw0LCwvNCwsLCwsLCwsLCwsLCwsLCwsLCwsLCwsLCwsLCwsLCwsLCwsLP/AABEIAIAAgAMBEQACEQEDEQH/xAAbAAABBQEBAAAAAAAAAAAAAAAAAQIEBQcDBv/EAD4QAAIBAgQCCAIKAAMJAAAAAAECEQADBBIhMRNBBQYiNFFhcsEykRQjUmJxgaGx0fAkM8IVQkNjgqLS4fH/xAAbAQABBQEBAAAAAAAAAAAAAAAAAQIEBQYDB//EADERAAIBAwMDAgQFBQEBAAAAAAABAgMEEQUSITE0cRNBFCJRUgYjQmGhFSQyM5Gxgf/aAAwDAQACEQMRAD8A3GgBDQBW9Yx/hrvp9xULUe2n4JNnJRrxk+mTOeGfA1i0smp+Ko/cLwz4GkwHxVL7hOGfA0YQfFUvuF4Z8DQsB8TT9pDeE3h+hrstnucndR9pIOE3h+h/mk/LFV1H3khRbPga5vHsdFc0/eSF4Z8DRj3D4ql9wcNvA/KkwHxNL7hOG3gaA+Ko/caN1cH+Gten3NbXTu2h4MteSUq8pLpkshU0jC0AFABQBXdYDGHun7vuKhaj20/A+nTlUkoLqzOrzBiDnYRuAN/7r86ydKrGCw0SpaFcP9Q0kfbb+zr+o+QpyrRXsI9BuH+oQj/mPsBtzgCf0n86VXEftQf0Gv8AeOdpmHIny20pvrwf6RHoFf7hpG31jab6b7fx+tP+Ijj/AAQq0G5X6gfUEcRtRAMbba/vTY3EU4/KD0G4+4W407XGG/Lx/iiNeK4cUJ/Qa6/WN5n6xoMaRtTviKeMbQ/oNwv1CvqZ4jDQaAcxSRuYqONgr0Gv945CAQc7GJ0jxps68ZRxtwC0K4XO40bq+Zw9o/d9zWr07toeCNUpypycH1RY1NGBQAUABoAq+svdb3p9xULUO2n4JVj3EPJmtYw2PCONu/LZSpGmZSYh1kqSNeRHPxFSa1pKlBSl7kajdwqzcV7Db2KymMpI5kFdNJOhMmAJ0mulGyqVYb4jat7SpT2MQ4oyVFt2OUOsZQHXtAsGLAADKZmNq6R02pLHOMnOeoU45/Y5N0g2Vm4Nw5Jza2x9qI7faLZXgLPwmnR0qcs/MuBstSgscPke+Og623Aic3Z0EEyVzSNiNt65uwqenvyjoryG/Zg68Yh8hRs0soHZOZ1IDIIJAYFl0Mb06pptWGM85Gw1GlPL+hwTpAFSxR1AyydGUAwM2ZSRlkgTSS0yont4bwEdRptZfTJ2w19rkhLTkjUg5UIXKr5yWYDLlZTPnT46VWctvCGy1Kko7kOw9/OJgjUjWORiQQYIMaEVBr0fSlsbJlGr6sdxp/Vnutn0+5rXaf20PBk77uJ+S0FTSKFABQAUAVfWbut70+4qHqHbT8Euw7iHkzK4TBjeNJ2B8T5VkaKW9Z6GtqtqDx1OJtgsrKjLle9oz5vq7gUDWBBBs2zl++d96t726pVaTpp9HwVVlbVaVXe+jXJ0uD4GVgGtXWuZWUniApbCjNsAGQzPLlTbK4pU6PzvnPQLu2qVKy2rjHLOVluGU7JYW8LcsaiQzHiZJHMHMJ/GpdC8pNQbfJFrWVX5klwMbCpkNnICC9lhp8IUYgkqf90zcUfg1Qqd7ijNt8tkydm3WgkuEh3S9vOLZVVLKjoTqryxeJ0hlAI001Jroq1J20Y7uRno1FcSlt4JKYjNiUulAqLiL1yAsaNcRlvRzcqpUj7oOkmpNe9pSlFJ9GRqNlVjCTx1RBtK1pL6LaTtg5VUnhNMdjKRKLCgHfeaRXVGNZz3cYHO1qyoqKj7kzFMJlcxUWVtjMBn0sG1qBpvlGmn5Uyd7SndRmnwlj/0WnZVYW0otctjMAhW1bB0KogI8CAAf2qjrNSm2i7pJxgkzUerPdbPp9zWu0/toeDJ33cT8lpUwiBQAUAFAFX1m7re9PuKh6h20/BLsO5h5MzNY1myRB6Ze4tq41t1U27V26cy5swQA5QJETO+u21Wem2sK82pIrNRuZUIJr3GYu9dS58QOS01y7aywbRjNbQ3J+NhJKx2RG813r2VGhGKl/k3/BxoXlStJuKxFDWS6t82xihca24W6n0cW1WVDQrm6Wb4l5V1u7W2oQ6cnG1ubivJ46HfF2WXDpfbHKpuOLS2reFZyLrJxBaZ2uCDA1MAV1p6daxp785/c5VNQuJVNmMDsJh7j2ne7i7eHNm2XuKth77kLlzODmURqNBO9c7axta2ZI63N9cUcRa/+lfxMQbN50uIRbt3L6M9vKbltBbhSgaEJLnx0G2tELK3qVGl7Cyva9OmnJdS2tq10IEIVrmUBiCwWRJYrIJjXTSqy2oRlc+myxua8oW+9Fd0VeZyHXEca0yTLWVsmSdIUXHMRO8bc+UnUKVCitsOuSNYVa1Z5n0LWqnGC1XJpnVnutn0+5rZaf20PBjr/uZ+S0qYRAoAKACgCr6z91ven3FQ7/tp+CXYdzDyZnWN6s2PQiY7pBsMLl1IzrYxGTMAwzQsdk7ny8qutFwqks/QptZy4RS+pxx+IV74eVnG2S15BE279oBLjFdwHBU/lUu/jGpCNWPsRrCUqUpUmO6yQuNW5dw4WOGqXENsG5xUtDNcXNnaCsCBABNdtQpznR2rGDlp84RquUuozppvqEWJjpDDP4xms3F/0Goto/7OSZIuVi8i/qT7p7F/zw2LH/Zm/wBNcNGf5ks9MHbWI/lxx9SH0WubDhCyobuEu2RnYIMzIpAzExulSNPl/c1EcNQg/h6bJHVXEv8ASrNp1QG21jtW7q3UMkrGYCAdDpTY2io3MJp9WOncutbSWOiKrosC3fKvhlsXbiwVtcPhAWjGiq5K/EPign8qNWhUazlYQul1Ka4S5LwVnki+aNM6s91s+n3NbOw7aHgxt93M/JaVMIgUAFABQBVdZ+63vT7iod/20/BLsO5h5M0rHGyGPbDbgGNRImD406Mmugjin1DhrJMCTuYEn86VzljAipxTzgS1ZVNFUKPIAUsqk5dWIqcV0RGxjhSGCqXh8sjtMEXO4Vo0gFd+bAczFhaWjrQfzYXsV93dqlNLbl+5yxd7Nwv8lhdh0R5NwrOU3AIyiNaerP06DqbmmM+M9Sv6e3KLBhNVW5/XqWu1P2C4gYQQCDuCJB/KlUnnIiglwIiACAAB4AQPlQ5yfVhGnGPRD6YONM6sd1s+n3NbGw7aHgxt/wBzPyWlTCIFABQAUAVXWfut70+4qHf9tPwS7DuYeTM6xxswoAKUQKXEvoJmJxxCElSJzILyoZGUcZUViwiTHDUiOcgxvVraXkadPbKPKfBVXdnKpU3RfD6glzMLdsGbdkQozAgMS3bAB0OUgSdabcXMpUYx/wCj7a2jGtKR2qsZZIKMNC5yFNFCgDTOrHdbPp9zWxsO2h4MZf8Acz8lrUwiBQAUAFAFV1o7re9PuKh3/bz8Euw7mHkzKsebMKUDphejUxLi3cDMuW4xVWZM5VSVUsNYJA0q00qKlWeVngq9Wk40U0/c8t0LhrD30VsO2HZ/o9u7Yy3U7Ny6oks/aaZiRAgGravv9WKceMlRQ2+jKSlzgt+r/RicbFYYZQqXsatlH0Q3AZs228V1Oh3yildOm7rL64BVKvwmF0zyQbJN5rOaxwcVh7hF5iiWi1pk+BkUCTn2MRl5mud9VjGltmuTpp9KUq26D4G9L4J7JVrNrEXDiMG0m2l279cHdZ0BynSnStlUhBr65GU7p0qk9xYYnoy3g+k8VYspktm1YuBZJ1OYE/rUXWIr04slaPNucok6qA0AUgGm9V+62fT7mthYdvDwYy/7mfktRUwiBQAUAFAFV1o7re9PuKiX3bz8Euw7mHkzGsgbQKAFTE8PO2YqeFiApWZDm0+WI1BmIqz0uUVNuTKrVoylSW1e5WoGS0lx87XV4DuzFrjsbbK2rGSYg06Nw5XScnwnwE7ZQtGorlo4dIYM3ruNIuG2l2/fe2xEI8quTiSpItkhhy3BqynUozuMPrgrIUq1O2zFe/JMxbtdfCNxFe5aXEC66Obii2xQ2rRu/wDEIIc+U1xv6kY0tsnlnXT6c3W3pYiPfG3GOGtpduhUTFi6Ed7YBa6DbJgjWMxHlSVbrZbR2vkKNrvuJ7lwLjbvHxiXxPdLFu4SCCbg+Ia7x4+dc9UrU6lOKizrpVCdOpJyXBIqk6l8E0mANO6r91s+n3Na+w7eHgxd/wBzPyWoqWRAoAKACgCq6091ven3FRL7t5+CZp/cw8mY1kDaCGlQnQbxP3iYMT9nNtPlT1TaWUcXVpp7ZMfbtXHnhW2eN4EAf9R0/L8K6U6Un1Zwr3lOlw+f2GG5BIMhgSCI7U89Pl86Z6LXtk6RuaUo7kxQ07Gf7/8AaY8rg7RcX0ONzFKs5jAG5Ow0mJqZCyrzh6kVlEGrqdtSq+lOWJdSP/tCG7RXK2iwZafBhPP21qXX0idOlGSfkq7T8SUK1edNrEUuH9SZZvBxKmRVZWoypSxIvre4hXgpQ6HSuLO6NO6r91s+n3Na+x7eHgxeodzPyWoqWRAoAKACgCq6091ven3FRb7t5+CXYdzDyZhWPNqIaXlA1klYXrMllDZupxEUQIyiB9gyYP41dWulXF1H1Y/L5Mbqd5Qtau1PL+iHHrDg4y/RJVQQoK2yNNhBJipq/D13nKmipevUM8plf0t0nh7zLksZN1Jypldd1lRuQRpvEnx0519HuaFDdKRYaXq1vWr7Gjqz5jMzooJ8SqqrHz1B1qjr8y4NZZJxpLJTYu8TdYBwugXtNkXs66mPvVqNNlG0s/WnFyz0wYnXaSvr/wBNNLauWyNcxLKQS+aMpADEzBgmI8GEeOtWTauqEoyi4vHGSro0o2NzCpBqSzyXOASE13JLGNpJMkeVYq+/2uOc4PRtNT9CLfuSKh+xYGodVu62fT7mtfY9vDwYrUO5n5LUVKIgUAFABQBVdae63vT7iot928/BLsO5h5MumsijbCM8Anw1p0FukkMqS2xbPPRIBbcjWNZnVhHMeVemStKCoRVTokeOK8uJXM3T6yYWSI7MxO8bfgNJrtB4o/26y10ycakU66+J4yLhlZnt5vtTpptqDM7+XLz3qs1WtW+Fl6iXQutFt7eV7D03nnoz0I0rz/rlnp8UksIob7QzaTqx8ee3716Lp7nCxp7I5eDynVVTqajV3yws/wDSPc2IaQcoO/ZEE/CfHapMvWcZqeOemCFH0VODh7PnJ6ZYAgaAaCvMpvMmz2OnHEEgmmsdg1Hqt3Wz6fc1rrHt4eDFah3M/Ja1KIgUAFABQBU9ae6XvT7iot928/BL0/uYeTL6yJthl1MwI8QR89KdGW15Gzhvi4lc3ROYQzz5ZR7zWiqfiOrNY2rgylP8J0IScvUfPgVeiI2uMPwCf+NNj+JK8f8AGK/kWX4StZP5pP8AgkWMEFIMkkcyfaKg3WsV7mOyXQsbHQLS0n6kFySqrOvBdlG8h+RIdhlIJDTOkAg8639CCqabDM9uF1PLLtunq08Q3NvoRSIBUjtAmeyQV0IgCYAifHan28YblsqOXHRnK5lU2vfSUeeq6npLRlQfED9q8/qrE2j1Wk8wT/YfTB5qHVbuln0+5rXWPbw8GJ1DuZ+S2qURAoAKACgCp6090ven3FRL7t5+CXp/cw8mXVkjbhNKIKqztyBPypVFsbKW3qdXwzAE+H92/u1P9KRz9aPQVsIwMaTrz8I/kUvpsarhP2D6K0xHKf35/kaT0pZFdxHBDvdCZiZPxdrkVjbw8qtrfUq9CmqSSwUd1pNrc1nVlnJFPQiADeNYggeR0FEtYuVHauBYfh+zcsvLJ9Ury3k0SWFhBSYA1Hqt3Sz6fc1rbHt4eDE6h3M/JbVLIgUAFABQBU9ae6XvT7iot9/on4Jmn9zDyZbWUwbYcjAHUTTovAycXLozoLyc7Y5cz/FPUo+6OTpT+4aHX7A5c/12objnhCqE/qOF5I/y5Mcz/wCq6x9P3Rwaq5Gi6snsDbTXY+NJ8o78zApur9gbzvynb++NMlJZ4HqnNrli8ZfsD5/3y+VG+Pug9Ka6MbeuKYhcu/OZpsmn0OlOEl1Zzrn0OpqXVbuln0+5rV2X+iHgxOodzPyW1SiGFAH/2Q==">
            <a:hlinkClick r:id="rId5"/>
          </p:cNvPr>
          <p:cNvSpPr>
            <a:spLocks noChangeAspect="1" noChangeArrowheads="1"/>
          </p:cNvSpPr>
          <p:nvPr/>
        </p:nvSpPr>
        <p:spPr bwMode="auto">
          <a:xfrm>
            <a:off x="53975" y="-731838"/>
            <a:ext cx="1524000" cy="15240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036" name="AutoShape 12" descr="Image result for different kettle of fish"/>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1038" name="Picture 14" descr="Image result for famous historical people with autism book"/>
          <p:cNvPicPr>
            <a:picLocks noChangeAspect="1" noChangeArrowheads="1"/>
          </p:cNvPicPr>
          <p:nvPr/>
        </p:nvPicPr>
        <p:blipFill>
          <a:blip r:embed="rId6" cstate="print"/>
          <a:srcRect/>
          <a:stretch>
            <a:fillRect/>
          </a:stretch>
        </p:blipFill>
        <p:spPr bwMode="auto">
          <a:xfrm rot="20407075">
            <a:off x="6927032" y="3440577"/>
            <a:ext cx="1741192" cy="2297658"/>
          </a:xfrm>
          <a:prstGeom prst="rect">
            <a:avLst/>
          </a:prstGeom>
          <a:noFill/>
        </p:spPr>
      </p:pic>
      <p:pic>
        <p:nvPicPr>
          <p:cNvPr id="1040" name="Picture 16" descr="Image result for autism book"/>
          <p:cNvPicPr>
            <a:picLocks noChangeAspect="1" noChangeArrowheads="1"/>
          </p:cNvPicPr>
          <p:nvPr/>
        </p:nvPicPr>
        <p:blipFill>
          <a:blip r:embed="rId7" cstate="print"/>
          <a:srcRect/>
          <a:stretch>
            <a:fillRect/>
          </a:stretch>
        </p:blipFill>
        <p:spPr bwMode="auto">
          <a:xfrm rot="21209935">
            <a:off x="400237" y="1074801"/>
            <a:ext cx="1816802" cy="2730167"/>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IO51FWE.jpg"/>
          <p:cNvPicPr>
            <a:picLocks noChangeAspect="1"/>
          </p:cNvPicPr>
          <p:nvPr/>
        </p:nvPicPr>
        <p:blipFill>
          <a:blip r:embed="rId2" cstate="print"/>
          <a:stretch>
            <a:fillRect/>
          </a:stretch>
        </p:blipFill>
        <p:spPr>
          <a:xfrm rot="1200979">
            <a:off x="873944" y="3691385"/>
            <a:ext cx="2345901" cy="2345901"/>
          </a:xfrm>
          <a:prstGeom prst="rect">
            <a:avLst/>
          </a:prstGeom>
        </p:spPr>
      </p:pic>
      <p:sp>
        <p:nvSpPr>
          <p:cNvPr id="3" name="Title 2"/>
          <p:cNvSpPr>
            <a:spLocks noGrp="1"/>
          </p:cNvSpPr>
          <p:nvPr>
            <p:ph type="title"/>
          </p:nvPr>
        </p:nvSpPr>
        <p:spPr>
          <a:xfrm>
            <a:off x="251520" y="0"/>
            <a:ext cx="8229600" cy="864096"/>
          </a:xfrm>
        </p:spPr>
        <p:txBody>
          <a:bodyPr>
            <a:normAutofit/>
          </a:bodyPr>
          <a:lstStyle/>
          <a:p>
            <a:r>
              <a:rPr lang="en-GB" sz="3300" dirty="0" err="1" smtClean="0">
                <a:solidFill>
                  <a:schemeClr val="tx1"/>
                </a:solidFill>
                <a:effectLst/>
              </a:rPr>
              <a:t>Libros</a:t>
            </a:r>
            <a:r>
              <a:rPr lang="en-GB" sz="3300" dirty="0" smtClean="0">
                <a:solidFill>
                  <a:schemeClr val="tx1"/>
                </a:solidFill>
                <a:effectLst/>
              </a:rPr>
              <a:t> de </a:t>
            </a:r>
            <a:r>
              <a:rPr lang="en-GB" sz="3300" dirty="0" err="1" smtClean="0">
                <a:solidFill>
                  <a:schemeClr val="tx1"/>
                </a:solidFill>
                <a:effectLst/>
              </a:rPr>
              <a:t>obligada</a:t>
            </a:r>
            <a:r>
              <a:rPr lang="en-GB" sz="3300" dirty="0" smtClean="0">
                <a:solidFill>
                  <a:schemeClr val="tx1"/>
                </a:solidFill>
                <a:effectLst/>
              </a:rPr>
              <a:t> </a:t>
            </a:r>
            <a:r>
              <a:rPr lang="en-GB" sz="3300" dirty="0" err="1" smtClean="0">
                <a:solidFill>
                  <a:schemeClr val="tx1"/>
                </a:solidFill>
                <a:effectLst/>
              </a:rPr>
              <a:t>lectura</a:t>
            </a:r>
            <a:r>
              <a:rPr lang="en-GB" sz="3300" dirty="0" smtClean="0">
                <a:solidFill>
                  <a:schemeClr val="tx1"/>
                </a:solidFill>
                <a:effectLst/>
              </a:rPr>
              <a:t> en sus </a:t>
            </a:r>
            <a:r>
              <a:rPr lang="en-GB" sz="3300" dirty="0" err="1" smtClean="0">
                <a:solidFill>
                  <a:schemeClr val="tx1"/>
                </a:solidFill>
                <a:effectLst/>
              </a:rPr>
              <a:t>escuelas</a:t>
            </a:r>
            <a:r>
              <a:rPr lang="en-GB" sz="4200" dirty="0" smtClean="0">
                <a:solidFill>
                  <a:schemeClr val="tx1"/>
                </a:solidFill>
                <a:effectLst/>
              </a:rPr>
              <a:t>…</a:t>
            </a:r>
            <a:endParaRPr lang="en-GB" sz="4200" dirty="0">
              <a:solidFill>
                <a:schemeClr val="tx1"/>
              </a:solidFill>
              <a:effectLst/>
            </a:endParaRPr>
          </a:p>
        </p:txBody>
      </p:sp>
      <p:pic>
        <p:nvPicPr>
          <p:cNvPr id="1028" name="Picture 4" descr="Image result for aspiengirl"/>
          <p:cNvPicPr>
            <a:picLocks noChangeAspect="1" noChangeArrowheads="1"/>
          </p:cNvPicPr>
          <p:nvPr/>
        </p:nvPicPr>
        <p:blipFill>
          <a:blip r:embed="rId3" cstate="print"/>
          <a:srcRect/>
          <a:stretch>
            <a:fillRect/>
          </a:stretch>
        </p:blipFill>
        <p:spPr bwMode="auto">
          <a:xfrm>
            <a:off x="3059832" y="908720"/>
            <a:ext cx="5673519" cy="2808312"/>
          </a:xfrm>
          <a:prstGeom prst="rect">
            <a:avLst/>
          </a:prstGeom>
          <a:noFill/>
        </p:spPr>
      </p:pic>
      <p:pic>
        <p:nvPicPr>
          <p:cNvPr id="1030" name="Picture 6" descr="Image result for its raining cATS AND DOGS"/>
          <p:cNvPicPr>
            <a:picLocks noChangeAspect="1" noChangeArrowheads="1"/>
          </p:cNvPicPr>
          <p:nvPr/>
        </p:nvPicPr>
        <p:blipFill>
          <a:blip r:embed="rId4" cstate="print"/>
          <a:srcRect/>
          <a:stretch>
            <a:fillRect/>
          </a:stretch>
        </p:blipFill>
        <p:spPr bwMode="auto">
          <a:xfrm rot="522194">
            <a:off x="3279524" y="3525988"/>
            <a:ext cx="2396082" cy="2134326"/>
          </a:xfrm>
          <a:prstGeom prst="rect">
            <a:avLst/>
          </a:prstGeom>
          <a:noFill/>
        </p:spPr>
      </p:pic>
      <p:sp>
        <p:nvSpPr>
          <p:cNvPr id="1032" name="AutoShape 8" descr="Image result for michael barton book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034" name="AutoShape 10" descr="data:image/jpeg;base64,/9j/4AAQSkZJRgABAQAAAQABAAD/2wCEAAkGBxQREhQUExMVFhUUFxQVFxgXFxgWFhUZGBoXFxoVGhUkHCggGhwlHxUUIzMiJTUrMTovFyAzODMsNygtLisBCgoKDg0OGxAQGzQkICYsLDIsLC8sLCw0LCwvNCwsLCwsLCwsLCwsLCwsLCwsLCwsLCwsLCwsLCwsLCwsLCwsLP/AABEIAIAAgAMBEQACEQEDEQH/xAAbAAABBQEBAAAAAAAAAAAAAAAAAQIEBQcDBv/EAD4QAAIBAgQCCAIKAAMJAAAAAAECEQADBBIhMRNBBQYiNFFhcsEykRQjUmJxgaGx0fAkM8IVQkNjgqLS4fH/xAAbAQABBQEBAAAAAAAAAAAAAAAAAQIEBQYDB//EADERAAIBAwMDAgQFBQEBAAAAAAABAgMEEQUSITE0cRNBFCJRUgYjQmGhFSQyM5Gxgf/aAAwDAQACEQMRAD8A3GgBDQBW9Yx/hrvp9xULUe2n4JNnJRrxk+mTOeGfA1i0smp+Ko/cLwz4GkwHxVL7hOGfA0YQfFUvuF4Z8DQsB8TT9pDeE3h+hrstnucndR9pIOE3h+h/mk/LFV1H3khRbPga5vHsdFc0/eSF4Z8DRj3D4ql9wcNvA/KkwHxNL7hOG3gaA+Ko/caN1cH+Gten3NbXTu2h4MteSUq8pLpkshU0jC0AFABQBXdYDGHun7vuKhaj20/A+nTlUkoLqzOrzBiDnYRuAN/7r86ydKrGCw0SpaFcP9Q0kfbb+zr+o+QpyrRXsI9BuH+oQj/mPsBtzgCf0n86VXEftQf0Gv8AeOdpmHIny20pvrwf6RHoFf7hpG31jab6b7fx+tP+Ijj/AAQq0G5X6gfUEcRtRAMbba/vTY3EU4/KD0G4+4W407XGG/Lx/iiNeK4cUJ/Qa6/WN5n6xoMaRtTviKeMbQ/oNwv1CvqZ4jDQaAcxSRuYqONgr0Gv945CAQc7GJ0jxps68ZRxtwC0K4XO40bq+Zw9o/d9zWr07toeCNUpypycH1RY1NGBQAUABoAq+svdb3p9xULUO2n4JVj3EPJmtYw2PCONu/LZSpGmZSYh1kqSNeRHPxFSa1pKlBSl7kajdwqzcV7Db2KymMpI5kFdNJOhMmAJ0mulGyqVYb4jat7SpT2MQ4oyVFt2OUOsZQHXtAsGLAADKZmNq6R02pLHOMnOeoU45/Y5N0g2Vm4Nw5Jza2x9qI7faLZXgLPwmnR0qcs/MuBstSgscPke+Og623Aic3Z0EEyVzSNiNt65uwqenvyjoryG/Zg68Yh8hRs0soHZOZ1IDIIJAYFl0Mb06pptWGM85Gw1GlPL+hwTpAFSxR1AyydGUAwM2ZSRlkgTSS0yont4bwEdRptZfTJ2w19rkhLTkjUg5UIXKr5yWYDLlZTPnT46VWctvCGy1Kko7kOw9/OJgjUjWORiQQYIMaEVBr0fSlsbJlGr6sdxp/Vnutn0+5rXaf20PBk77uJ+S0FTSKFABQAUAVfWbut70+4qHqHbT8Euw7iHkzK4TBjeNJ2B8T5VkaKW9Z6GtqtqDx1OJtgsrKjLle9oz5vq7gUDWBBBs2zl++d96t726pVaTpp9HwVVlbVaVXe+jXJ0uD4GVgGtXWuZWUniApbCjNsAGQzPLlTbK4pU6PzvnPQLu2qVKy2rjHLOVluGU7JYW8LcsaiQzHiZJHMHMJ/GpdC8pNQbfJFrWVX5klwMbCpkNnICC9lhp8IUYgkqf90zcUfg1Qqd7ijNt8tkydm3WgkuEh3S9vOLZVVLKjoTqryxeJ0hlAI001Jroq1J20Y7uRno1FcSlt4JKYjNiUulAqLiL1yAsaNcRlvRzcqpUj7oOkmpNe9pSlFJ9GRqNlVjCTx1RBtK1pL6LaTtg5VUnhNMdjKRKLCgHfeaRXVGNZz3cYHO1qyoqKj7kzFMJlcxUWVtjMBn0sG1qBpvlGmn5Uyd7SndRmnwlj/0WnZVYW0otctjMAhW1bB0KogI8CAAf2qjrNSm2i7pJxgkzUerPdbPp9zWu0/toeDJ33cT8lpUwiBQAUAFAFX1m7re9PuKh6h20/BLsO5h5MzNY1myRB6Ze4tq41t1U27V26cy5swQA5QJETO+u21Wem2sK82pIrNRuZUIJr3GYu9dS58QOS01y7aywbRjNbQ3J+NhJKx2RG813r2VGhGKl/k3/BxoXlStJuKxFDWS6t82xihca24W6n0cW1WVDQrm6Wb4l5V1u7W2oQ6cnG1ubivJ46HfF2WXDpfbHKpuOLS2reFZyLrJxBaZ2uCDA1MAV1p6daxp785/c5VNQuJVNmMDsJh7j2ne7i7eHNm2XuKth77kLlzODmURqNBO9c7axta2ZI63N9cUcRa/+lfxMQbN50uIRbt3L6M9vKbltBbhSgaEJLnx0G2tELK3qVGl7Cyva9OmnJdS2tq10IEIVrmUBiCwWRJYrIJjXTSqy2oRlc+myxua8oW+9Fd0VeZyHXEca0yTLWVsmSdIUXHMRO8bc+UnUKVCitsOuSNYVa1Z5n0LWqnGC1XJpnVnutn0+5rZaf20PBjr/uZ+S0qYRAoAKACgCr6z91ven3FQ7/tp+CXYdzDyZnWN6s2PQiY7pBsMLl1IzrYxGTMAwzQsdk7ny8qutFwqks/QptZy4RS+pxx+IV74eVnG2S15BE279oBLjFdwHBU/lUu/jGpCNWPsRrCUqUpUmO6yQuNW5dw4WOGqXENsG5xUtDNcXNnaCsCBABNdtQpznR2rGDlp84RquUuozppvqEWJjpDDP4xms3F/0Goto/7OSZIuVi8i/qT7p7F/zw2LH/Zm/wBNcNGf5ks9MHbWI/lxx9SH0WubDhCyobuEu2RnYIMzIpAzExulSNPl/c1EcNQg/h6bJHVXEv8ASrNp1QG21jtW7q3UMkrGYCAdDpTY2io3MJp9WOncutbSWOiKrosC3fKvhlsXbiwVtcPhAWjGiq5K/EPign8qNWhUazlYQul1Ka4S5LwVnki+aNM6s91s+n3NbOw7aHgxt93M/JaVMIgUAFABQBVdZ+63vT7iod/20/BLsO5h5M0rHGyGPbDbgGNRImD406Mmugjin1DhrJMCTuYEn86VzljAipxTzgS1ZVNFUKPIAUsqk5dWIqcV0RGxjhSGCqXh8sjtMEXO4Vo0gFd+bAczFhaWjrQfzYXsV93dqlNLbl+5yxd7Nwv8lhdh0R5NwrOU3AIyiNaerP06DqbmmM+M9Sv6e3KLBhNVW5/XqWu1P2C4gYQQCDuCJB/KlUnnIiglwIiACAAB4AQPlQ5yfVhGnGPRD6YONM6sd1s+n3NbGw7aHgxt/wBzPyWlTCIFABQAUAVXWfut70+4qHf9tPwS7DuYeTM6xxswoAKUQKXEvoJmJxxCElSJzILyoZGUcZUViwiTHDUiOcgxvVraXkadPbKPKfBVXdnKpU3RfD6glzMLdsGbdkQozAgMS3bAB0OUgSdabcXMpUYx/wCj7a2jGtKR2qsZZIKMNC5yFNFCgDTOrHdbPp9zWxsO2h4MZf8Acz8lrUwiBQAUAFAFV1o7re9PuKh3/bz8Euw7mHkzKsebMKUDphejUxLi3cDMuW4xVWZM5VSVUsNYJA0q00qKlWeVngq9Wk40U0/c8t0LhrD30VsO2HZ/o9u7Yy3U7Ny6oks/aaZiRAgGravv9WKceMlRQ2+jKSlzgt+r/RicbFYYZQqXsatlH0Q3AZs228V1Oh3yildOm7rL64BVKvwmF0zyQbJN5rOaxwcVh7hF5iiWi1pk+BkUCTn2MRl5mud9VjGltmuTpp9KUq26D4G9L4J7JVrNrEXDiMG0m2l279cHdZ0BynSnStlUhBr65GU7p0qk9xYYnoy3g+k8VYspktm1YuBZJ1OYE/rUXWIr04slaPNucok6qA0AUgGm9V+62fT7mthYdvDwYy/7mfktRUwiBQAUAFAFV1o7re9PuKiX3bz8Euw7mHkzGsgbQKAFTE8PO2YqeFiApWZDm0+WI1BmIqz0uUVNuTKrVoylSW1e5WoGS0lx87XV4DuzFrjsbbK2rGSYg06Nw5XScnwnwE7ZQtGorlo4dIYM3ruNIuG2l2/fe2xEI8quTiSpItkhhy3BqynUozuMPrgrIUq1O2zFe/JMxbtdfCNxFe5aXEC66Obii2xQ2rRu/wDEIIc+U1xv6kY0tsnlnXT6c3W3pYiPfG3GOGtpduhUTFi6Ed7YBa6DbJgjWMxHlSVbrZbR2vkKNrvuJ7lwLjbvHxiXxPdLFu4SCCbg+Ia7x4+dc9UrU6lOKizrpVCdOpJyXBIqk6l8E0mANO6r91s+n3Na+w7eHgxd/wBzPyWoqWRAoAKACgCq6091ven3FRL7t5+CZp/cw8mY1kDaCGlQnQbxP3iYMT9nNtPlT1TaWUcXVpp7ZMfbtXHnhW2eN4EAf9R0/L8K6U6Un1Zwr3lOlw+f2GG5BIMhgSCI7U89Pl86Z6LXtk6RuaUo7kxQ07Gf7/8AaY8rg7RcX0ONzFKs5jAG5Ow0mJqZCyrzh6kVlEGrqdtSq+lOWJdSP/tCG7RXK2iwZafBhPP21qXX0idOlGSfkq7T8SUK1edNrEUuH9SZZvBxKmRVZWoypSxIvre4hXgpQ6HSuLO6NO6r91s+n3Na+x7eHgxeodzPyWoqWRAoAKACgCq6091ven3FRb7t5+CXYdzDyZhWPNqIaXlA1klYXrMllDZupxEUQIyiB9gyYP41dWulXF1H1Y/L5Mbqd5Qtau1PL+iHHrDg4y/RJVQQoK2yNNhBJipq/D13nKmipevUM8plf0t0nh7zLksZN1Jypldd1lRuQRpvEnx0519HuaFDdKRYaXq1vWr7Gjqz5jMzooJ8SqqrHz1B1qjr8y4NZZJxpLJTYu8TdYBwugXtNkXs66mPvVqNNlG0s/WnFyz0wYnXaSvr/wBNNLauWyNcxLKQS+aMpADEzBgmI8GEeOtWTauqEoyi4vHGSro0o2NzCpBqSzyXOASE13JLGNpJMkeVYq+/2uOc4PRtNT9CLfuSKh+xYGodVu62fT7mtfY9vDwYrUO5n5LUVKIgUAFABQBVdae63vT7iot928/BLsO5h5MumsijbCM8Anw1p0FukkMqS2xbPPRIBbcjWNZnVhHMeVemStKCoRVTokeOK8uJXM3T6yYWSI7MxO8bfgNJrtB4o/26y10ycakU66+J4yLhlZnt5vtTpptqDM7+XLz3qs1WtW+Fl6iXQutFt7eV7D03nnoz0I0rz/rlnp8UksIob7QzaTqx8ee3716Lp7nCxp7I5eDynVVTqajV3yws/wDSPc2IaQcoO/ZEE/CfHapMvWcZqeOemCFH0VODh7PnJ6ZYAgaAaCvMpvMmz2OnHEEgmmsdg1Hqt3Wz6fc1rrHt4eDFah3M/Ja1KIgUAFABQBU9ae6XvT7iot928/BL0/uYeTL6yJthl1MwI8QR89KdGW15Gzhvi4lc3ROYQzz5ZR7zWiqfiOrNY2rgylP8J0IScvUfPgVeiI2uMPwCf+NNj+JK8f8AGK/kWX4StZP5pP8AgkWMEFIMkkcyfaKg3WsV7mOyXQsbHQLS0n6kFySqrOvBdlG8h+RIdhlIJDTOkAg8639CCqabDM9uF1PLLtunq08Q3NvoRSIBUjtAmeyQV0IgCYAifHan28YblsqOXHRnK5lU2vfSUeeq6npLRlQfED9q8/qrE2j1Wk8wT/YfTB5qHVbuln0+5rXWPbw8GJ1DuZ+S2qURAoAKACgCp6090ven3FRL7t5+CXp/cw8mXVkjbhNKIKqztyBPypVFsbKW3qdXwzAE+H92/u1P9KRz9aPQVsIwMaTrz8I/kUvpsarhP2D6K0xHKf35/kaT0pZFdxHBDvdCZiZPxdrkVjbw8qtrfUq9CmqSSwUd1pNrc1nVlnJFPQiADeNYggeR0FEtYuVHauBYfh+zcsvLJ9Ury3k0SWFhBSYA1Hqt3Sz6fc1rbHt4eDE6h3M/JbVLIgUAFABQBU9ae6XvT7iot9/on4Jmn9zDyZbWUwbYcjAHUTTovAycXLozoLyc7Y5cz/FPUo+6OTpT+4aHX7A5c/12objnhCqE/qOF5I/y5Mcz/wCq6x9P3Rwaq5Gi6snsDbTXY+NJ8o78zApur9gbzvynb++NMlJZ4HqnNrli8ZfsD5/3y+VG+Pug9Ka6MbeuKYhcu/OZpsmn0OlOEl1Zzrn0OpqXVbuln0+5rV2X+iHgxOodzPyW1SiGFAH/2Q==">
            <a:hlinkClick r:id="rId5"/>
          </p:cNvPr>
          <p:cNvSpPr>
            <a:spLocks noChangeAspect="1" noChangeArrowheads="1"/>
          </p:cNvSpPr>
          <p:nvPr/>
        </p:nvSpPr>
        <p:spPr bwMode="auto">
          <a:xfrm>
            <a:off x="53975" y="-731838"/>
            <a:ext cx="1524000" cy="15240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036" name="AutoShape 12" descr="Image result for different kettle of fish"/>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1038" name="Picture 14" descr="Image result for famous historical people with autism book"/>
          <p:cNvPicPr>
            <a:picLocks noChangeAspect="1" noChangeArrowheads="1"/>
          </p:cNvPicPr>
          <p:nvPr/>
        </p:nvPicPr>
        <p:blipFill>
          <a:blip r:embed="rId6" cstate="print"/>
          <a:srcRect/>
          <a:stretch>
            <a:fillRect/>
          </a:stretch>
        </p:blipFill>
        <p:spPr bwMode="auto">
          <a:xfrm rot="20407075">
            <a:off x="6927032" y="3440577"/>
            <a:ext cx="1741192" cy="2297658"/>
          </a:xfrm>
          <a:prstGeom prst="rect">
            <a:avLst/>
          </a:prstGeom>
          <a:noFill/>
        </p:spPr>
      </p:pic>
      <p:pic>
        <p:nvPicPr>
          <p:cNvPr id="1040" name="Picture 16" descr="Image result for autism book"/>
          <p:cNvPicPr>
            <a:picLocks noChangeAspect="1" noChangeArrowheads="1"/>
          </p:cNvPicPr>
          <p:nvPr/>
        </p:nvPicPr>
        <p:blipFill>
          <a:blip r:embed="rId7" cstate="print"/>
          <a:srcRect/>
          <a:stretch>
            <a:fillRect/>
          </a:stretch>
        </p:blipFill>
        <p:spPr bwMode="auto">
          <a:xfrm rot="21209935">
            <a:off x="400237" y="1074801"/>
            <a:ext cx="1816802" cy="2730167"/>
          </a:xfrm>
          <a:prstGeom prst="rect">
            <a:avLst/>
          </a:prstGeom>
          <a:noFill/>
        </p:spPr>
      </p:pic>
    </p:spTree>
    <p:extLst>
      <p:ext uri="{BB962C8B-B14F-4D97-AF65-F5344CB8AC3E}">
        <p14:creationId xmlns:p14="http://schemas.microsoft.com/office/powerpoint/2010/main" xmlns="" val="40214227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23528" y="1340768"/>
            <a:ext cx="8496944" cy="4896544"/>
          </a:xfrm>
        </p:spPr>
        <p:txBody>
          <a:bodyPr>
            <a:normAutofit/>
          </a:bodyPr>
          <a:lstStyle/>
          <a:p>
            <a:pPr eaLnBrk="1" hangingPunct="1">
              <a:buFont typeface="Wingdings" pitchFamily="2" charset="2"/>
              <a:buChar char="Ø"/>
              <a:defRPr/>
            </a:pPr>
            <a:r>
              <a:rPr lang="en-GB" sz="2800" dirty="0" smtClean="0">
                <a:latin typeface="Calibri" pitchFamily="34" charset="0"/>
              </a:rPr>
              <a:t> Research has indicated that an ‘autism friendly’ environment makes a significant difference to learning outcomes:</a:t>
            </a:r>
          </a:p>
          <a:p>
            <a:pPr lvl="2" eaLnBrk="1" hangingPunct="1">
              <a:buClrTx/>
              <a:buFont typeface="Wingdings" pitchFamily="2" charset="2"/>
              <a:buChar char="Ø"/>
              <a:defRPr/>
            </a:pPr>
            <a:r>
              <a:rPr lang="en-GB" sz="2800" dirty="0" smtClean="0">
                <a:latin typeface="Calibri" pitchFamily="34" charset="0"/>
              </a:rPr>
              <a:t> physical environment</a:t>
            </a:r>
          </a:p>
          <a:p>
            <a:pPr lvl="2" eaLnBrk="1" hangingPunct="1">
              <a:buClrTx/>
              <a:buFont typeface="Wingdings" pitchFamily="2" charset="2"/>
              <a:buChar char="Ø"/>
              <a:defRPr/>
            </a:pPr>
            <a:r>
              <a:rPr lang="en-GB" sz="2800" dirty="0" smtClean="0">
                <a:latin typeface="Calibri" pitchFamily="34" charset="0"/>
              </a:rPr>
              <a:t> social environment</a:t>
            </a:r>
          </a:p>
          <a:p>
            <a:pPr lvl="2" eaLnBrk="1" hangingPunct="1">
              <a:buClrTx/>
              <a:buFont typeface="Wingdings" pitchFamily="2" charset="2"/>
              <a:buChar char="Ø"/>
              <a:defRPr/>
            </a:pPr>
            <a:r>
              <a:rPr lang="en-GB" sz="2800" dirty="0" smtClean="0">
                <a:latin typeface="Calibri" pitchFamily="34" charset="0"/>
              </a:rPr>
              <a:t> communication environment</a:t>
            </a:r>
          </a:p>
          <a:p>
            <a:pPr lvl="2" eaLnBrk="1" hangingPunct="1">
              <a:buClrTx/>
              <a:buFont typeface="Wingdings" pitchFamily="2" charset="2"/>
              <a:buChar char="Ø"/>
              <a:defRPr/>
            </a:pPr>
            <a:r>
              <a:rPr lang="en-GB" sz="2800" dirty="0" smtClean="0">
                <a:latin typeface="Calibri" pitchFamily="34" charset="0"/>
              </a:rPr>
              <a:t> emotional environment</a:t>
            </a:r>
          </a:p>
          <a:p>
            <a:pPr>
              <a:buFont typeface="Wingdings" pitchFamily="2" charset="2"/>
              <a:buChar char="Ø"/>
            </a:pPr>
            <a:endParaRPr lang="en-GB" sz="2000" dirty="0" smtClean="0">
              <a:latin typeface="Calibri" pitchFamily="34" charset="0"/>
            </a:endParaRPr>
          </a:p>
          <a:p>
            <a:pPr algn="r"/>
            <a:r>
              <a:rPr lang="en-GB" sz="2000" dirty="0" smtClean="0">
                <a:latin typeface="Calibri" pitchFamily="34" charset="0"/>
              </a:rPr>
              <a:t>Morewood, Humphrey &amp; Symes, (2011) Mainstreaming autism: making it work. </a:t>
            </a:r>
            <a:r>
              <a:rPr lang="en-GB" sz="2000" i="1" dirty="0" smtClean="0">
                <a:latin typeface="Calibri" pitchFamily="34" charset="0"/>
              </a:rPr>
              <a:t>Good Autism Practice</a:t>
            </a:r>
            <a:r>
              <a:rPr lang="en-GB" sz="2000" dirty="0" smtClean="0">
                <a:latin typeface="Calibri" pitchFamily="34" charset="0"/>
              </a:rPr>
              <a:t>, 12, 62-68.</a:t>
            </a:r>
            <a:endParaRPr lang="en-GB" sz="2000" dirty="0">
              <a:latin typeface="Calibri" pitchFamily="34" charset="0"/>
            </a:endParaRPr>
          </a:p>
        </p:txBody>
      </p:sp>
      <p:sp>
        <p:nvSpPr>
          <p:cNvPr id="4" name="Text Placeholder 3"/>
          <p:cNvSpPr>
            <a:spLocks noGrp="1"/>
          </p:cNvSpPr>
          <p:nvPr>
            <p:ph type="body" sz="quarter" idx="13"/>
          </p:nvPr>
        </p:nvSpPr>
        <p:spPr>
          <a:xfrm>
            <a:off x="323528" y="332656"/>
            <a:ext cx="8496944" cy="792088"/>
          </a:xfrm>
        </p:spPr>
        <p:txBody>
          <a:bodyPr>
            <a:normAutofit/>
          </a:bodyPr>
          <a:lstStyle/>
          <a:p>
            <a:r>
              <a:rPr lang="en-GB" sz="4500" b="1" dirty="0" smtClean="0"/>
              <a:t>What do I need to know?</a:t>
            </a:r>
            <a:endParaRPr lang="en-GB" sz="4500" b="1"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23528" y="1340768"/>
            <a:ext cx="8496944" cy="4896544"/>
          </a:xfrm>
        </p:spPr>
        <p:txBody>
          <a:bodyPr>
            <a:normAutofit/>
          </a:bodyPr>
          <a:lstStyle/>
          <a:p>
            <a:pPr eaLnBrk="1" hangingPunct="1">
              <a:buFont typeface="Wingdings" pitchFamily="2" charset="2"/>
              <a:buChar char="Ø"/>
              <a:defRPr/>
            </a:pPr>
            <a:r>
              <a:rPr lang="en-GB" sz="2800" dirty="0" smtClean="0">
                <a:latin typeface="Calibri" pitchFamily="34" charset="0"/>
              </a:rPr>
              <a:t> </a:t>
            </a:r>
            <a:r>
              <a:rPr lang="es-ES" sz="2800" dirty="0">
                <a:latin typeface="Calibri" pitchFamily="34" charset="0"/>
              </a:rPr>
              <a:t>La investigación ha indicado </a:t>
            </a:r>
            <a:r>
              <a:rPr lang="es-ES" sz="2800" dirty="0" smtClean="0">
                <a:latin typeface="Calibri" pitchFamily="34" charset="0"/>
              </a:rPr>
              <a:t>que </a:t>
            </a:r>
            <a:r>
              <a:rPr lang="es-ES" sz="2800" dirty="0">
                <a:latin typeface="Calibri" pitchFamily="34" charset="0"/>
              </a:rPr>
              <a:t>un </a:t>
            </a:r>
            <a:r>
              <a:rPr lang="es-ES" sz="2800" dirty="0" smtClean="0">
                <a:latin typeface="Calibri" pitchFamily="34" charset="0"/>
              </a:rPr>
              <a:t>entorno </a:t>
            </a:r>
            <a:r>
              <a:rPr lang="es-ES" sz="2800" dirty="0">
                <a:latin typeface="Calibri" pitchFamily="34" charset="0"/>
              </a:rPr>
              <a:t>"</a:t>
            </a:r>
            <a:r>
              <a:rPr lang="es-ES" sz="2800" dirty="0" smtClean="0">
                <a:latin typeface="Calibri" pitchFamily="34" charset="0"/>
              </a:rPr>
              <a:t>autismo-amigable", hace </a:t>
            </a:r>
            <a:r>
              <a:rPr lang="es-ES" sz="2800" dirty="0">
                <a:latin typeface="Calibri" pitchFamily="34" charset="0"/>
              </a:rPr>
              <a:t>una diferencia significativa en los resultados del aprendizaje </a:t>
            </a:r>
            <a:r>
              <a:rPr lang="en-GB" sz="2800" dirty="0" smtClean="0">
                <a:latin typeface="Calibri" pitchFamily="34" charset="0"/>
              </a:rPr>
              <a:t>:</a:t>
            </a:r>
          </a:p>
          <a:p>
            <a:pPr lvl="2" eaLnBrk="1" hangingPunct="1">
              <a:buClrTx/>
              <a:buFont typeface="Wingdings" pitchFamily="2" charset="2"/>
              <a:buChar char="Ø"/>
              <a:defRPr/>
            </a:pPr>
            <a:r>
              <a:rPr lang="en-GB" sz="2800" dirty="0" smtClean="0">
                <a:latin typeface="Calibri" pitchFamily="34" charset="0"/>
              </a:rPr>
              <a:t> </a:t>
            </a:r>
            <a:r>
              <a:rPr lang="en-GB" sz="2800" dirty="0" err="1" smtClean="0">
                <a:latin typeface="Calibri" pitchFamily="34" charset="0"/>
              </a:rPr>
              <a:t>entorno</a:t>
            </a:r>
            <a:r>
              <a:rPr lang="en-GB" sz="2800" dirty="0" smtClean="0">
                <a:latin typeface="Calibri" pitchFamily="34" charset="0"/>
              </a:rPr>
              <a:t> </a:t>
            </a:r>
            <a:r>
              <a:rPr lang="en-GB" sz="2800" dirty="0" err="1" smtClean="0">
                <a:latin typeface="Calibri" pitchFamily="34" charset="0"/>
              </a:rPr>
              <a:t>físico</a:t>
            </a:r>
            <a:endParaRPr lang="en-GB" sz="2800" dirty="0" smtClean="0">
              <a:latin typeface="Calibri" pitchFamily="34" charset="0"/>
            </a:endParaRPr>
          </a:p>
          <a:p>
            <a:pPr lvl="2" eaLnBrk="1" hangingPunct="1">
              <a:buClrTx/>
              <a:buFont typeface="Wingdings" pitchFamily="2" charset="2"/>
              <a:buChar char="Ø"/>
              <a:defRPr/>
            </a:pPr>
            <a:r>
              <a:rPr lang="en-GB" sz="2800" dirty="0" smtClean="0">
                <a:latin typeface="Calibri" pitchFamily="34" charset="0"/>
              </a:rPr>
              <a:t> </a:t>
            </a:r>
            <a:r>
              <a:rPr lang="en-GB" sz="2800" dirty="0" err="1" smtClean="0">
                <a:latin typeface="Calibri" pitchFamily="34" charset="0"/>
              </a:rPr>
              <a:t>entorno</a:t>
            </a:r>
            <a:r>
              <a:rPr lang="en-GB" sz="2800" dirty="0" smtClean="0">
                <a:latin typeface="Calibri" pitchFamily="34" charset="0"/>
              </a:rPr>
              <a:t> social</a:t>
            </a:r>
          </a:p>
          <a:p>
            <a:pPr lvl="2" eaLnBrk="1" hangingPunct="1">
              <a:buClrTx/>
              <a:buFont typeface="Wingdings" pitchFamily="2" charset="2"/>
              <a:buChar char="Ø"/>
              <a:defRPr/>
            </a:pPr>
            <a:r>
              <a:rPr lang="en-GB" sz="2800" dirty="0" smtClean="0">
                <a:latin typeface="Calibri" pitchFamily="34" charset="0"/>
              </a:rPr>
              <a:t> </a:t>
            </a:r>
            <a:r>
              <a:rPr lang="en-GB" sz="2800" dirty="0" err="1" smtClean="0">
                <a:latin typeface="Calibri" pitchFamily="34" charset="0"/>
              </a:rPr>
              <a:t>entorno</a:t>
            </a:r>
            <a:r>
              <a:rPr lang="en-GB" sz="2800" dirty="0" smtClean="0">
                <a:latin typeface="Calibri" pitchFamily="34" charset="0"/>
              </a:rPr>
              <a:t> de </a:t>
            </a:r>
            <a:r>
              <a:rPr lang="en-GB" sz="2800" dirty="0" err="1" smtClean="0">
                <a:latin typeface="Calibri" pitchFamily="34" charset="0"/>
              </a:rPr>
              <a:t>comunicación</a:t>
            </a:r>
            <a:endParaRPr lang="en-GB" sz="2800" dirty="0" smtClean="0">
              <a:latin typeface="Calibri" pitchFamily="34" charset="0"/>
            </a:endParaRPr>
          </a:p>
          <a:p>
            <a:pPr lvl="2" eaLnBrk="1" hangingPunct="1">
              <a:buClrTx/>
              <a:buFont typeface="Wingdings" pitchFamily="2" charset="2"/>
              <a:buChar char="Ø"/>
              <a:defRPr/>
            </a:pPr>
            <a:r>
              <a:rPr lang="en-GB" sz="2800" dirty="0" smtClean="0">
                <a:latin typeface="Calibri" pitchFamily="34" charset="0"/>
              </a:rPr>
              <a:t> </a:t>
            </a:r>
            <a:r>
              <a:rPr lang="en-GB" sz="2800" dirty="0" err="1" smtClean="0">
                <a:latin typeface="Calibri" pitchFamily="34" charset="0"/>
              </a:rPr>
              <a:t>entorno</a:t>
            </a:r>
            <a:r>
              <a:rPr lang="en-GB" sz="2800" dirty="0" smtClean="0">
                <a:latin typeface="Calibri" pitchFamily="34" charset="0"/>
              </a:rPr>
              <a:t> </a:t>
            </a:r>
            <a:r>
              <a:rPr lang="en-GB" sz="2800" dirty="0" err="1" smtClean="0">
                <a:latin typeface="Calibri" pitchFamily="34" charset="0"/>
              </a:rPr>
              <a:t>emocional</a:t>
            </a:r>
            <a:endParaRPr lang="en-GB" sz="2800" dirty="0" smtClean="0">
              <a:latin typeface="Calibri" pitchFamily="34" charset="0"/>
            </a:endParaRPr>
          </a:p>
          <a:p>
            <a:pPr>
              <a:buFont typeface="Wingdings" pitchFamily="2" charset="2"/>
              <a:buChar char="Ø"/>
            </a:pPr>
            <a:endParaRPr lang="en-GB" sz="2000" dirty="0" smtClean="0">
              <a:latin typeface="Calibri" pitchFamily="34" charset="0"/>
            </a:endParaRPr>
          </a:p>
          <a:p>
            <a:pPr algn="r"/>
            <a:r>
              <a:rPr lang="en-GB" sz="2000" dirty="0" smtClean="0">
                <a:latin typeface="Calibri" pitchFamily="34" charset="0"/>
              </a:rPr>
              <a:t>Morewood, Humphrey &amp; Symes, (2011) </a:t>
            </a:r>
            <a:r>
              <a:rPr lang="es-ES" sz="2000" dirty="0">
                <a:latin typeface="Calibri" pitchFamily="34" charset="0"/>
              </a:rPr>
              <a:t>La incorporación </a:t>
            </a:r>
            <a:r>
              <a:rPr lang="es-ES" sz="2000" dirty="0" smtClean="0">
                <a:latin typeface="Calibri" pitchFamily="34" charset="0"/>
              </a:rPr>
              <a:t>del </a:t>
            </a:r>
            <a:r>
              <a:rPr lang="es-ES" sz="2000" dirty="0">
                <a:latin typeface="Calibri" pitchFamily="34" charset="0"/>
              </a:rPr>
              <a:t>autismo: hacer que funcione. Buenas Prácticas de autismo</a:t>
            </a:r>
            <a:r>
              <a:rPr lang="en-GB" sz="2000" dirty="0" smtClean="0">
                <a:latin typeface="Calibri" pitchFamily="34" charset="0"/>
              </a:rPr>
              <a:t>, 12, 62-68.</a:t>
            </a:r>
            <a:endParaRPr lang="en-GB" sz="2000" dirty="0">
              <a:latin typeface="Calibri" pitchFamily="34" charset="0"/>
            </a:endParaRPr>
          </a:p>
        </p:txBody>
      </p:sp>
      <p:sp>
        <p:nvSpPr>
          <p:cNvPr id="4" name="Text Placeholder 3"/>
          <p:cNvSpPr>
            <a:spLocks noGrp="1"/>
          </p:cNvSpPr>
          <p:nvPr>
            <p:ph type="body" sz="quarter" idx="13"/>
          </p:nvPr>
        </p:nvSpPr>
        <p:spPr>
          <a:xfrm>
            <a:off x="323528" y="332656"/>
            <a:ext cx="8496944" cy="792088"/>
          </a:xfrm>
        </p:spPr>
        <p:txBody>
          <a:bodyPr>
            <a:normAutofit/>
          </a:bodyPr>
          <a:lstStyle/>
          <a:p>
            <a:r>
              <a:rPr lang="es-ES" sz="4500" b="1" dirty="0" smtClean="0"/>
              <a:t>¿Qué debo saber?</a:t>
            </a:r>
            <a:endParaRPr lang="es-ES" sz="4500" b="1" dirty="0"/>
          </a:p>
        </p:txBody>
      </p:sp>
    </p:spTree>
    <p:extLst>
      <p:ext uri="{BB962C8B-B14F-4D97-AF65-F5344CB8AC3E}">
        <p14:creationId xmlns:p14="http://schemas.microsoft.com/office/powerpoint/2010/main" xmlns="" val="12287441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229600" cy="1047750"/>
          </a:xfrm>
        </p:spPr>
        <p:txBody>
          <a:bodyPr>
            <a:normAutofit/>
          </a:bodyPr>
          <a:lstStyle/>
          <a:p>
            <a:pPr>
              <a:defRPr/>
            </a:pPr>
            <a:r>
              <a:rPr lang="en-GB" sz="4200" dirty="0" smtClean="0">
                <a:solidFill>
                  <a:schemeClr val="tx1"/>
                </a:solidFill>
                <a:effectLst/>
              </a:rPr>
              <a:t>How can you develop provision?</a:t>
            </a:r>
            <a:endParaRPr lang="en-GB" sz="4200" dirty="0">
              <a:solidFill>
                <a:schemeClr val="tx1"/>
              </a:solidFill>
              <a:effectLst/>
            </a:endParaRPr>
          </a:p>
        </p:txBody>
      </p:sp>
      <p:sp>
        <p:nvSpPr>
          <p:cNvPr id="3" name="Content Placeholder 2"/>
          <p:cNvSpPr>
            <a:spLocks noGrp="1"/>
          </p:cNvSpPr>
          <p:nvPr>
            <p:ph idx="1"/>
          </p:nvPr>
        </p:nvSpPr>
        <p:spPr>
          <a:xfrm>
            <a:off x="323528" y="1412776"/>
            <a:ext cx="8640763" cy="4114800"/>
          </a:xfrm>
        </p:spPr>
        <p:txBody>
          <a:bodyPr>
            <a:normAutofit/>
          </a:bodyPr>
          <a:lstStyle/>
          <a:p>
            <a:pPr>
              <a:buClrTx/>
              <a:buSzPct val="75000"/>
              <a:buFont typeface="Wingdings" pitchFamily="2" charset="2"/>
              <a:buChar char="Ø"/>
              <a:defRPr/>
            </a:pPr>
            <a:r>
              <a:rPr lang="en-GB" sz="3200" dirty="0" smtClean="0"/>
              <a:t>There is a clear need to be pro-active with supportive systems…</a:t>
            </a:r>
          </a:p>
          <a:p>
            <a:pPr>
              <a:buClrTx/>
              <a:buSzPct val="75000"/>
              <a:buFont typeface="Wingdings" pitchFamily="2" charset="2"/>
              <a:buChar char="Ø"/>
              <a:defRPr/>
            </a:pPr>
            <a:r>
              <a:rPr lang="en-GB" sz="3200" dirty="0" smtClean="0"/>
              <a:t>NOT re-active with sanctions and punitive measures…</a:t>
            </a:r>
          </a:p>
          <a:p>
            <a:pPr>
              <a:buClrTx/>
              <a:buSzPct val="75000"/>
              <a:buFont typeface="Wingdings" pitchFamily="2" charset="2"/>
              <a:buChar char="Ø"/>
              <a:defRPr/>
            </a:pPr>
            <a:r>
              <a:rPr lang="en-GB" sz="3200" dirty="0" smtClean="0"/>
              <a:t>Strip each incident/situation back to the starting points – what can be done differently?</a:t>
            </a:r>
          </a:p>
          <a:p>
            <a:pPr>
              <a:buClrTx/>
              <a:buSzPct val="75000"/>
              <a:buFont typeface="Wingdings" pitchFamily="2" charset="2"/>
              <a:buChar char="Ø"/>
              <a:defRPr/>
            </a:pPr>
            <a:r>
              <a:rPr lang="en-GB" sz="3200" dirty="0" smtClean="0"/>
              <a:t>How can provision evolve to minimise risks?</a:t>
            </a:r>
            <a:endParaRPr lang="en-GB" sz="32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229600" cy="1047750"/>
          </a:xfrm>
        </p:spPr>
        <p:txBody>
          <a:bodyPr>
            <a:noAutofit/>
          </a:bodyPr>
          <a:lstStyle/>
          <a:p>
            <a:pPr>
              <a:defRPr/>
            </a:pPr>
            <a:r>
              <a:rPr lang="es-ES" sz="4000" dirty="0">
                <a:solidFill>
                  <a:schemeClr val="tx1"/>
                </a:solidFill>
                <a:effectLst/>
              </a:rPr>
              <a:t>¿Cómo </a:t>
            </a:r>
            <a:r>
              <a:rPr lang="es-ES" sz="4000" dirty="0" smtClean="0">
                <a:solidFill>
                  <a:schemeClr val="tx1"/>
                </a:solidFill>
                <a:effectLst/>
              </a:rPr>
              <a:t>podemos desarrollar el suministro?</a:t>
            </a:r>
            <a:endParaRPr lang="en-GB" sz="4000" dirty="0">
              <a:solidFill>
                <a:schemeClr val="tx1"/>
              </a:solidFill>
              <a:effectLst/>
            </a:endParaRPr>
          </a:p>
        </p:txBody>
      </p:sp>
      <p:sp>
        <p:nvSpPr>
          <p:cNvPr id="3" name="Content Placeholder 2"/>
          <p:cNvSpPr>
            <a:spLocks noGrp="1"/>
          </p:cNvSpPr>
          <p:nvPr>
            <p:ph idx="1"/>
          </p:nvPr>
        </p:nvSpPr>
        <p:spPr>
          <a:xfrm>
            <a:off x="251520" y="1484784"/>
            <a:ext cx="8640763" cy="4114800"/>
          </a:xfrm>
        </p:spPr>
        <p:txBody>
          <a:bodyPr>
            <a:normAutofit fontScale="92500" lnSpcReduction="10000"/>
          </a:bodyPr>
          <a:lstStyle/>
          <a:p>
            <a:pPr>
              <a:buClrTx/>
              <a:buSzPct val="75000"/>
              <a:buFont typeface="Wingdings" pitchFamily="2" charset="2"/>
              <a:buChar char="Ø"/>
              <a:defRPr/>
            </a:pPr>
            <a:r>
              <a:rPr lang="es-ES" sz="3200" dirty="0"/>
              <a:t>Hay una clara necesidad de ser proactivos con los sistemas de </a:t>
            </a:r>
            <a:r>
              <a:rPr lang="es-ES" sz="3200" dirty="0" smtClean="0"/>
              <a:t>apoyo</a:t>
            </a:r>
            <a:r>
              <a:rPr lang="en-GB" sz="3200" dirty="0" smtClean="0"/>
              <a:t>…</a:t>
            </a:r>
          </a:p>
          <a:p>
            <a:pPr>
              <a:buClrTx/>
              <a:buSzPct val="75000"/>
              <a:buFont typeface="Wingdings" pitchFamily="2" charset="2"/>
              <a:buChar char="Ø"/>
              <a:defRPr/>
            </a:pPr>
            <a:r>
              <a:rPr lang="es-ES" sz="3200" dirty="0"/>
              <a:t>NO </a:t>
            </a:r>
            <a:r>
              <a:rPr lang="es-ES" sz="3200" dirty="0" smtClean="0"/>
              <a:t>ser reactivo </a:t>
            </a:r>
            <a:r>
              <a:rPr lang="es-ES" sz="3200" dirty="0"/>
              <a:t>con las sanciones y medidas </a:t>
            </a:r>
            <a:r>
              <a:rPr lang="es-ES" sz="3200" dirty="0" smtClean="0"/>
              <a:t>punitivas</a:t>
            </a:r>
            <a:r>
              <a:rPr lang="en-GB" sz="3200" dirty="0" smtClean="0"/>
              <a:t>…</a:t>
            </a:r>
          </a:p>
          <a:p>
            <a:pPr>
              <a:buClrTx/>
              <a:buSzPct val="75000"/>
              <a:buFont typeface="Wingdings" pitchFamily="2" charset="2"/>
              <a:buChar char="Ø"/>
              <a:defRPr/>
            </a:pPr>
            <a:r>
              <a:rPr lang="es-ES" sz="3200" dirty="0"/>
              <a:t>Despojar a cada </a:t>
            </a:r>
            <a:r>
              <a:rPr lang="es-ES" sz="3200" dirty="0" smtClean="0"/>
              <a:t>incidente/situación </a:t>
            </a:r>
            <a:r>
              <a:rPr lang="es-ES" sz="3200" dirty="0"/>
              <a:t>de nuevo a los puntos de partida</a:t>
            </a:r>
            <a:r>
              <a:rPr lang="en-GB" sz="3200" dirty="0" smtClean="0"/>
              <a:t> – ¿</a:t>
            </a:r>
            <a:r>
              <a:rPr lang="es-ES" sz="3200" dirty="0" smtClean="0"/>
              <a:t>Qué podemos hacer de manera diferente?</a:t>
            </a:r>
          </a:p>
          <a:p>
            <a:pPr>
              <a:buClrTx/>
              <a:buSzPct val="75000"/>
              <a:buFont typeface="Wingdings" pitchFamily="2" charset="2"/>
              <a:buChar char="Ø"/>
              <a:defRPr/>
            </a:pPr>
            <a:r>
              <a:rPr lang="en-GB" sz="3200" dirty="0" smtClean="0"/>
              <a:t>¿</a:t>
            </a:r>
            <a:r>
              <a:rPr lang="es-ES" sz="3200" dirty="0" smtClean="0"/>
              <a:t>Cómo puede el suministro evolucionar para minimizar el riesgo</a:t>
            </a:r>
            <a:r>
              <a:rPr lang="en-GB" sz="3200" dirty="0" smtClean="0"/>
              <a:t>?</a:t>
            </a:r>
            <a:endParaRPr lang="en-GB" sz="3200" dirty="0"/>
          </a:p>
        </p:txBody>
      </p:sp>
    </p:spTree>
    <p:extLst>
      <p:ext uri="{BB962C8B-B14F-4D97-AF65-F5344CB8AC3E}">
        <p14:creationId xmlns:p14="http://schemas.microsoft.com/office/powerpoint/2010/main" xmlns="" val="16969891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700808"/>
            <a:ext cx="8424936" cy="4234475"/>
          </a:xfrm>
        </p:spPr>
        <p:txBody>
          <a:bodyPr>
            <a:normAutofit/>
          </a:bodyPr>
          <a:lstStyle/>
          <a:p>
            <a:pPr>
              <a:buClrTx/>
              <a:buSzPct val="75000"/>
              <a:buFont typeface="Wingdings" pitchFamily="2" charset="2"/>
              <a:buChar char="Ø"/>
            </a:pPr>
            <a:r>
              <a:rPr lang="en-GB" sz="2800" dirty="0">
                <a:ea typeface="ＭＳ Ｐゴシック" charset="-128"/>
              </a:rPr>
              <a:t>Keep parents/carers informed</a:t>
            </a:r>
          </a:p>
          <a:p>
            <a:pPr>
              <a:buClrTx/>
              <a:buSzPct val="75000"/>
              <a:buFont typeface="Wingdings" pitchFamily="2" charset="2"/>
              <a:buChar char="Ø"/>
            </a:pPr>
            <a:r>
              <a:rPr lang="en-GB" sz="2800" dirty="0">
                <a:ea typeface="ＭＳ Ｐゴシック" charset="-128"/>
              </a:rPr>
              <a:t>Make sure they know who to contact and how</a:t>
            </a:r>
          </a:p>
          <a:p>
            <a:pPr>
              <a:buClrTx/>
              <a:buSzPct val="75000"/>
              <a:buFont typeface="Wingdings" pitchFamily="2" charset="2"/>
              <a:buChar char="Ø"/>
            </a:pPr>
            <a:r>
              <a:rPr lang="en-GB" sz="2800" dirty="0">
                <a:ea typeface="ＭＳ Ｐゴシック" charset="-128"/>
              </a:rPr>
              <a:t>Provide honest communication – no long-term benefit in providing anything but the truth</a:t>
            </a:r>
          </a:p>
          <a:p>
            <a:pPr>
              <a:buClrTx/>
              <a:buSzPct val="75000"/>
              <a:buFont typeface="Wingdings" pitchFamily="2" charset="2"/>
              <a:buChar char="Ø"/>
            </a:pPr>
            <a:r>
              <a:rPr lang="en-GB" sz="2800" dirty="0">
                <a:ea typeface="ＭＳ Ｐゴシック" charset="-128"/>
              </a:rPr>
              <a:t>Listen to parents/carers – give them time</a:t>
            </a:r>
          </a:p>
          <a:p>
            <a:pPr>
              <a:buClrTx/>
              <a:buSzPct val="75000"/>
              <a:buFont typeface="Wingdings" pitchFamily="2" charset="2"/>
              <a:buChar char="Ø"/>
            </a:pPr>
            <a:r>
              <a:rPr lang="en-GB" sz="2800" dirty="0">
                <a:ea typeface="ＭＳ Ｐゴシック" charset="-128"/>
              </a:rPr>
              <a:t>Try to avoid </a:t>
            </a:r>
            <a:r>
              <a:rPr lang="en-GB" sz="2800" dirty="0" smtClean="0">
                <a:ea typeface="ＭＳ Ｐゴシック" charset="-128"/>
              </a:rPr>
              <a:t>uncertainty/misinterpretation</a:t>
            </a:r>
          </a:p>
          <a:p>
            <a:pPr marL="109728" indent="0">
              <a:buClrTx/>
              <a:buSzPct val="75000"/>
              <a:buNone/>
            </a:pPr>
            <a:endParaRPr lang="en-GB" sz="1600" dirty="0">
              <a:ea typeface="ＭＳ Ｐゴシック" charset="-128"/>
            </a:endParaRPr>
          </a:p>
          <a:p>
            <a:pPr>
              <a:buNone/>
            </a:pPr>
            <a:r>
              <a:rPr lang="en-GB" sz="2000" dirty="0" smtClean="0"/>
              <a:t>	MOREWOOD</a:t>
            </a:r>
            <a:r>
              <a:rPr lang="en-GB" sz="2000" dirty="0"/>
              <a:t>, G. D., &amp; BOND, C. (2012)</a:t>
            </a:r>
            <a:r>
              <a:rPr lang="en-GB" sz="2000" i="1" dirty="0"/>
              <a:t> </a:t>
            </a:r>
            <a:r>
              <a:rPr lang="en-GB" sz="2000" b="1" i="1" dirty="0"/>
              <a:t>Understanding </a:t>
            </a:r>
            <a:r>
              <a:rPr lang="en-GB" sz="2000" b="1" i="1" dirty="0" smtClean="0"/>
              <a:t>Parental confidence </a:t>
            </a:r>
            <a:r>
              <a:rPr lang="en-GB" sz="2000" b="1" i="1" dirty="0"/>
              <a:t>in an inclusive high school: a pilot survey</a:t>
            </a:r>
            <a:r>
              <a:rPr lang="en-GB" sz="2000" b="1" dirty="0"/>
              <a:t>. </a:t>
            </a:r>
            <a:r>
              <a:rPr lang="en-GB" sz="2000" dirty="0"/>
              <a:t> </a:t>
            </a:r>
            <a:r>
              <a:rPr lang="en-GB" sz="2000" i="1" dirty="0" smtClean="0"/>
              <a:t>Support for </a:t>
            </a:r>
            <a:r>
              <a:rPr lang="en-GB" sz="2000" i="1" dirty="0"/>
              <a:t>Learning, </a:t>
            </a:r>
            <a:r>
              <a:rPr lang="en-GB" sz="2000" dirty="0"/>
              <a:t>Vol. 27 No.2, p53-58 Wiley Blackwell Publishing.</a:t>
            </a:r>
          </a:p>
          <a:p>
            <a:pPr marL="109728" indent="0">
              <a:buClrTx/>
              <a:buSzPct val="75000"/>
              <a:buNone/>
            </a:pPr>
            <a:endParaRPr lang="en-GB" sz="2800" dirty="0">
              <a:ea typeface="ＭＳ Ｐゴシック" charset="-128"/>
            </a:endParaRPr>
          </a:p>
          <a:p>
            <a:pPr>
              <a:buClrTx/>
              <a:buSzPct val="75000"/>
              <a:buFont typeface="Wingdings" pitchFamily="2" charset="2"/>
              <a:buChar char="Ø"/>
            </a:pPr>
            <a:endParaRPr lang="en-GB" dirty="0" smtClean="0"/>
          </a:p>
          <a:p>
            <a:pPr>
              <a:buClrTx/>
              <a:buSzPct val="75000"/>
              <a:buFont typeface="Wingdings" pitchFamily="2" charset="2"/>
              <a:buChar char="Ø"/>
            </a:pPr>
            <a:endParaRPr lang="en-GB" dirty="0"/>
          </a:p>
        </p:txBody>
      </p:sp>
      <p:sp>
        <p:nvSpPr>
          <p:cNvPr id="3" name="Title 2"/>
          <p:cNvSpPr>
            <a:spLocks noGrp="1"/>
          </p:cNvSpPr>
          <p:nvPr>
            <p:ph type="title"/>
          </p:nvPr>
        </p:nvSpPr>
        <p:spPr/>
        <p:txBody>
          <a:bodyPr>
            <a:noAutofit/>
          </a:bodyPr>
          <a:lstStyle/>
          <a:p>
            <a:r>
              <a:rPr lang="en-GB" sz="4200" dirty="0" smtClean="0">
                <a:solidFill>
                  <a:schemeClr val="tx1"/>
                </a:solidFill>
                <a:effectLst/>
              </a:rPr>
              <a:t>Ensure clear communication with parents/carers </a:t>
            </a:r>
            <a:endParaRPr lang="en-GB" sz="4200" dirty="0">
              <a:solidFill>
                <a:schemeClr val="tx1"/>
              </a:solidFill>
              <a:effectLst/>
            </a:endParaRPr>
          </a:p>
        </p:txBody>
      </p:sp>
    </p:spTree>
    <p:extLst>
      <p:ext uri="{BB962C8B-B14F-4D97-AF65-F5344CB8AC3E}">
        <p14:creationId xmlns:p14="http://schemas.microsoft.com/office/powerpoint/2010/main" xmlns="" val="28482536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556792"/>
            <a:ext cx="8496944" cy="4464496"/>
          </a:xfrm>
        </p:spPr>
        <p:txBody>
          <a:bodyPr>
            <a:normAutofit fontScale="92500" lnSpcReduction="10000"/>
          </a:bodyPr>
          <a:lstStyle/>
          <a:p>
            <a:pPr>
              <a:buClrTx/>
              <a:buSzPct val="75000"/>
              <a:buFont typeface="Wingdings" pitchFamily="2" charset="2"/>
              <a:buChar char="Ø"/>
            </a:pPr>
            <a:r>
              <a:rPr lang="es-ES" sz="2800" dirty="0" smtClean="0">
                <a:ea typeface="ＭＳ Ｐゴシック" charset="-128"/>
              </a:rPr>
              <a:t>Mantener informados a padres/tutores</a:t>
            </a:r>
          </a:p>
          <a:p>
            <a:pPr>
              <a:buClrTx/>
              <a:buSzPct val="75000"/>
              <a:buFont typeface="Wingdings" pitchFamily="2" charset="2"/>
              <a:buChar char="Ø"/>
            </a:pPr>
            <a:r>
              <a:rPr lang="es-ES" sz="2800" dirty="0" smtClean="0">
                <a:ea typeface="ＭＳ Ｐゴシック" charset="-128"/>
              </a:rPr>
              <a:t>Asegurarnos de que ellos saben con quien contactar y cuando hacerlo</a:t>
            </a:r>
          </a:p>
          <a:p>
            <a:pPr>
              <a:buClrTx/>
              <a:buSzPct val="75000"/>
              <a:buFont typeface="Wingdings" pitchFamily="2" charset="2"/>
              <a:buChar char="Ø"/>
            </a:pPr>
            <a:r>
              <a:rPr lang="es-ES" sz="2800" dirty="0" smtClean="0">
                <a:ea typeface="ＭＳ Ｐゴシック" charset="-128"/>
              </a:rPr>
              <a:t>Proporcionar comunicación honesta</a:t>
            </a:r>
            <a:r>
              <a:rPr lang="en-GB" sz="2800" dirty="0" smtClean="0">
                <a:ea typeface="ＭＳ Ｐゴシック" charset="-128"/>
              </a:rPr>
              <a:t>– no hay </a:t>
            </a:r>
            <a:r>
              <a:rPr lang="es-ES" sz="2800" dirty="0">
                <a:ea typeface="ＭＳ Ｐゴシック" charset="-128"/>
              </a:rPr>
              <a:t>beneficio a largo plazo en la prestación de nada más que la verdad</a:t>
            </a:r>
            <a:endParaRPr lang="en-GB" sz="2800" dirty="0">
              <a:ea typeface="ＭＳ Ｐゴシック" charset="-128"/>
            </a:endParaRPr>
          </a:p>
          <a:p>
            <a:pPr>
              <a:buClrTx/>
              <a:buSzPct val="75000"/>
              <a:buFont typeface="Wingdings" pitchFamily="2" charset="2"/>
              <a:buChar char="Ø"/>
            </a:pPr>
            <a:r>
              <a:rPr lang="es-ES" sz="2800" dirty="0" smtClean="0">
                <a:ea typeface="ＭＳ Ｐゴシック" charset="-128"/>
              </a:rPr>
              <a:t>Escuchar a padres/tutores – denles tiempo</a:t>
            </a:r>
          </a:p>
          <a:p>
            <a:pPr>
              <a:buClrTx/>
              <a:buSzPct val="75000"/>
              <a:buFont typeface="Wingdings" pitchFamily="2" charset="2"/>
              <a:buChar char="Ø"/>
            </a:pPr>
            <a:r>
              <a:rPr lang="en-GB" sz="2800" dirty="0" err="1" smtClean="0">
                <a:ea typeface="ＭＳ Ｐゴシック" charset="-128"/>
              </a:rPr>
              <a:t>Intentar</a:t>
            </a:r>
            <a:r>
              <a:rPr lang="en-GB" sz="2800" dirty="0" smtClean="0">
                <a:ea typeface="ＭＳ Ｐゴシック" charset="-128"/>
              </a:rPr>
              <a:t> </a:t>
            </a:r>
            <a:r>
              <a:rPr lang="en-GB" sz="2800" dirty="0" err="1" smtClean="0">
                <a:ea typeface="ＭＳ Ｐゴシック" charset="-128"/>
              </a:rPr>
              <a:t>evitar</a:t>
            </a:r>
            <a:r>
              <a:rPr lang="en-GB" sz="2800" dirty="0" smtClean="0">
                <a:ea typeface="ＭＳ Ｐゴシック" charset="-128"/>
              </a:rPr>
              <a:t> </a:t>
            </a:r>
            <a:r>
              <a:rPr lang="en-GB" sz="2800" dirty="0" err="1" smtClean="0">
                <a:ea typeface="ＭＳ Ｐゴシック" charset="-128"/>
              </a:rPr>
              <a:t>incertidumble</a:t>
            </a:r>
            <a:r>
              <a:rPr lang="en-GB" sz="2800" dirty="0">
                <a:ea typeface="ＭＳ Ｐゴシック" charset="-128"/>
              </a:rPr>
              <a:t> </a:t>
            </a:r>
            <a:r>
              <a:rPr lang="en-GB" sz="2800" dirty="0" smtClean="0">
                <a:ea typeface="ＭＳ Ｐゴシック" charset="-128"/>
              </a:rPr>
              <a:t>y/o </a:t>
            </a:r>
            <a:r>
              <a:rPr lang="en-GB" sz="2800" dirty="0" err="1" smtClean="0">
                <a:ea typeface="ＭＳ Ｐゴシック" charset="-128"/>
              </a:rPr>
              <a:t>interpretaciones</a:t>
            </a:r>
            <a:r>
              <a:rPr lang="en-GB" sz="2800" dirty="0" smtClean="0">
                <a:ea typeface="ＭＳ Ｐゴシック" charset="-128"/>
              </a:rPr>
              <a:t> </a:t>
            </a:r>
            <a:r>
              <a:rPr lang="en-GB" sz="2800" dirty="0" err="1" smtClean="0">
                <a:ea typeface="ＭＳ Ｐゴシック" charset="-128"/>
              </a:rPr>
              <a:t>erroeneas</a:t>
            </a:r>
            <a:endParaRPr lang="en-GB" sz="2800" dirty="0" smtClean="0">
              <a:ea typeface="ＭＳ Ｐゴシック" charset="-128"/>
            </a:endParaRPr>
          </a:p>
          <a:p>
            <a:pPr>
              <a:buClrTx/>
              <a:buSzPct val="75000"/>
              <a:buNone/>
            </a:pPr>
            <a:endParaRPr lang="en-GB" sz="1600" dirty="0">
              <a:ea typeface="ＭＳ Ｐゴシック" charset="-128"/>
            </a:endParaRPr>
          </a:p>
          <a:p>
            <a:pPr>
              <a:buNone/>
            </a:pPr>
            <a:r>
              <a:rPr lang="en-GB" sz="2000" dirty="0" smtClean="0"/>
              <a:t>	MOREWOOD</a:t>
            </a:r>
            <a:r>
              <a:rPr lang="en-GB" sz="2000" dirty="0"/>
              <a:t>, G. D., &amp; BOND, C. (2012)</a:t>
            </a:r>
            <a:r>
              <a:rPr lang="en-GB" sz="2000" i="1" dirty="0"/>
              <a:t> </a:t>
            </a:r>
            <a:r>
              <a:rPr lang="es-ES" sz="2000" b="1" i="1" dirty="0"/>
              <a:t>Entendiendo la confianza de los padres en educación secundaria integradora: estudio piloto</a:t>
            </a:r>
            <a:r>
              <a:rPr lang="en-GB" sz="2000" b="1" dirty="0"/>
              <a:t>. </a:t>
            </a:r>
            <a:r>
              <a:rPr lang="en-GB" sz="2000" i="1" dirty="0" err="1"/>
              <a:t>Ayuda</a:t>
            </a:r>
            <a:r>
              <a:rPr lang="en-GB" sz="2000" i="1" dirty="0"/>
              <a:t> </a:t>
            </a:r>
            <a:r>
              <a:rPr lang="en-GB" sz="2000" i="1" dirty="0" err="1"/>
              <a:t>para</a:t>
            </a:r>
            <a:r>
              <a:rPr lang="en-GB" sz="2000" i="1" dirty="0"/>
              <a:t> la </a:t>
            </a:r>
            <a:r>
              <a:rPr lang="en-GB" sz="2000" i="1" dirty="0" err="1"/>
              <a:t>enseñanza</a:t>
            </a:r>
            <a:r>
              <a:rPr lang="en-GB" sz="2000" i="1" dirty="0"/>
              <a:t> </a:t>
            </a:r>
            <a:r>
              <a:rPr lang="en-GB" sz="2000" dirty="0" smtClean="0"/>
              <a:t>Vol</a:t>
            </a:r>
            <a:r>
              <a:rPr lang="en-GB" sz="2000" dirty="0"/>
              <a:t>. 27 No.2, p53-58 Wiley Blackwell Publishing</a:t>
            </a:r>
            <a:r>
              <a:rPr lang="en-GB" sz="2000" dirty="0" smtClean="0"/>
              <a:t>.</a:t>
            </a:r>
            <a:endParaRPr lang="en-GB" sz="2800" dirty="0">
              <a:ea typeface="ＭＳ Ｐゴシック" charset="-128"/>
            </a:endParaRPr>
          </a:p>
          <a:p>
            <a:pPr>
              <a:buClrTx/>
              <a:buSzPct val="75000"/>
              <a:buFont typeface="Wingdings" pitchFamily="2" charset="2"/>
              <a:buChar char="Ø"/>
            </a:pPr>
            <a:endParaRPr lang="en-GB" dirty="0" smtClean="0"/>
          </a:p>
          <a:p>
            <a:pPr>
              <a:buClrTx/>
              <a:buSzPct val="75000"/>
              <a:buFont typeface="Wingdings" pitchFamily="2" charset="2"/>
              <a:buChar char="Ø"/>
            </a:pPr>
            <a:endParaRPr lang="en-GB" dirty="0"/>
          </a:p>
        </p:txBody>
      </p:sp>
      <p:sp>
        <p:nvSpPr>
          <p:cNvPr id="3" name="Title 2"/>
          <p:cNvSpPr>
            <a:spLocks noGrp="1"/>
          </p:cNvSpPr>
          <p:nvPr>
            <p:ph type="title"/>
          </p:nvPr>
        </p:nvSpPr>
        <p:spPr/>
        <p:txBody>
          <a:bodyPr>
            <a:noAutofit/>
          </a:bodyPr>
          <a:lstStyle/>
          <a:p>
            <a:r>
              <a:rPr lang="es-ES" sz="4200" dirty="0">
                <a:solidFill>
                  <a:schemeClr val="tx1"/>
                </a:solidFill>
                <a:effectLst/>
              </a:rPr>
              <a:t>Garantizar una comunicación clara con los </a:t>
            </a:r>
            <a:r>
              <a:rPr lang="es-ES" sz="4200" dirty="0" smtClean="0">
                <a:solidFill>
                  <a:schemeClr val="tx1"/>
                </a:solidFill>
                <a:effectLst/>
              </a:rPr>
              <a:t>padres/tutores</a:t>
            </a:r>
            <a:endParaRPr lang="en-GB" sz="4200" dirty="0">
              <a:solidFill>
                <a:schemeClr val="tx1"/>
              </a:solidFill>
              <a:effectLst/>
            </a:endParaRPr>
          </a:p>
        </p:txBody>
      </p:sp>
    </p:spTree>
    <p:extLst>
      <p:ext uri="{BB962C8B-B14F-4D97-AF65-F5344CB8AC3E}">
        <p14:creationId xmlns:p14="http://schemas.microsoft.com/office/powerpoint/2010/main" xmlns="" val="228566567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cstate="print"/>
          <a:srcRect/>
          <a:stretch>
            <a:fillRect/>
          </a:stretch>
        </p:blipFill>
        <p:spPr bwMode="auto">
          <a:xfrm>
            <a:off x="0" y="0"/>
            <a:ext cx="9144000" cy="5771469"/>
          </a:xfrm>
          <a:prstGeom prst="rect">
            <a:avLst/>
          </a:prstGeom>
          <a:noFill/>
          <a:ln w="9525">
            <a:noFill/>
            <a:miter lim="800000"/>
            <a:headEnd/>
            <a:tailEnd/>
          </a:ln>
        </p:spPr>
      </p:pic>
    </p:spTree>
    <p:extLst>
      <p:ext uri="{BB962C8B-B14F-4D97-AF65-F5344CB8AC3E}">
        <p14:creationId xmlns:p14="http://schemas.microsoft.com/office/powerpoint/2010/main" xmlns="" val="1561370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292100"/>
            <a:ext cx="8429625" cy="1422400"/>
          </a:xfrm>
        </p:spPr>
        <p:txBody>
          <a:bodyPr>
            <a:normAutofit/>
          </a:bodyPr>
          <a:lstStyle/>
          <a:p>
            <a:pPr>
              <a:defRPr/>
            </a:pPr>
            <a:r>
              <a:rPr lang="en-GB" sz="4200" dirty="0" smtClean="0">
                <a:solidFill>
                  <a:schemeClr val="tx1"/>
                </a:solidFill>
                <a:effectLst/>
              </a:rPr>
              <a:t>Ever thought about segregation and discrimination...</a:t>
            </a:r>
            <a:endParaRPr lang="en-GB" sz="4200" dirty="0">
              <a:solidFill>
                <a:schemeClr val="tx1"/>
              </a:solidFill>
              <a:effectLst/>
            </a:endParaRPr>
          </a:p>
        </p:txBody>
      </p:sp>
      <p:pic>
        <p:nvPicPr>
          <p:cNvPr id="6147" name="Picture 7" descr="http://t3.gstatic.com/images?q=tbn:1F9nHL8syczEoM:http://vivirlatino.com/i/2007/09/discrimination.jpg">
            <a:hlinkClick r:id="rId2"/>
          </p:cNvPr>
          <p:cNvPicPr>
            <a:picLocks noChangeAspect="1" noChangeArrowheads="1"/>
          </p:cNvPicPr>
          <p:nvPr/>
        </p:nvPicPr>
        <p:blipFill>
          <a:blip r:embed="rId3" cstate="print"/>
          <a:srcRect/>
          <a:stretch>
            <a:fillRect/>
          </a:stretch>
        </p:blipFill>
        <p:spPr bwMode="auto">
          <a:xfrm>
            <a:off x="2411760" y="1931315"/>
            <a:ext cx="4286820" cy="3424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cstate="print"/>
          <a:srcRect/>
          <a:stretch>
            <a:fillRect/>
          </a:stretch>
        </p:blipFill>
        <p:spPr bwMode="auto">
          <a:xfrm>
            <a:off x="0" y="0"/>
            <a:ext cx="9144000" cy="5771469"/>
          </a:xfrm>
          <a:prstGeom prst="rect">
            <a:avLst/>
          </a:prstGeom>
          <a:noFill/>
          <a:ln w="9525">
            <a:noFill/>
            <a:miter lim="800000"/>
            <a:headEnd/>
            <a:tailEnd/>
          </a:ln>
        </p:spPr>
      </p:pic>
    </p:spTree>
    <p:extLst>
      <p:ext uri="{BB962C8B-B14F-4D97-AF65-F5344CB8AC3E}">
        <p14:creationId xmlns:p14="http://schemas.microsoft.com/office/powerpoint/2010/main" xmlns="" val="312003293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5338936" cy="4525963"/>
          </a:xfrm>
        </p:spPr>
        <p:txBody>
          <a:bodyPr>
            <a:normAutofit/>
          </a:bodyPr>
          <a:lstStyle/>
          <a:p>
            <a:pPr>
              <a:buClrTx/>
              <a:buSzPct val="75000"/>
              <a:buFont typeface="Wingdings" panose="05000000000000000000" pitchFamily="2" charset="2"/>
              <a:buChar char="Ø"/>
            </a:pPr>
            <a:r>
              <a:rPr lang="en-GB" dirty="0" smtClean="0"/>
              <a:t>Inclusive quality-first teaching</a:t>
            </a:r>
          </a:p>
          <a:p>
            <a:pPr>
              <a:buClrTx/>
              <a:buSzPct val="75000"/>
              <a:buFont typeface="Wingdings" panose="05000000000000000000" pitchFamily="2" charset="2"/>
              <a:buChar char="Ø"/>
            </a:pPr>
            <a:r>
              <a:rPr lang="en-GB" dirty="0" smtClean="0"/>
              <a:t>Personalised approached to targeting support &amp; interventions</a:t>
            </a:r>
          </a:p>
          <a:p>
            <a:pPr>
              <a:buClrTx/>
              <a:buSzPct val="75000"/>
              <a:buFont typeface="Wingdings" panose="05000000000000000000" pitchFamily="2" charset="2"/>
              <a:buChar char="Ø"/>
            </a:pPr>
            <a:r>
              <a:rPr lang="en-GB" dirty="0" smtClean="0"/>
              <a:t>Must be part of a ‘whole-school approach’</a:t>
            </a:r>
          </a:p>
          <a:p>
            <a:pPr marL="109728" indent="0">
              <a:buClrTx/>
              <a:buSzPct val="75000"/>
              <a:buNone/>
            </a:pPr>
            <a:endParaRPr lang="en-GB" dirty="0"/>
          </a:p>
          <a:p>
            <a:pPr marL="109728" indent="0">
              <a:buClrTx/>
              <a:buSzPct val="75000"/>
              <a:buNone/>
            </a:pPr>
            <a:r>
              <a:rPr lang="en-GB" sz="2200" b="1" dirty="0"/>
              <a:t>MOREWOOD, G. D. (2012)</a:t>
            </a:r>
            <a:r>
              <a:rPr lang="en-GB" sz="2200" b="1" i="1" dirty="0"/>
              <a:t> </a:t>
            </a:r>
            <a:r>
              <a:rPr lang="en-GB" sz="2200" b="1" i="1" u="sng" dirty="0"/>
              <a:t>Is the ‘Inclusive SENCo’ still a possibility? A personal perspective</a:t>
            </a:r>
            <a:r>
              <a:rPr lang="en-GB" sz="2200" b="1" dirty="0"/>
              <a:t>. </a:t>
            </a:r>
            <a:r>
              <a:rPr lang="en-GB" sz="2200" b="1" i="1" dirty="0"/>
              <a:t>Support for Learning, </a:t>
            </a:r>
            <a:r>
              <a:rPr lang="en-GB" sz="2200" b="1" dirty="0"/>
              <a:t>Vol. 27 No.2, p73-76, Wiley-Blackwell Publishing.</a:t>
            </a:r>
            <a:endParaRPr lang="en-GB" sz="2200" dirty="0"/>
          </a:p>
        </p:txBody>
      </p:sp>
      <p:sp>
        <p:nvSpPr>
          <p:cNvPr id="3" name="Title 2"/>
          <p:cNvSpPr>
            <a:spLocks noGrp="1"/>
          </p:cNvSpPr>
          <p:nvPr>
            <p:ph type="title"/>
          </p:nvPr>
        </p:nvSpPr>
        <p:spPr/>
        <p:txBody>
          <a:bodyPr/>
          <a:lstStyle/>
          <a:p>
            <a:r>
              <a:rPr lang="en-GB" dirty="0" smtClean="0">
                <a:solidFill>
                  <a:schemeClr val="tx1"/>
                </a:solidFill>
                <a:effectLst/>
              </a:rPr>
              <a:t>Inclusive provision…</a:t>
            </a:r>
            <a:endParaRPr lang="en-GB" dirty="0">
              <a:solidFill>
                <a:schemeClr val="tx1"/>
              </a:solidFill>
              <a:effectLst/>
            </a:endParaRPr>
          </a:p>
        </p:txBody>
      </p:sp>
      <p:pic>
        <p:nvPicPr>
          <p:cNvPr id="4" name="Picture 4" descr="http://www.optimus-education.com/sites/optimus-education.com/files/training/product-image/top093_new_web_image.jpg"/>
          <p:cNvPicPr>
            <a:picLocks noChangeAspect="1" noChangeArrowheads="1"/>
          </p:cNvPicPr>
          <p:nvPr/>
        </p:nvPicPr>
        <p:blipFill>
          <a:blip r:embed="rId2" cstate="print"/>
          <a:srcRect/>
          <a:stretch>
            <a:fillRect/>
          </a:stretch>
        </p:blipFill>
        <p:spPr bwMode="auto">
          <a:xfrm>
            <a:off x="6290214" y="476672"/>
            <a:ext cx="2302321" cy="3112241"/>
          </a:xfrm>
          <a:prstGeom prst="rect">
            <a:avLst/>
          </a:prstGeom>
          <a:noFill/>
        </p:spPr>
      </p:pic>
      <p:sp>
        <p:nvSpPr>
          <p:cNvPr id="5" name="Content Placeholder 2"/>
          <p:cNvSpPr txBox="1">
            <a:spLocks/>
          </p:cNvSpPr>
          <p:nvPr/>
        </p:nvSpPr>
        <p:spPr>
          <a:xfrm>
            <a:off x="5868144" y="3789040"/>
            <a:ext cx="3096345" cy="1944216"/>
          </a:xfrm>
          <a:prstGeom prst="rect">
            <a:avLst/>
          </a:prstGeom>
        </p:spPr>
        <p:txBody>
          <a:bodyPr vert="horz">
            <a:normAutofit fontScale="47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FontTx/>
              <a:buNone/>
              <a:defRPr/>
            </a:pPr>
            <a:r>
              <a:rPr lang="en-GB" sz="3400" b="1" dirty="0" smtClean="0"/>
              <a:t>SEND for Classroom Teachers:</a:t>
            </a:r>
          </a:p>
          <a:p>
            <a:pPr>
              <a:buFontTx/>
              <a:buNone/>
              <a:defRPr/>
            </a:pPr>
            <a:r>
              <a:rPr lang="en-GB" sz="3400" b="1" dirty="0" smtClean="0"/>
              <a:t>Preparing for quality first, </a:t>
            </a:r>
          </a:p>
          <a:p>
            <a:pPr>
              <a:buFontTx/>
              <a:buNone/>
              <a:defRPr/>
            </a:pPr>
            <a:r>
              <a:rPr lang="en-GB" sz="3400" b="1" dirty="0"/>
              <a:t>i</a:t>
            </a:r>
            <a:r>
              <a:rPr lang="en-GB" sz="3400" b="1" dirty="0" smtClean="0"/>
              <a:t>nclusive teaching</a:t>
            </a:r>
          </a:p>
          <a:p>
            <a:pPr>
              <a:buFontTx/>
              <a:buNone/>
              <a:defRPr/>
            </a:pPr>
            <a:endParaRPr lang="en-GB" sz="2900" b="1" dirty="0" smtClean="0"/>
          </a:p>
          <a:p>
            <a:pPr>
              <a:buFontTx/>
              <a:buNone/>
              <a:defRPr/>
            </a:pPr>
            <a:r>
              <a:rPr lang="en-GB" sz="2900" b="1" dirty="0" smtClean="0"/>
              <a:t>	© Gareth D Morewood 2014, Published by Optimus Education. </a:t>
            </a:r>
          </a:p>
          <a:p>
            <a:pPr>
              <a:buFontTx/>
              <a:buNone/>
              <a:defRPr/>
            </a:pPr>
            <a:r>
              <a:rPr lang="en-GB" sz="2900" b="1" dirty="0" smtClean="0"/>
              <a:t>	Foreword by Professor Des Hewitt</a:t>
            </a:r>
          </a:p>
          <a:p>
            <a:pPr>
              <a:buFontTx/>
              <a:buNone/>
              <a:defRPr/>
            </a:pPr>
            <a:endParaRPr lang="en-GB" sz="2900" b="1" dirty="0" smtClean="0"/>
          </a:p>
        </p:txBody>
      </p:sp>
    </p:spTree>
    <p:extLst>
      <p:ext uri="{BB962C8B-B14F-4D97-AF65-F5344CB8AC3E}">
        <p14:creationId xmlns:p14="http://schemas.microsoft.com/office/powerpoint/2010/main" xmlns="" val="369946057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340768"/>
            <a:ext cx="5338936" cy="4525963"/>
          </a:xfrm>
        </p:spPr>
        <p:txBody>
          <a:bodyPr>
            <a:normAutofit fontScale="92500"/>
          </a:bodyPr>
          <a:lstStyle/>
          <a:p>
            <a:pPr>
              <a:buClrTx/>
              <a:buSzPct val="75000"/>
              <a:buFont typeface="Wingdings" panose="05000000000000000000" pitchFamily="2" charset="2"/>
              <a:buChar char="Ø"/>
            </a:pPr>
            <a:r>
              <a:rPr lang="es-ES" dirty="0"/>
              <a:t>Calidad de la primera enseñanza </a:t>
            </a:r>
            <a:r>
              <a:rPr lang="es-ES" dirty="0" smtClean="0"/>
              <a:t>inclusiva</a:t>
            </a:r>
          </a:p>
          <a:p>
            <a:pPr>
              <a:buClrTx/>
              <a:buSzPct val="75000"/>
              <a:buFont typeface="Wingdings" panose="05000000000000000000" pitchFamily="2" charset="2"/>
              <a:buChar char="Ø"/>
            </a:pPr>
            <a:r>
              <a:rPr lang="es-ES" dirty="0" smtClean="0"/>
              <a:t>Enfoque </a:t>
            </a:r>
            <a:r>
              <a:rPr lang="es-ES" dirty="0"/>
              <a:t>personalizado para orientar la ayuda y las </a:t>
            </a:r>
            <a:r>
              <a:rPr lang="es-ES" dirty="0" smtClean="0"/>
              <a:t>intervenciones</a:t>
            </a:r>
          </a:p>
          <a:p>
            <a:pPr>
              <a:buClrTx/>
              <a:buSzPct val="75000"/>
              <a:buFont typeface="Wingdings" panose="05000000000000000000" pitchFamily="2" charset="2"/>
              <a:buChar char="Ø"/>
            </a:pPr>
            <a:r>
              <a:rPr lang="es-ES" dirty="0"/>
              <a:t>Debe ser parte de un "enfoque de toda la </a:t>
            </a:r>
            <a:r>
              <a:rPr lang="es-ES" dirty="0" smtClean="0"/>
              <a:t>escuela"</a:t>
            </a:r>
          </a:p>
          <a:p>
            <a:pPr>
              <a:buClrTx/>
              <a:buSzPct val="75000"/>
              <a:buFont typeface="Wingdings" panose="05000000000000000000" pitchFamily="2" charset="2"/>
              <a:buChar char="Ø"/>
            </a:pPr>
            <a:endParaRPr lang="en-GB" dirty="0"/>
          </a:p>
          <a:p>
            <a:pPr marL="109728" indent="0">
              <a:buClrTx/>
              <a:buSzPct val="75000"/>
              <a:buNone/>
            </a:pPr>
            <a:r>
              <a:rPr lang="en-GB" sz="2200" b="1" dirty="0"/>
              <a:t>MOREWOOD, G. D. (2012)</a:t>
            </a:r>
            <a:r>
              <a:rPr lang="en-GB" sz="2200" b="1" i="1" dirty="0"/>
              <a:t> </a:t>
            </a:r>
            <a:r>
              <a:rPr lang="en-GB" sz="2200" b="1" u="sng" dirty="0"/>
              <a:t>¿</a:t>
            </a:r>
            <a:r>
              <a:rPr lang="en-GB" sz="2200" b="1" i="1" u="sng" dirty="0" err="1"/>
              <a:t>Es</a:t>
            </a:r>
            <a:r>
              <a:rPr lang="en-GB" sz="2200" b="1" i="1" u="sng" dirty="0"/>
              <a:t> la </a:t>
            </a:r>
            <a:r>
              <a:rPr lang="en-GB" sz="2200" b="1" i="1" u="sng" dirty="0" err="1"/>
              <a:t>figura</a:t>
            </a:r>
            <a:r>
              <a:rPr lang="en-GB" sz="2200" b="1" i="1" u="sng" dirty="0"/>
              <a:t> del ‘</a:t>
            </a:r>
            <a:r>
              <a:rPr lang="en-GB" sz="2200" b="1" i="1" u="sng" dirty="0" err="1"/>
              <a:t>SENCo</a:t>
            </a:r>
            <a:r>
              <a:rPr lang="es-ES" sz="2400" u="sng" dirty="0"/>
              <a:t> </a:t>
            </a:r>
            <a:r>
              <a:rPr lang="es-ES" sz="2200" b="1" i="1" u="sng" dirty="0"/>
              <a:t>inclusivo</a:t>
            </a:r>
            <a:r>
              <a:rPr lang="en-GB" sz="2200" b="1" i="1" u="sng" dirty="0"/>
              <a:t>’ </a:t>
            </a:r>
            <a:r>
              <a:rPr lang="en-GB" sz="2200" b="1" i="1" u="sng" dirty="0" err="1"/>
              <a:t>todavía</a:t>
            </a:r>
            <a:r>
              <a:rPr lang="en-GB" sz="2200" b="1" i="1" u="sng" dirty="0"/>
              <a:t> </a:t>
            </a:r>
            <a:r>
              <a:rPr lang="en-GB" sz="2200" b="1" i="1" u="sng" dirty="0" err="1"/>
              <a:t>una</a:t>
            </a:r>
            <a:r>
              <a:rPr lang="en-GB" sz="2200" b="1" i="1" u="sng" dirty="0"/>
              <a:t> </a:t>
            </a:r>
            <a:r>
              <a:rPr lang="en-GB" sz="2200" b="1" i="1" u="sng" dirty="0" err="1"/>
              <a:t>posibilidad</a:t>
            </a:r>
            <a:r>
              <a:rPr lang="en-GB" sz="2200" b="1" i="1" u="sng" dirty="0"/>
              <a:t>?  </a:t>
            </a:r>
            <a:r>
              <a:rPr lang="en-GB" sz="2200" b="1" i="1" u="sng" dirty="0" err="1"/>
              <a:t>Una</a:t>
            </a:r>
            <a:r>
              <a:rPr lang="en-GB" sz="2200" b="1" i="1" u="sng" dirty="0"/>
              <a:t> </a:t>
            </a:r>
            <a:r>
              <a:rPr lang="en-GB" sz="2200" b="1" i="1" u="sng" dirty="0" err="1"/>
              <a:t>perspectiva</a:t>
            </a:r>
            <a:r>
              <a:rPr lang="en-GB" sz="2200" b="1" i="1" u="sng" dirty="0"/>
              <a:t> personal</a:t>
            </a:r>
            <a:r>
              <a:rPr lang="en-GB" sz="2200" b="1" u="sng" dirty="0"/>
              <a:t>. </a:t>
            </a:r>
            <a:r>
              <a:rPr lang="en-GB" sz="2200" b="1" dirty="0"/>
              <a:t> </a:t>
            </a:r>
            <a:r>
              <a:rPr lang="en-GB" sz="2200" b="1" dirty="0" err="1"/>
              <a:t>Apoyo</a:t>
            </a:r>
            <a:r>
              <a:rPr lang="en-GB" sz="2200" b="1" dirty="0"/>
              <a:t> a la </a:t>
            </a:r>
            <a:r>
              <a:rPr lang="en-GB" sz="2200" b="1" dirty="0" err="1"/>
              <a:t>enseñanza</a:t>
            </a:r>
            <a:r>
              <a:rPr lang="en-GB" sz="2200" b="1" i="1" dirty="0" smtClean="0"/>
              <a:t>, </a:t>
            </a:r>
            <a:r>
              <a:rPr lang="en-GB" sz="2200" b="1" dirty="0"/>
              <a:t>Vol. 27 No.2, p73-76, Wiley-Blackwell Publishing.</a:t>
            </a:r>
            <a:endParaRPr lang="en-GB" sz="2200" dirty="0"/>
          </a:p>
        </p:txBody>
      </p:sp>
      <p:sp>
        <p:nvSpPr>
          <p:cNvPr id="3" name="Title 2"/>
          <p:cNvSpPr>
            <a:spLocks noGrp="1"/>
          </p:cNvSpPr>
          <p:nvPr>
            <p:ph type="title"/>
          </p:nvPr>
        </p:nvSpPr>
        <p:spPr>
          <a:xfrm>
            <a:off x="467544" y="188640"/>
            <a:ext cx="8229600" cy="1143000"/>
          </a:xfrm>
        </p:spPr>
        <p:txBody>
          <a:bodyPr/>
          <a:lstStyle/>
          <a:p>
            <a:r>
              <a:rPr lang="en-GB" dirty="0" err="1" smtClean="0">
                <a:solidFill>
                  <a:schemeClr val="tx1"/>
                </a:solidFill>
                <a:effectLst/>
              </a:rPr>
              <a:t>Suministro</a:t>
            </a:r>
            <a:r>
              <a:rPr lang="en-GB" dirty="0" smtClean="0">
                <a:solidFill>
                  <a:schemeClr val="tx1"/>
                </a:solidFill>
                <a:effectLst/>
              </a:rPr>
              <a:t> </a:t>
            </a:r>
            <a:r>
              <a:rPr lang="en-GB" dirty="0" err="1" smtClean="0">
                <a:solidFill>
                  <a:schemeClr val="tx1"/>
                </a:solidFill>
                <a:effectLst/>
              </a:rPr>
              <a:t>inclusivo</a:t>
            </a:r>
            <a:r>
              <a:rPr lang="en-GB" dirty="0" smtClean="0">
                <a:solidFill>
                  <a:schemeClr val="tx1"/>
                </a:solidFill>
                <a:effectLst/>
              </a:rPr>
              <a:t>…</a:t>
            </a:r>
            <a:endParaRPr lang="en-GB" dirty="0">
              <a:solidFill>
                <a:schemeClr val="tx1"/>
              </a:solidFill>
              <a:effectLst/>
            </a:endParaRPr>
          </a:p>
        </p:txBody>
      </p:sp>
      <p:pic>
        <p:nvPicPr>
          <p:cNvPr id="4" name="Picture 4" descr="http://www.optimus-education.com/sites/optimus-education.com/files/training/product-image/top093_new_web_image.jpg"/>
          <p:cNvPicPr>
            <a:picLocks noChangeAspect="1" noChangeArrowheads="1"/>
          </p:cNvPicPr>
          <p:nvPr/>
        </p:nvPicPr>
        <p:blipFill>
          <a:blip r:embed="rId2" cstate="print"/>
          <a:srcRect/>
          <a:stretch>
            <a:fillRect/>
          </a:stretch>
        </p:blipFill>
        <p:spPr bwMode="auto">
          <a:xfrm>
            <a:off x="6290214" y="476672"/>
            <a:ext cx="2302321" cy="3112241"/>
          </a:xfrm>
          <a:prstGeom prst="rect">
            <a:avLst/>
          </a:prstGeom>
          <a:noFill/>
        </p:spPr>
      </p:pic>
      <p:sp>
        <p:nvSpPr>
          <p:cNvPr id="5" name="Content Placeholder 2"/>
          <p:cNvSpPr txBox="1">
            <a:spLocks/>
          </p:cNvSpPr>
          <p:nvPr/>
        </p:nvSpPr>
        <p:spPr>
          <a:xfrm>
            <a:off x="5868144" y="3789040"/>
            <a:ext cx="3096345" cy="1944216"/>
          </a:xfrm>
          <a:prstGeom prst="rect">
            <a:avLst/>
          </a:prstGeom>
        </p:spPr>
        <p:txBody>
          <a:bodyPr vert="horz">
            <a:normAutofit fontScale="47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FontTx/>
              <a:buNone/>
              <a:defRPr/>
            </a:pPr>
            <a:r>
              <a:rPr lang="en-GB" sz="3600" b="1" dirty="0">
                <a:latin typeface="Calibri" pitchFamily="34" charset="0"/>
              </a:rPr>
              <a:t>SEND </a:t>
            </a:r>
            <a:r>
              <a:rPr lang="en-GB" sz="3600" b="1" dirty="0" err="1">
                <a:latin typeface="Calibri" pitchFamily="34" charset="0"/>
              </a:rPr>
              <a:t>para</a:t>
            </a:r>
            <a:r>
              <a:rPr lang="en-GB" sz="3600" b="1" dirty="0">
                <a:latin typeface="Calibri" pitchFamily="34" charset="0"/>
              </a:rPr>
              <a:t> </a:t>
            </a:r>
            <a:r>
              <a:rPr lang="en-GB" sz="3600" b="1" dirty="0" err="1">
                <a:latin typeface="Calibri" pitchFamily="34" charset="0"/>
              </a:rPr>
              <a:t>Nuevos</a:t>
            </a:r>
            <a:r>
              <a:rPr lang="en-GB" sz="3600" b="1" dirty="0">
                <a:latin typeface="Calibri" pitchFamily="34" charset="0"/>
              </a:rPr>
              <a:t> </a:t>
            </a:r>
            <a:r>
              <a:rPr lang="en-GB" sz="3600" b="1" dirty="0" err="1">
                <a:latin typeface="Calibri" pitchFamily="34" charset="0"/>
              </a:rPr>
              <a:t>Profesores</a:t>
            </a:r>
            <a:r>
              <a:rPr lang="en-GB" sz="3600" b="1" dirty="0">
                <a:latin typeface="Calibri" pitchFamily="34" charset="0"/>
              </a:rPr>
              <a:t>:</a:t>
            </a:r>
          </a:p>
          <a:p>
            <a:pPr>
              <a:buFontTx/>
              <a:buNone/>
              <a:defRPr/>
            </a:pPr>
            <a:r>
              <a:rPr lang="en-GB" sz="3600" dirty="0">
                <a:latin typeface="Calibri" pitchFamily="34" charset="0"/>
              </a:rPr>
              <a:t>  </a:t>
            </a:r>
            <a:r>
              <a:rPr lang="en-GB" sz="3600" dirty="0" err="1">
                <a:latin typeface="Calibri" pitchFamily="34" charset="0"/>
              </a:rPr>
              <a:t>Preparación</a:t>
            </a:r>
            <a:r>
              <a:rPr lang="en-GB" sz="3600" dirty="0">
                <a:latin typeface="Calibri" pitchFamily="34" charset="0"/>
              </a:rPr>
              <a:t> </a:t>
            </a:r>
            <a:r>
              <a:rPr lang="en-GB" sz="3600" dirty="0" err="1">
                <a:latin typeface="Calibri" pitchFamily="34" charset="0"/>
              </a:rPr>
              <a:t>para</a:t>
            </a:r>
            <a:r>
              <a:rPr lang="en-GB" sz="3600" dirty="0">
                <a:latin typeface="Calibri" pitchFamily="34" charset="0"/>
              </a:rPr>
              <a:t> la </a:t>
            </a:r>
            <a:r>
              <a:rPr lang="en-GB" sz="3600" dirty="0" err="1" smtClean="0">
                <a:latin typeface="Calibri" pitchFamily="34" charset="0"/>
              </a:rPr>
              <a:t>enseñanza</a:t>
            </a:r>
            <a:r>
              <a:rPr lang="en-GB" sz="3600" dirty="0" smtClean="0">
                <a:latin typeface="Calibri" pitchFamily="34" charset="0"/>
              </a:rPr>
              <a:t> </a:t>
            </a:r>
            <a:r>
              <a:rPr lang="en-GB" sz="3600" dirty="0" err="1" smtClean="0">
                <a:latin typeface="Calibri" pitchFamily="34" charset="0"/>
              </a:rPr>
              <a:t>integradora</a:t>
            </a:r>
            <a:r>
              <a:rPr lang="en-GB" sz="3600" dirty="0" smtClean="0">
                <a:latin typeface="Calibri" pitchFamily="34" charset="0"/>
              </a:rPr>
              <a:t> </a:t>
            </a:r>
            <a:r>
              <a:rPr lang="en-GB" sz="3600" dirty="0" err="1">
                <a:latin typeface="Calibri" pitchFamily="34" charset="0"/>
              </a:rPr>
              <a:t>por</a:t>
            </a:r>
            <a:r>
              <a:rPr lang="en-GB" sz="3600" dirty="0">
                <a:latin typeface="Calibri" pitchFamily="34" charset="0"/>
              </a:rPr>
              <a:t> </a:t>
            </a:r>
            <a:r>
              <a:rPr lang="en-GB" sz="3600" dirty="0" err="1">
                <a:latin typeface="Calibri" pitchFamily="34" charset="0"/>
              </a:rPr>
              <a:t>primera</a:t>
            </a:r>
            <a:r>
              <a:rPr lang="en-GB" sz="3600" dirty="0">
                <a:latin typeface="Calibri" pitchFamily="34" charset="0"/>
              </a:rPr>
              <a:t> </a:t>
            </a:r>
            <a:r>
              <a:rPr lang="en-GB" sz="3600" dirty="0" err="1">
                <a:latin typeface="Calibri" pitchFamily="34" charset="0"/>
              </a:rPr>
              <a:t>vez</a:t>
            </a:r>
            <a:endParaRPr lang="en-GB" sz="3600" dirty="0">
              <a:latin typeface="Calibri" pitchFamily="34" charset="0"/>
            </a:endParaRPr>
          </a:p>
          <a:p>
            <a:pPr>
              <a:buFontTx/>
              <a:buNone/>
              <a:defRPr/>
            </a:pPr>
            <a:endParaRPr lang="en-GB" sz="2900" b="1" dirty="0" smtClean="0"/>
          </a:p>
          <a:p>
            <a:pPr>
              <a:buFontTx/>
              <a:buNone/>
              <a:defRPr/>
            </a:pPr>
            <a:r>
              <a:rPr lang="en-GB" sz="2900" b="1" dirty="0" smtClean="0"/>
              <a:t>	© Gareth D Morewood 2014, Published by Optimus Education. </a:t>
            </a:r>
          </a:p>
          <a:p>
            <a:pPr>
              <a:buFontTx/>
              <a:buNone/>
              <a:defRPr/>
            </a:pPr>
            <a:r>
              <a:rPr lang="en-GB" sz="2900" b="1" dirty="0" smtClean="0"/>
              <a:t>	Foreword by Professor Des Hewitt</a:t>
            </a:r>
          </a:p>
          <a:p>
            <a:pPr>
              <a:buFontTx/>
              <a:buNone/>
              <a:defRPr/>
            </a:pPr>
            <a:endParaRPr lang="en-GB" sz="2900" b="1" dirty="0" smtClean="0"/>
          </a:p>
        </p:txBody>
      </p:sp>
    </p:spTree>
    <p:extLst>
      <p:ext uri="{BB962C8B-B14F-4D97-AF65-F5344CB8AC3E}">
        <p14:creationId xmlns:p14="http://schemas.microsoft.com/office/powerpoint/2010/main" xmlns="" val="101686457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340768"/>
            <a:ext cx="8229600" cy="4525963"/>
          </a:xfrm>
        </p:spPr>
        <p:txBody>
          <a:bodyPr/>
          <a:lstStyle/>
          <a:p>
            <a:pPr>
              <a:buClrTx/>
              <a:buSzPct val="75000"/>
              <a:buFont typeface="Wingdings" pitchFamily="2" charset="2"/>
              <a:buChar char="Ø"/>
            </a:pPr>
            <a:r>
              <a:rPr lang="en-GB" dirty="0" smtClean="0"/>
              <a:t>Consider how technology can support staff awareness and impact…</a:t>
            </a:r>
          </a:p>
          <a:p>
            <a:pPr>
              <a:buClrTx/>
              <a:buSzPct val="75000"/>
              <a:buFont typeface="Wingdings" pitchFamily="2" charset="2"/>
              <a:buChar char="Ø"/>
            </a:pPr>
            <a:r>
              <a:rPr lang="en-GB" dirty="0" smtClean="0"/>
              <a:t>Recording and supporting impact &amp; evaluation…</a:t>
            </a:r>
          </a:p>
          <a:p>
            <a:pPr>
              <a:buClrTx/>
              <a:buSzPct val="75000"/>
              <a:buFont typeface="Wingdings" pitchFamily="2" charset="2"/>
              <a:buChar char="Ø"/>
            </a:pPr>
            <a:r>
              <a:rPr lang="en-GB" dirty="0" smtClean="0"/>
              <a:t>Communication and information sharing…</a:t>
            </a:r>
          </a:p>
          <a:p>
            <a:pPr>
              <a:buClrTx/>
              <a:buSzPct val="75000"/>
              <a:buFont typeface="Wingdings" pitchFamily="2" charset="2"/>
              <a:buChar char="Ø"/>
            </a:pPr>
            <a:r>
              <a:rPr lang="en-GB" dirty="0" smtClean="0"/>
              <a:t>Android tablets for ‘GCSE Pod’ revision etc…</a:t>
            </a:r>
          </a:p>
          <a:p>
            <a:pPr>
              <a:buClrTx/>
              <a:buSzPct val="75000"/>
              <a:buFont typeface="Wingdings" pitchFamily="2" charset="2"/>
              <a:buChar char="Ø"/>
            </a:pPr>
            <a:r>
              <a:rPr lang="en-GB" dirty="0" smtClean="0"/>
              <a:t>Whole-school products to better inform provision and assessment &amp; track progress…</a:t>
            </a:r>
          </a:p>
          <a:p>
            <a:pPr>
              <a:buClrTx/>
              <a:buSzPct val="75000"/>
              <a:buFont typeface="Wingdings" pitchFamily="2" charset="2"/>
              <a:buChar char="Ø"/>
            </a:pPr>
            <a:r>
              <a:rPr lang="en-GB" dirty="0" smtClean="0"/>
              <a:t>Plenty of ‘sales pitches’ – get demos and take time to see what suits you – remember, what works for one doesn’t always for all…</a:t>
            </a:r>
          </a:p>
          <a:p>
            <a:pPr>
              <a:buClrTx/>
              <a:buSzPct val="75000"/>
              <a:buFont typeface="Wingdings" pitchFamily="2" charset="2"/>
              <a:buChar char="Ø"/>
            </a:pPr>
            <a:endParaRPr lang="en-GB" dirty="0" smtClean="0"/>
          </a:p>
          <a:p>
            <a:pPr>
              <a:buClrTx/>
              <a:buSzPct val="75000"/>
              <a:buFont typeface="Wingdings" pitchFamily="2" charset="2"/>
              <a:buChar char="Ø"/>
            </a:pPr>
            <a:endParaRPr lang="en-GB" dirty="0"/>
          </a:p>
        </p:txBody>
      </p:sp>
      <p:sp>
        <p:nvSpPr>
          <p:cNvPr id="3" name="Title 2"/>
          <p:cNvSpPr>
            <a:spLocks noGrp="1"/>
          </p:cNvSpPr>
          <p:nvPr>
            <p:ph type="title"/>
          </p:nvPr>
        </p:nvSpPr>
        <p:spPr>
          <a:xfrm>
            <a:off x="323528" y="188640"/>
            <a:ext cx="8229600" cy="1143000"/>
          </a:xfrm>
        </p:spPr>
        <p:txBody>
          <a:bodyPr/>
          <a:lstStyle/>
          <a:p>
            <a:r>
              <a:rPr lang="en-GB" dirty="0" smtClean="0">
                <a:solidFill>
                  <a:schemeClr val="tx1"/>
                </a:solidFill>
              </a:rPr>
              <a:t>Use of technology – good ‘spend’?</a:t>
            </a:r>
            <a:endParaRPr lang="en-GB" dirty="0">
              <a:solidFill>
                <a:schemeClr val="tx1"/>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340768"/>
            <a:ext cx="8229600" cy="4525963"/>
          </a:xfrm>
        </p:spPr>
        <p:txBody>
          <a:bodyPr>
            <a:normAutofit fontScale="92500"/>
          </a:bodyPr>
          <a:lstStyle/>
          <a:p>
            <a:pPr>
              <a:buClrTx/>
              <a:buSzPct val="75000"/>
              <a:buFont typeface="Wingdings" pitchFamily="2" charset="2"/>
              <a:buChar char="Ø"/>
            </a:pPr>
            <a:r>
              <a:rPr lang="es-ES" dirty="0"/>
              <a:t>Tenga en cuenta cómo la tecnología puede apoyar la sensibilización del personal y el impacto </a:t>
            </a:r>
            <a:r>
              <a:rPr lang="en-GB" dirty="0" smtClean="0"/>
              <a:t>…</a:t>
            </a:r>
          </a:p>
          <a:p>
            <a:pPr>
              <a:buClrTx/>
              <a:buSzPct val="75000"/>
              <a:buFont typeface="Wingdings" pitchFamily="2" charset="2"/>
              <a:buChar char="Ø"/>
            </a:pPr>
            <a:r>
              <a:rPr lang="en-GB" dirty="0" err="1" smtClean="0"/>
              <a:t>Grabar</a:t>
            </a:r>
            <a:r>
              <a:rPr lang="en-GB" dirty="0" smtClean="0"/>
              <a:t> y </a:t>
            </a:r>
            <a:r>
              <a:rPr lang="en-GB" dirty="0" err="1" smtClean="0"/>
              <a:t>apoyar</a:t>
            </a:r>
            <a:r>
              <a:rPr lang="en-GB" dirty="0" smtClean="0"/>
              <a:t> el </a:t>
            </a:r>
            <a:r>
              <a:rPr lang="en-GB" dirty="0" err="1" smtClean="0"/>
              <a:t>impacto</a:t>
            </a:r>
            <a:r>
              <a:rPr lang="en-GB" dirty="0" smtClean="0"/>
              <a:t> y la </a:t>
            </a:r>
            <a:r>
              <a:rPr lang="en-GB" dirty="0" err="1" smtClean="0"/>
              <a:t>evaluación</a:t>
            </a:r>
            <a:r>
              <a:rPr lang="en-GB" dirty="0" smtClean="0"/>
              <a:t>…</a:t>
            </a:r>
          </a:p>
          <a:p>
            <a:pPr>
              <a:buClrTx/>
              <a:buSzPct val="75000"/>
              <a:buFont typeface="Wingdings" pitchFamily="2" charset="2"/>
              <a:buChar char="Ø"/>
            </a:pPr>
            <a:r>
              <a:rPr lang="en-GB" dirty="0" err="1" smtClean="0"/>
              <a:t>Intercambio</a:t>
            </a:r>
            <a:r>
              <a:rPr lang="en-GB" dirty="0" smtClean="0"/>
              <a:t> de </a:t>
            </a:r>
            <a:r>
              <a:rPr lang="en-GB" dirty="0" err="1" smtClean="0"/>
              <a:t>comunicación</a:t>
            </a:r>
            <a:r>
              <a:rPr lang="en-GB" dirty="0" smtClean="0"/>
              <a:t> e </a:t>
            </a:r>
            <a:r>
              <a:rPr lang="en-GB" dirty="0" err="1" smtClean="0"/>
              <a:t>información</a:t>
            </a:r>
            <a:r>
              <a:rPr lang="en-GB" dirty="0" smtClean="0"/>
              <a:t>…</a:t>
            </a:r>
          </a:p>
          <a:p>
            <a:pPr>
              <a:buClrTx/>
              <a:buSzPct val="75000"/>
              <a:buFont typeface="Wingdings" pitchFamily="2" charset="2"/>
              <a:buChar char="Ø"/>
            </a:pPr>
            <a:r>
              <a:rPr lang="en-GB" dirty="0" smtClean="0"/>
              <a:t>Tablets </a:t>
            </a:r>
            <a:r>
              <a:rPr lang="en-GB" dirty="0" err="1" smtClean="0"/>
              <a:t>para</a:t>
            </a:r>
            <a:r>
              <a:rPr lang="en-GB" dirty="0" smtClean="0"/>
              <a:t> la revision ‘GCSE* Pod’ etc…</a:t>
            </a:r>
          </a:p>
          <a:p>
            <a:pPr>
              <a:buClrTx/>
              <a:buSzPct val="75000"/>
              <a:buFont typeface="Wingdings" pitchFamily="2" charset="2"/>
              <a:buChar char="Ø"/>
            </a:pPr>
            <a:r>
              <a:rPr lang="en-GB" dirty="0" err="1" smtClean="0"/>
              <a:t>Productos</a:t>
            </a:r>
            <a:r>
              <a:rPr lang="en-GB" dirty="0" smtClean="0"/>
              <a:t> </a:t>
            </a:r>
            <a:r>
              <a:rPr lang="en-GB" dirty="0" err="1" smtClean="0"/>
              <a:t>para</a:t>
            </a:r>
            <a:r>
              <a:rPr lang="en-GB" dirty="0" smtClean="0"/>
              <a:t> </a:t>
            </a:r>
            <a:r>
              <a:rPr lang="en-GB" dirty="0" err="1" smtClean="0"/>
              <a:t>toda</a:t>
            </a:r>
            <a:r>
              <a:rPr lang="en-GB" dirty="0" smtClean="0"/>
              <a:t> la </a:t>
            </a:r>
            <a:r>
              <a:rPr lang="en-GB" dirty="0" err="1" smtClean="0"/>
              <a:t>escuela</a:t>
            </a:r>
            <a:r>
              <a:rPr lang="en-GB" dirty="0" smtClean="0"/>
              <a:t>, </a:t>
            </a:r>
            <a:r>
              <a:rPr lang="en-GB" dirty="0" err="1" smtClean="0"/>
              <a:t>para</a:t>
            </a:r>
            <a:r>
              <a:rPr lang="en-GB" dirty="0" smtClean="0"/>
              <a:t> </a:t>
            </a:r>
            <a:r>
              <a:rPr lang="en-GB" dirty="0" err="1" smtClean="0"/>
              <a:t>una</a:t>
            </a:r>
            <a:r>
              <a:rPr lang="en-GB" dirty="0" smtClean="0"/>
              <a:t> </a:t>
            </a:r>
            <a:r>
              <a:rPr lang="en-GB" dirty="0" err="1" smtClean="0"/>
              <a:t>mejor</a:t>
            </a:r>
            <a:r>
              <a:rPr lang="en-GB" dirty="0" smtClean="0"/>
              <a:t> </a:t>
            </a:r>
            <a:r>
              <a:rPr lang="en-GB" dirty="0" err="1" smtClean="0"/>
              <a:t>provisión</a:t>
            </a:r>
            <a:r>
              <a:rPr lang="en-GB" dirty="0" smtClean="0"/>
              <a:t> de </a:t>
            </a:r>
            <a:r>
              <a:rPr lang="en-GB" dirty="0" err="1" smtClean="0"/>
              <a:t>informes</a:t>
            </a:r>
            <a:r>
              <a:rPr lang="en-GB" dirty="0" smtClean="0"/>
              <a:t>, </a:t>
            </a:r>
            <a:r>
              <a:rPr lang="en-GB" dirty="0" err="1" smtClean="0"/>
              <a:t>evaluaciones</a:t>
            </a:r>
            <a:r>
              <a:rPr lang="en-GB" dirty="0" smtClean="0"/>
              <a:t> y </a:t>
            </a:r>
            <a:r>
              <a:rPr lang="en-GB" dirty="0" err="1" smtClean="0"/>
              <a:t>seguimiento</a:t>
            </a:r>
            <a:r>
              <a:rPr lang="en-GB" dirty="0" smtClean="0"/>
              <a:t> del </a:t>
            </a:r>
            <a:r>
              <a:rPr lang="en-GB" dirty="0" err="1" smtClean="0"/>
              <a:t>proceso</a:t>
            </a:r>
            <a:r>
              <a:rPr lang="en-GB" dirty="0" smtClean="0"/>
              <a:t>…</a:t>
            </a:r>
          </a:p>
          <a:p>
            <a:pPr>
              <a:buClrTx/>
              <a:buSzPct val="75000"/>
              <a:buFont typeface="Wingdings" pitchFamily="2" charset="2"/>
              <a:buChar char="Ø"/>
            </a:pPr>
            <a:r>
              <a:rPr lang="es-ES" dirty="0" smtClean="0"/>
              <a:t>Muchos lanzamientos a la venta </a:t>
            </a:r>
            <a:r>
              <a:rPr lang="es-ES" dirty="0"/>
              <a:t>- </a:t>
            </a:r>
            <a:r>
              <a:rPr lang="es-ES" dirty="0" smtClean="0"/>
              <a:t>obtengan demos </a:t>
            </a:r>
            <a:r>
              <a:rPr lang="es-ES" dirty="0"/>
              <a:t>y </a:t>
            </a:r>
            <a:r>
              <a:rPr lang="es-ES" dirty="0" smtClean="0"/>
              <a:t>tomen </a:t>
            </a:r>
            <a:r>
              <a:rPr lang="es-ES" dirty="0"/>
              <a:t>tiempo para ver lo que más le convenga - recuerde, lo que funciona para uno no lo hace siempre para todos </a:t>
            </a:r>
            <a:r>
              <a:rPr lang="en-GB" dirty="0" smtClean="0"/>
              <a:t>…</a:t>
            </a:r>
          </a:p>
          <a:p>
            <a:pPr marL="109728" indent="0">
              <a:buClrTx/>
              <a:buSzPct val="75000"/>
              <a:buNone/>
            </a:pPr>
            <a:r>
              <a:rPr lang="en-GB" sz="2000" dirty="0" smtClean="0"/>
              <a:t>*</a:t>
            </a:r>
            <a:r>
              <a:rPr lang="en-GB" sz="2000" dirty="0"/>
              <a:t>GCSE (</a:t>
            </a:r>
            <a:r>
              <a:rPr lang="es-ES" sz="2000" dirty="0"/>
              <a:t>Certificado de Educación Secundaria)</a:t>
            </a:r>
            <a:endParaRPr lang="en-GB" sz="2000" dirty="0"/>
          </a:p>
          <a:p>
            <a:pPr>
              <a:buClrTx/>
              <a:buSzPct val="75000"/>
              <a:buFont typeface="Wingdings" pitchFamily="2" charset="2"/>
              <a:buChar char="Ø"/>
            </a:pPr>
            <a:endParaRPr lang="en-GB" dirty="0" smtClean="0"/>
          </a:p>
          <a:p>
            <a:pPr>
              <a:buClrTx/>
              <a:buSzPct val="75000"/>
              <a:buFont typeface="Wingdings" pitchFamily="2" charset="2"/>
              <a:buChar char="Ø"/>
            </a:pPr>
            <a:endParaRPr lang="en-GB" dirty="0"/>
          </a:p>
        </p:txBody>
      </p:sp>
      <p:sp>
        <p:nvSpPr>
          <p:cNvPr id="3" name="Title 2"/>
          <p:cNvSpPr>
            <a:spLocks noGrp="1"/>
          </p:cNvSpPr>
          <p:nvPr>
            <p:ph type="title"/>
          </p:nvPr>
        </p:nvSpPr>
        <p:spPr>
          <a:xfrm>
            <a:off x="323528" y="188640"/>
            <a:ext cx="8229600" cy="1143000"/>
          </a:xfrm>
        </p:spPr>
        <p:txBody>
          <a:bodyPr/>
          <a:lstStyle/>
          <a:p>
            <a:r>
              <a:rPr lang="en-GB" dirty="0" err="1" smtClean="0">
                <a:solidFill>
                  <a:schemeClr val="tx1"/>
                </a:solidFill>
              </a:rPr>
              <a:t>Uso</a:t>
            </a:r>
            <a:r>
              <a:rPr lang="en-GB" dirty="0" smtClean="0">
                <a:solidFill>
                  <a:schemeClr val="tx1"/>
                </a:solidFill>
              </a:rPr>
              <a:t> de la </a:t>
            </a:r>
            <a:r>
              <a:rPr lang="en-GB" dirty="0" err="1" smtClean="0">
                <a:solidFill>
                  <a:schemeClr val="tx1"/>
                </a:solidFill>
              </a:rPr>
              <a:t>tecnología</a:t>
            </a:r>
            <a:r>
              <a:rPr lang="en-GB" dirty="0" smtClean="0">
                <a:solidFill>
                  <a:schemeClr val="tx1"/>
                </a:solidFill>
              </a:rPr>
              <a:t>– ¿</a:t>
            </a:r>
            <a:r>
              <a:rPr lang="en-GB" dirty="0" err="1" smtClean="0">
                <a:solidFill>
                  <a:schemeClr val="tx1"/>
                </a:solidFill>
              </a:rPr>
              <a:t>buen</a:t>
            </a:r>
            <a:r>
              <a:rPr lang="en-GB" dirty="0" smtClean="0">
                <a:solidFill>
                  <a:schemeClr val="tx1"/>
                </a:solidFill>
              </a:rPr>
              <a:t> “</a:t>
            </a:r>
            <a:r>
              <a:rPr lang="en-GB" dirty="0" err="1" smtClean="0">
                <a:solidFill>
                  <a:schemeClr val="tx1"/>
                </a:solidFill>
              </a:rPr>
              <a:t>gasto</a:t>
            </a:r>
            <a:r>
              <a:rPr lang="en-GB" dirty="0" smtClean="0">
                <a:solidFill>
                  <a:schemeClr val="tx1"/>
                </a:solidFill>
              </a:rPr>
              <a:t>”?</a:t>
            </a:r>
            <a:endParaRPr lang="en-GB" dirty="0">
              <a:solidFill>
                <a:schemeClr val="tx1"/>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196752"/>
            <a:ext cx="8229600" cy="4525963"/>
          </a:xfrm>
        </p:spPr>
        <p:txBody>
          <a:bodyPr/>
          <a:lstStyle/>
          <a:p>
            <a:pPr>
              <a:buClrTx/>
              <a:buSzPct val="75000"/>
              <a:buFont typeface="Wingdings" pitchFamily="2" charset="2"/>
              <a:buChar char="Ø"/>
            </a:pPr>
            <a:r>
              <a:rPr lang="en-GB" dirty="0" smtClean="0"/>
              <a:t> </a:t>
            </a:r>
            <a:r>
              <a:rPr lang="en-GB" dirty="0" err="1" smtClean="0"/>
              <a:t>Read&amp;Write</a:t>
            </a:r>
            <a:r>
              <a:rPr lang="en-GB" dirty="0" smtClean="0"/>
              <a:t> – for use in class, exams and at home</a:t>
            </a:r>
          </a:p>
          <a:p>
            <a:pPr>
              <a:buClrTx/>
              <a:buSzPct val="75000"/>
              <a:buFont typeface="Wingdings" pitchFamily="2" charset="2"/>
              <a:buChar char="Ø"/>
            </a:pPr>
            <a:endParaRPr lang="en-GB" dirty="0" smtClean="0"/>
          </a:p>
          <a:p>
            <a:pPr>
              <a:buClrTx/>
              <a:buSzPct val="75000"/>
              <a:buFont typeface="Wingdings" pitchFamily="2" charset="2"/>
              <a:buChar char="Ø"/>
            </a:pPr>
            <a:endParaRPr lang="en-GB" dirty="0" smtClean="0"/>
          </a:p>
          <a:p>
            <a:pPr>
              <a:buClrTx/>
              <a:buSzPct val="75000"/>
              <a:buFont typeface="Wingdings" pitchFamily="2" charset="2"/>
              <a:buChar char="Ø"/>
            </a:pPr>
            <a:r>
              <a:rPr lang="en-GB" dirty="0" smtClean="0"/>
              <a:t> Lucid Research’s LASS software – for analysis and provision</a:t>
            </a:r>
          </a:p>
          <a:p>
            <a:pPr>
              <a:buClrTx/>
              <a:buSzPct val="75000"/>
              <a:buFont typeface="Wingdings" pitchFamily="2" charset="2"/>
              <a:buChar char="Ø"/>
            </a:pPr>
            <a:r>
              <a:rPr lang="en-GB" dirty="0" smtClean="0"/>
              <a:t> </a:t>
            </a:r>
            <a:r>
              <a:rPr lang="en-GB" i="1" dirty="0" smtClean="0"/>
              <a:t>Trugs</a:t>
            </a:r>
            <a:r>
              <a:rPr lang="en-GB" dirty="0" smtClean="0"/>
              <a:t> plus (in addition to </a:t>
            </a:r>
            <a:r>
              <a:rPr lang="en-GB" i="1" dirty="0" smtClean="0"/>
              <a:t>trugs</a:t>
            </a:r>
            <a:r>
              <a:rPr lang="en-GB" dirty="0" smtClean="0"/>
              <a:t> card games)</a:t>
            </a:r>
          </a:p>
          <a:p>
            <a:pPr>
              <a:buClrTx/>
              <a:buSzPct val="75000"/>
              <a:buFont typeface="Wingdings" pitchFamily="2" charset="2"/>
              <a:buChar char="Ø"/>
            </a:pPr>
            <a:r>
              <a:rPr lang="en-GB" dirty="0" smtClean="0"/>
              <a:t> On-line support packages and assessment tools</a:t>
            </a:r>
          </a:p>
          <a:p>
            <a:pPr>
              <a:buClrTx/>
              <a:buSzPct val="75000"/>
              <a:buFont typeface="Wingdings" pitchFamily="2" charset="2"/>
              <a:buChar char="Ø"/>
            </a:pPr>
            <a:r>
              <a:rPr lang="en-GB" dirty="0" smtClean="0"/>
              <a:t> See videos demonstrating these key elements at </a:t>
            </a:r>
            <a:r>
              <a:rPr lang="en-GB" u="sng" dirty="0" smtClean="0"/>
              <a:t>www.gdmorewood.com</a:t>
            </a:r>
            <a:r>
              <a:rPr lang="en-GB" dirty="0" smtClean="0"/>
              <a:t> </a:t>
            </a:r>
          </a:p>
          <a:p>
            <a:endParaRPr lang="en-GB" dirty="0"/>
          </a:p>
        </p:txBody>
      </p:sp>
      <p:sp>
        <p:nvSpPr>
          <p:cNvPr id="3" name="Title 2"/>
          <p:cNvSpPr>
            <a:spLocks noGrp="1"/>
          </p:cNvSpPr>
          <p:nvPr>
            <p:ph type="title"/>
          </p:nvPr>
        </p:nvSpPr>
        <p:spPr>
          <a:xfrm>
            <a:off x="457200" y="274638"/>
            <a:ext cx="8229600" cy="922114"/>
          </a:xfrm>
        </p:spPr>
        <p:txBody>
          <a:bodyPr/>
          <a:lstStyle/>
          <a:p>
            <a:r>
              <a:rPr lang="en-GB" dirty="0" smtClean="0">
                <a:solidFill>
                  <a:schemeClr val="tx1"/>
                </a:solidFill>
                <a:effectLst/>
              </a:rPr>
              <a:t>Using technology, some examples…</a:t>
            </a:r>
            <a:endParaRPr lang="en-GB" dirty="0">
              <a:solidFill>
                <a:schemeClr val="tx1"/>
              </a:solidFill>
              <a:effectLst/>
            </a:endParaRPr>
          </a:p>
        </p:txBody>
      </p:sp>
      <p:pic>
        <p:nvPicPr>
          <p:cNvPr id="4" name="Picture 2"/>
          <p:cNvPicPr>
            <a:picLocks noChangeAspect="1" noChangeArrowheads="1"/>
          </p:cNvPicPr>
          <p:nvPr/>
        </p:nvPicPr>
        <p:blipFill>
          <a:blip r:embed="rId2" cstate="print"/>
          <a:srcRect/>
          <a:stretch>
            <a:fillRect/>
          </a:stretch>
        </p:blipFill>
        <p:spPr bwMode="auto">
          <a:xfrm>
            <a:off x="0" y="1772816"/>
            <a:ext cx="8989871" cy="6758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196752"/>
            <a:ext cx="8229600" cy="4525963"/>
          </a:xfrm>
        </p:spPr>
        <p:txBody>
          <a:bodyPr/>
          <a:lstStyle/>
          <a:p>
            <a:pPr>
              <a:buClrTx/>
              <a:buSzPct val="75000"/>
              <a:buFont typeface="Wingdings" pitchFamily="2" charset="2"/>
              <a:buChar char="Ø"/>
            </a:pPr>
            <a:r>
              <a:rPr lang="en-GB" dirty="0" smtClean="0"/>
              <a:t> </a:t>
            </a:r>
            <a:r>
              <a:rPr lang="en-GB" b="1" i="1" dirty="0" err="1" smtClean="0"/>
              <a:t>Read&amp;Write</a:t>
            </a:r>
            <a:r>
              <a:rPr lang="en-GB" dirty="0" smtClean="0"/>
              <a:t> – </a:t>
            </a:r>
            <a:r>
              <a:rPr lang="en-GB" dirty="0" err="1" smtClean="0"/>
              <a:t>para</a:t>
            </a:r>
            <a:r>
              <a:rPr lang="en-GB" dirty="0" smtClean="0"/>
              <a:t> </a:t>
            </a:r>
            <a:r>
              <a:rPr lang="en-GB" dirty="0" err="1" smtClean="0"/>
              <a:t>usar</a:t>
            </a:r>
            <a:r>
              <a:rPr lang="en-GB" dirty="0" smtClean="0"/>
              <a:t> en </a:t>
            </a:r>
            <a:r>
              <a:rPr lang="en-GB" dirty="0" err="1" smtClean="0"/>
              <a:t>clase</a:t>
            </a:r>
            <a:r>
              <a:rPr lang="en-GB" dirty="0" smtClean="0"/>
              <a:t>, </a:t>
            </a:r>
            <a:r>
              <a:rPr lang="en-GB" dirty="0" err="1" smtClean="0"/>
              <a:t>examenes</a:t>
            </a:r>
            <a:r>
              <a:rPr lang="en-GB" dirty="0" smtClean="0"/>
              <a:t> y en casa</a:t>
            </a:r>
          </a:p>
          <a:p>
            <a:pPr>
              <a:buClrTx/>
              <a:buSzPct val="75000"/>
              <a:buFont typeface="Wingdings" pitchFamily="2" charset="2"/>
              <a:buChar char="Ø"/>
            </a:pPr>
            <a:endParaRPr lang="en-GB" dirty="0" smtClean="0"/>
          </a:p>
          <a:p>
            <a:pPr>
              <a:buClrTx/>
              <a:buSzPct val="75000"/>
              <a:buFont typeface="Wingdings" pitchFamily="2" charset="2"/>
              <a:buChar char="Ø"/>
            </a:pPr>
            <a:endParaRPr lang="en-GB" dirty="0" smtClean="0"/>
          </a:p>
          <a:p>
            <a:pPr>
              <a:buClrTx/>
              <a:buSzPct val="75000"/>
              <a:buFont typeface="Wingdings" pitchFamily="2" charset="2"/>
              <a:buChar char="Ø"/>
            </a:pPr>
            <a:r>
              <a:rPr lang="en-GB" dirty="0" smtClean="0"/>
              <a:t> Lucid Research’s </a:t>
            </a:r>
            <a:r>
              <a:rPr lang="en-GB" b="1" i="1" dirty="0" smtClean="0"/>
              <a:t>LASS software </a:t>
            </a:r>
            <a:r>
              <a:rPr lang="en-GB" dirty="0" smtClean="0"/>
              <a:t>– </a:t>
            </a:r>
            <a:r>
              <a:rPr lang="en-GB" dirty="0" err="1" smtClean="0"/>
              <a:t>para</a:t>
            </a:r>
            <a:r>
              <a:rPr lang="en-GB" dirty="0" smtClean="0"/>
              <a:t> </a:t>
            </a:r>
            <a:r>
              <a:rPr lang="en-GB" dirty="0" err="1" smtClean="0"/>
              <a:t>analisis</a:t>
            </a:r>
            <a:r>
              <a:rPr lang="en-GB" dirty="0" smtClean="0"/>
              <a:t> y </a:t>
            </a:r>
            <a:r>
              <a:rPr lang="en-GB" dirty="0" err="1" smtClean="0"/>
              <a:t>suministro</a:t>
            </a:r>
            <a:endParaRPr lang="en-GB" dirty="0" smtClean="0"/>
          </a:p>
          <a:p>
            <a:pPr>
              <a:buClrTx/>
              <a:buSzPct val="75000"/>
              <a:buFont typeface="Wingdings" pitchFamily="2" charset="2"/>
              <a:buChar char="Ø"/>
            </a:pPr>
            <a:r>
              <a:rPr lang="en-GB" dirty="0" smtClean="0"/>
              <a:t> </a:t>
            </a:r>
            <a:r>
              <a:rPr lang="en-GB" b="1" i="1" dirty="0" smtClean="0"/>
              <a:t>Trugs</a:t>
            </a:r>
            <a:r>
              <a:rPr lang="en-GB" b="1" dirty="0" smtClean="0"/>
              <a:t> plus </a:t>
            </a:r>
            <a:r>
              <a:rPr lang="en-GB" dirty="0" smtClean="0"/>
              <a:t>(</a:t>
            </a:r>
            <a:r>
              <a:rPr lang="en-GB" dirty="0" err="1" smtClean="0"/>
              <a:t>además</a:t>
            </a:r>
            <a:r>
              <a:rPr lang="en-GB" dirty="0" smtClean="0"/>
              <a:t> del </a:t>
            </a:r>
            <a:r>
              <a:rPr lang="en-GB" dirty="0" err="1" smtClean="0"/>
              <a:t>juego</a:t>
            </a:r>
            <a:r>
              <a:rPr lang="en-GB" dirty="0" smtClean="0"/>
              <a:t> de </a:t>
            </a:r>
            <a:r>
              <a:rPr lang="en-GB" dirty="0" err="1" smtClean="0"/>
              <a:t>cartas</a:t>
            </a:r>
            <a:r>
              <a:rPr lang="en-GB" dirty="0" smtClean="0"/>
              <a:t> </a:t>
            </a:r>
            <a:r>
              <a:rPr lang="en-GB" i="1" dirty="0" err="1"/>
              <a:t>trugs</a:t>
            </a:r>
            <a:r>
              <a:rPr lang="en-GB" dirty="0" smtClean="0"/>
              <a:t>)</a:t>
            </a:r>
          </a:p>
          <a:p>
            <a:pPr>
              <a:buClrTx/>
              <a:buSzPct val="75000"/>
              <a:buFont typeface="Wingdings" pitchFamily="2" charset="2"/>
              <a:buChar char="Ø"/>
            </a:pPr>
            <a:r>
              <a:rPr lang="en-GB" dirty="0" smtClean="0"/>
              <a:t> </a:t>
            </a:r>
            <a:r>
              <a:rPr lang="en-GB" dirty="0" err="1" smtClean="0"/>
              <a:t>Paquetes</a:t>
            </a:r>
            <a:r>
              <a:rPr lang="en-GB" dirty="0" smtClean="0"/>
              <a:t> de </a:t>
            </a:r>
            <a:r>
              <a:rPr lang="en-GB" dirty="0" err="1" smtClean="0"/>
              <a:t>ayuda</a:t>
            </a:r>
            <a:r>
              <a:rPr lang="en-GB" dirty="0" smtClean="0"/>
              <a:t> on-line y </a:t>
            </a:r>
            <a:r>
              <a:rPr lang="en-GB" dirty="0" err="1" smtClean="0"/>
              <a:t>herramientas</a:t>
            </a:r>
            <a:r>
              <a:rPr lang="en-GB" dirty="0" smtClean="0"/>
              <a:t> de </a:t>
            </a:r>
            <a:r>
              <a:rPr lang="en-GB" dirty="0" err="1" smtClean="0"/>
              <a:t>evaluación</a:t>
            </a:r>
            <a:endParaRPr lang="en-GB" dirty="0" smtClean="0"/>
          </a:p>
          <a:p>
            <a:pPr>
              <a:buClrTx/>
              <a:buSzPct val="75000"/>
              <a:buFont typeface="Wingdings" pitchFamily="2" charset="2"/>
              <a:buChar char="Ø"/>
            </a:pPr>
            <a:r>
              <a:rPr lang="en-GB" dirty="0" smtClean="0"/>
              <a:t> </a:t>
            </a:r>
            <a:r>
              <a:rPr lang="es-ES" dirty="0" smtClean="0"/>
              <a:t>Vea </a:t>
            </a:r>
            <a:r>
              <a:rPr lang="es-ES" dirty="0"/>
              <a:t>videos de demostración de estos elementos clave en </a:t>
            </a:r>
            <a:r>
              <a:rPr lang="en-GB" u="sng" dirty="0" smtClean="0"/>
              <a:t>www.gdmorewood.com</a:t>
            </a:r>
            <a:r>
              <a:rPr lang="en-GB" dirty="0" smtClean="0"/>
              <a:t> </a:t>
            </a:r>
          </a:p>
          <a:p>
            <a:endParaRPr lang="en-GB" dirty="0"/>
          </a:p>
        </p:txBody>
      </p:sp>
      <p:sp>
        <p:nvSpPr>
          <p:cNvPr id="3" name="Title 2"/>
          <p:cNvSpPr>
            <a:spLocks noGrp="1"/>
          </p:cNvSpPr>
          <p:nvPr>
            <p:ph type="title"/>
          </p:nvPr>
        </p:nvSpPr>
        <p:spPr>
          <a:xfrm>
            <a:off x="457200" y="274638"/>
            <a:ext cx="8229600" cy="922114"/>
          </a:xfrm>
        </p:spPr>
        <p:txBody>
          <a:bodyPr>
            <a:normAutofit fontScale="90000"/>
          </a:bodyPr>
          <a:lstStyle/>
          <a:p>
            <a:r>
              <a:rPr lang="en-GB" dirty="0" err="1" smtClean="0">
                <a:solidFill>
                  <a:schemeClr val="tx1"/>
                </a:solidFill>
                <a:effectLst/>
              </a:rPr>
              <a:t>Usando</a:t>
            </a:r>
            <a:r>
              <a:rPr lang="en-GB" dirty="0" smtClean="0">
                <a:solidFill>
                  <a:schemeClr val="tx1"/>
                </a:solidFill>
                <a:effectLst/>
              </a:rPr>
              <a:t> </a:t>
            </a:r>
            <a:r>
              <a:rPr lang="en-GB" dirty="0" err="1" smtClean="0">
                <a:solidFill>
                  <a:schemeClr val="tx1"/>
                </a:solidFill>
                <a:effectLst/>
              </a:rPr>
              <a:t>tecnología</a:t>
            </a:r>
            <a:r>
              <a:rPr lang="en-GB" dirty="0" smtClean="0">
                <a:solidFill>
                  <a:schemeClr val="tx1"/>
                </a:solidFill>
                <a:effectLst/>
              </a:rPr>
              <a:t>, </a:t>
            </a:r>
            <a:r>
              <a:rPr lang="en-GB" dirty="0" err="1" smtClean="0">
                <a:solidFill>
                  <a:schemeClr val="tx1"/>
                </a:solidFill>
                <a:effectLst/>
              </a:rPr>
              <a:t>algunos</a:t>
            </a:r>
            <a:r>
              <a:rPr lang="en-GB" dirty="0" smtClean="0">
                <a:solidFill>
                  <a:schemeClr val="tx1"/>
                </a:solidFill>
                <a:effectLst/>
              </a:rPr>
              <a:t> </a:t>
            </a:r>
            <a:r>
              <a:rPr lang="en-GB" dirty="0" err="1" smtClean="0">
                <a:solidFill>
                  <a:schemeClr val="tx1"/>
                </a:solidFill>
                <a:effectLst/>
              </a:rPr>
              <a:t>ejemplos</a:t>
            </a:r>
            <a:r>
              <a:rPr lang="en-GB" dirty="0" smtClean="0">
                <a:solidFill>
                  <a:schemeClr val="tx1"/>
                </a:solidFill>
                <a:effectLst/>
              </a:rPr>
              <a:t>…</a:t>
            </a:r>
            <a:endParaRPr lang="en-GB" dirty="0">
              <a:solidFill>
                <a:schemeClr val="tx1"/>
              </a:solidFill>
              <a:effectLst/>
            </a:endParaRPr>
          </a:p>
        </p:txBody>
      </p:sp>
      <p:pic>
        <p:nvPicPr>
          <p:cNvPr id="4" name="Picture 2"/>
          <p:cNvPicPr>
            <a:picLocks noChangeAspect="1" noChangeArrowheads="1"/>
          </p:cNvPicPr>
          <p:nvPr/>
        </p:nvPicPr>
        <p:blipFill>
          <a:blip r:embed="rId2" cstate="print"/>
          <a:srcRect/>
          <a:stretch>
            <a:fillRect/>
          </a:stretch>
        </p:blipFill>
        <p:spPr bwMode="auto">
          <a:xfrm>
            <a:off x="107504" y="1844824"/>
            <a:ext cx="8989871" cy="6758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6875686" y="1197199"/>
            <a:ext cx="863600" cy="0"/>
          </a:xfrm>
          <a:prstGeom prst="line">
            <a:avLst/>
          </a:prstGeom>
          <a:ln w="50800" cmpd="sng">
            <a:solidFill>
              <a:srgbClr val="FF0000"/>
            </a:solidFill>
            <a:prstDash val="dash"/>
          </a:ln>
        </p:spPr>
        <p:style>
          <a:lnRef idx="1">
            <a:schemeClr val="accent2"/>
          </a:lnRef>
          <a:fillRef idx="0">
            <a:schemeClr val="accent2"/>
          </a:fillRef>
          <a:effectRef idx="0">
            <a:schemeClr val="accent2"/>
          </a:effectRef>
          <a:fontRef idx="minor">
            <a:schemeClr val="tx1"/>
          </a:fontRef>
        </p:style>
      </p:cxnSp>
      <p:sp>
        <p:nvSpPr>
          <p:cNvPr id="5" name="TextBox 8"/>
          <p:cNvSpPr txBox="1">
            <a:spLocks noChangeArrowheads="1"/>
          </p:cNvSpPr>
          <p:nvPr/>
        </p:nvSpPr>
        <p:spPr bwMode="auto">
          <a:xfrm>
            <a:off x="6804248" y="1341661"/>
            <a:ext cx="1835150" cy="368300"/>
          </a:xfrm>
          <a:prstGeom prst="rect">
            <a:avLst/>
          </a:prstGeom>
          <a:noFill/>
          <a:ln w="9525">
            <a:noFill/>
            <a:miter lim="800000"/>
            <a:headEnd/>
            <a:tailEnd/>
          </a:ln>
        </p:spPr>
        <p:txBody>
          <a:bodyPr>
            <a:spAutoFit/>
          </a:bodyPr>
          <a:lstStyle/>
          <a:p>
            <a:r>
              <a:rPr lang="en-GB" dirty="0"/>
              <a:t>1 – 1 sessions</a:t>
            </a:r>
          </a:p>
        </p:txBody>
      </p:sp>
      <p:sp>
        <p:nvSpPr>
          <p:cNvPr id="6" name="Rectangle 5"/>
          <p:cNvSpPr/>
          <p:nvPr/>
        </p:nvSpPr>
        <p:spPr>
          <a:xfrm>
            <a:off x="6875686" y="2060799"/>
            <a:ext cx="792162" cy="360362"/>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7" name="TextBox 11"/>
          <p:cNvSpPr txBox="1">
            <a:spLocks noChangeArrowheads="1"/>
          </p:cNvSpPr>
          <p:nvPr/>
        </p:nvSpPr>
        <p:spPr bwMode="auto">
          <a:xfrm>
            <a:off x="6731223" y="2421161"/>
            <a:ext cx="1908175" cy="369888"/>
          </a:xfrm>
          <a:prstGeom prst="rect">
            <a:avLst/>
          </a:prstGeom>
          <a:noFill/>
          <a:ln w="9525">
            <a:noFill/>
            <a:miter lim="800000"/>
            <a:headEnd/>
            <a:tailEnd/>
          </a:ln>
        </p:spPr>
        <p:txBody>
          <a:bodyPr>
            <a:spAutoFit/>
          </a:bodyPr>
          <a:lstStyle/>
          <a:p>
            <a:r>
              <a:rPr lang="en-GB" sz="1200" dirty="0"/>
              <a:t> </a:t>
            </a:r>
            <a:r>
              <a:rPr lang="en-GB" dirty="0"/>
              <a:t>Group sessions</a:t>
            </a:r>
          </a:p>
        </p:txBody>
      </p:sp>
      <p:sp>
        <p:nvSpPr>
          <p:cNvPr id="8" name="Rectangle 7"/>
          <p:cNvSpPr/>
          <p:nvPr/>
        </p:nvSpPr>
        <p:spPr>
          <a:xfrm>
            <a:off x="6875686" y="3068861"/>
            <a:ext cx="792162" cy="360363"/>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9" name="TextBox 20"/>
          <p:cNvSpPr txBox="1">
            <a:spLocks noChangeArrowheads="1"/>
          </p:cNvSpPr>
          <p:nvPr/>
        </p:nvSpPr>
        <p:spPr bwMode="auto">
          <a:xfrm>
            <a:off x="6804248" y="3429224"/>
            <a:ext cx="1835150" cy="369887"/>
          </a:xfrm>
          <a:prstGeom prst="rect">
            <a:avLst/>
          </a:prstGeom>
          <a:noFill/>
          <a:ln w="9525">
            <a:noFill/>
            <a:miter lim="800000"/>
            <a:headEnd/>
            <a:tailEnd/>
          </a:ln>
        </p:spPr>
        <p:txBody>
          <a:bodyPr>
            <a:spAutoFit/>
          </a:bodyPr>
          <a:lstStyle/>
          <a:p>
            <a:r>
              <a:rPr lang="en-GB" dirty="0"/>
              <a:t>Interventions</a:t>
            </a:r>
          </a:p>
        </p:txBody>
      </p:sp>
      <p:sp>
        <p:nvSpPr>
          <p:cNvPr id="10" name="Rectangle 9"/>
          <p:cNvSpPr/>
          <p:nvPr/>
        </p:nvSpPr>
        <p:spPr>
          <a:xfrm>
            <a:off x="6875686" y="4076924"/>
            <a:ext cx="792162" cy="360362"/>
          </a:xfrm>
          <a:prstGeom prst="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1" name="TextBox 23"/>
          <p:cNvSpPr txBox="1">
            <a:spLocks noChangeArrowheads="1"/>
          </p:cNvSpPr>
          <p:nvPr/>
        </p:nvSpPr>
        <p:spPr bwMode="auto">
          <a:xfrm>
            <a:off x="6804248" y="4437286"/>
            <a:ext cx="1835150" cy="369888"/>
          </a:xfrm>
          <a:prstGeom prst="rect">
            <a:avLst/>
          </a:prstGeom>
          <a:noFill/>
          <a:ln w="9525">
            <a:noFill/>
            <a:miter lim="800000"/>
            <a:headEnd/>
            <a:tailEnd/>
          </a:ln>
        </p:spPr>
        <p:txBody>
          <a:bodyPr>
            <a:spAutoFit/>
          </a:bodyPr>
          <a:lstStyle/>
          <a:p>
            <a:r>
              <a:rPr lang="en-GB" dirty="0"/>
              <a:t>Whole-School</a:t>
            </a:r>
          </a:p>
        </p:txBody>
      </p:sp>
      <p:sp>
        <p:nvSpPr>
          <p:cNvPr id="12" name="Rectangle 11"/>
          <p:cNvSpPr/>
          <p:nvPr/>
        </p:nvSpPr>
        <p:spPr>
          <a:xfrm>
            <a:off x="6804248" y="1052736"/>
            <a:ext cx="1655763" cy="7207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3" name="Rectangle 12"/>
          <p:cNvSpPr/>
          <p:nvPr/>
        </p:nvSpPr>
        <p:spPr>
          <a:xfrm>
            <a:off x="6804248" y="1989361"/>
            <a:ext cx="1655763" cy="7921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4" name="Rectangle 13"/>
          <p:cNvSpPr/>
          <p:nvPr/>
        </p:nvSpPr>
        <p:spPr>
          <a:xfrm>
            <a:off x="6804248" y="2997424"/>
            <a:ext cx="1655763" cy="7921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5" name="Rectangle 14"/>
          <p:cNvSpPr/>
          <p:nvPr/>
        </p:nvSpPr>
        <p:spPr>
          <a:xfrm>
            <a:off x="6804248" y="4005486"/>
            <a:ext cx="1655763" cy="7921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16" name="Picture 5" descr="http://www.domesticatingit.com/wp-content/uploads/2010/06/BellCurve.png"/>
          <p:cNvPicPr>
            <a:picLocks noChangeAspect="1" noChangeArrowheads="1"/>
          </p:cNvPicPr>
          <p:nvPr/>
        </p:nvPicPr>
        <p:blipFill>
          <a:blip r:embed="rId2" cstate="print"/>
          <a:srcRect/>
          <a:stretch>
            <a:fillRect/>
          </a:stretch>
        </p:blipFill>
        <p:spPr bwMode="auto">
          <a:xfrm>
            <a:off x="314572" y="266566"/>
            <a:ext cx="6266714" cy="5337175"/>
          </a:xfrm>
          <a:prstGeom prst="rect">
            <a:avLst/>
          </a:prstGeom>
          <a:noFill/>
          <a:ln w="9525">
            <a:solidFill>
              <a:srgbClr val="000000"/>
            </a:solidFill>
            <a:miter lim="800000"/>
            <a:headEnd/>
            <a:tailEnd/>
          </a:ln>
        </p:spPr>
      </p:pic>
      <p:sp>
        <p:nvSpPr>
          <p:cNvPr id="17" name="TextBox 16"/>
          <p:cNvSpPr txBox="1"/>
          <p:nvPr/>
        </p:nvSpPr>
        <p:spPr>
          <a:xfrm>
            <a:off x="611560" y="260648"/>
            <a:ext cx="5734594" cy="477054"/>
          </a:xfrm>
          <a:prstGeom prst="rect">
            <a:avLst/>
          </a:prstGeom>
          <a:noFill/>
        </p:spPr>
        <p:txBody>
          <a:bodyPr wrap="square" rtlCol="0">
            <a:spAutoFit/>
          </a:bodyPr>
          <a:lstStyle/>
          <a:p>
            <a:pPr algn="ctr"/>
            <a:r>
              <a:rPr lang="en-GB" sz="2500" b="1" dirty="0" smtClean="0"/>
              <a:t>Whole School Literacy Provision</a:t>
            </a:r>
            <a:endParaRPr lang="en-GB" sz="2500" b="1" dirty="0"/>
          </a:p>
        </p:txBody>
      </p:sp>
      <p:cxnSp>
        <p:nvCxnSpPr>
          <p:cNvPr id="18" name="Straight Connector 17"/>
          <p:cNvCxnSpPr/>
          <p:nvPr/>
        </p:nvCxnSpPr>
        <p:spPr>
          <a:xfrm>
            <a:off x="1978968" y="2564383"/>
            <a:ext cx="0" cy="2881313"/>
          </a:xfrm>
          <a:prstGeom prst="line">
            <a:avLst/>
          </a:prstGeom>
          <a:ln w="50800" cmpd="sng">
            <a:solidFill>
              <a:srgbClr val="FF0000"/>
            </a:solidFill>
            <a:prstDash val="dash"/>
          </a:ln>
        </p:spPr>
        <p:style>
          <a:lnRef idx="1">
            <a:schemeClr val="accent2"/>
          </a:lnRef>
          <a:fillRef idx="0">
            <a:schemeClr val="accent2"/>
          </a:fillRef>
          <a:effectRef idx="0">
            <a:schemeClr val="accent2"/>
          </a:effectRef>
          <a:fontRef idx="minor">
            <a:schemeClr val="tx1"/>
          </a:fontRef>
        </p:style>
      </p:cxnSp>
      <p:sp>
        <p:nvSpPr>
          <p:cNvPr id="19" name="Rectangle 18"/>
          <p:cNvSpPr/>
          <p:nvPr/>
        </p:nvSpPr>
        <p:spPr>
          <a:xfrm>
            <a:off x="2051993" y="2564383"/>
            <a:ext cx="503237" cy="2808288"/>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20" name="Straight Arrow Connector 19"/>
          <p:cNvCxnSpPr/>
          <p:nvPr/>
        </p:nvCxnSpPr>
        <p:spPr>
          <a:xfrm flipH="1">
            <a:off x="610543" y="3140646"/>
            <a:ext cx="1296987" cy="0"/>
          </a:xfrm>
          <a:prstGeom prst="straightConnector1">
            <a:avLst/>
          </a:prstGeom>
          <a:ln w="50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610543" y="4293171"/>
            <a:ext cx="1296987" cy="0"/>
          </a:xfrm>
          <a:prstGeom prst="straightConnector1">
            <a:avLst/>
          </a:prstGeom>
          <a:ln w="508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626668" y="1124521"/>
            <a:ext cx="576262" cy="4248150"/>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3" name="Rectangle 22"/>
          <p:cNvSpPr/>
          <p:nvPr/>
        </p:nvSpPr>
        <p:spPr>
          <a:xfrm>
            <a:off x="683568" y="3501008"/>
            <a:ext cx="5184775" cy="431800"/>
          </a:xfrm>
          <a:prstGeom prst="rect">
            <a:avLst/>
          </a:prstGeom>
          <a:solidFill>
            <a:srgbClr val="C0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6875686" y="1197199"/>
            <a:ext cx="863600" cy="0"/>
          </a:xfrm>
          <a:prstGeom prst="line">
            <a:avLst/>
          </a:prstGeom>
          <a:ln w="50800" cmpd="sng">
            <a:solidFill>
              <a:srgbClr val="FF0000"/>
            </a:solidFill>
            <a:prstDash val="dash"/>
          </a:ln>
        </p:spPr>
        <p:style>
          <a:lnRef idx="1">
            <a:schemeClr val="accent2"/>
          </a:lnRef>
          <a:fillRef idx="0">
            <a:schemeClr val="accent2"/>
          </a:fillRef>
          <a:effectRef idx="0">
            <a:schemeClr val="accent2"/>
          </a:effectRef>
          <a:fontRef idx="minor">
            <a:schemeClr val="tx1"/>
          </a:fontRef>
        </p:style>
      </p:cxnSp>
      <p:sp>
        <p:nvSpPr>
          <p:cNvPr id="5" name="TextBox 8"/>
          <p:cNvSpPr txBox="1">
            <a:spLocks noChangeArrowheads="1"/>
          </p:cNvSpPr>
          <p:nvPr/>
        </p:nvSpPr>
        <p:spPr bwMode="auto">
          <a:xfrm>
            <a:off x="6804248" y="1341661"/>
            <a:ext cx="1835150" cy="368300"/>
          </a:xfrm>
          <a:prstGeom prst="rect">
            <a:avLst/>
          </a:prstGeom>
          <a:noFill/>
          <a:ln w="9525">
            <a:noFill/>
            <a:miter lim="800000"/>
            <a:headEnd/>
            <a:tailEnd/>
          </a:ln>
        </p:spPr>
        <p:txBody>
          <a:bodyPr>
            <a:spAutoFit/>
          </a:bodyPr>
          <a:lstStyle/>
          <a:p>
            <a:r>
              <a:rPr lang="en-GB" dirty="0" err="1" smtClean="0"/>
              <a:t>Sesiones</a:t>
            </a:r>
            <a:r>
              <a:rPr lang="en-GB" dirty="0" smtClean="0"/>
              <a:t> 1-1</a:t>
            </a:r>
            <a:endParaRPr lang="en-GB" dirty="0"/>
          </a:p>
        </p:txBody>
      </p:sp>
      <p:sp>
        <p:nvSpPr>
          <p:cNvPr id="6" name="Rectangle 5"/>
          <p:cNvSpPr/>
          <p:nvPr/>
        </p:nvSpPr>
        <p:spPr>
          <a:xfrm>
            <a:off x="6875686" y="2060799"/>
            <a:ext cx="792162" cy="360362"/>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7" name="TextBox 11"/>
          <p:cNvSpPr txBox="1">
            <a:spLocks noChangeArrowheads="1"/>
          </p:cNvSpPr>
          <p:nvPr/>
        </p:nvSpPr>
        <p:spPr bwMode="auto">
          <a:xfrm>
            <a:off x="6731223" y="2421161"/>
            <a:ext cx="1908175" cy="338554"/>
          </a:xfrm>
          <a:prstGeom prst="rect">
            <a:avLst/>
          </a:prstGeom>
          <a:noFill/>
          <a:ln w="9525">
            <a:noFill/>
            <a:miter lim="800000"/>
            <a:headEnd/>
            <a:tailEnd/>
          </a:ln>
        </p:spPr>
        <p:txBody>
          <a:bodyPr>
            <a:spAutoFit/>
          </a:bodyPr>
          <a:lstStyle/>
          <a:p>
            <a:r>
              <a:rPr lang="en-GB" sz="1200" dirty="0"/>
              <a:t> </a:t>
            </a:r>
            <a:r>
              <a:rPr lang="en-GB" sz="1600" dirty="0" err="1" smtClean="0"/>
              <a:t>Sesiones</a:t>
            </a:r>
            <a:r>
              <a:rPr lang="en-GB" sz="1600" dirty="0" smtClean="0"/>
              <a:t> </a:t>
            </a:r>
            <a:r>
              <a:rPr lang="en-GB" sz="1600" dirty="0" err="1" smtClean="0"/>
              <a:t>grupales</a:t>
            </a:r>
            <a:endParaRPr lang="en-GB" sz="1600" dirty="0"/>
          </a:p>
        </p:txBody>
      </p:sp>
      <p:sp>
        <p:nvSpPr>
          <p:cNvPr id="8" name="Rectangle 7"/>
          <p:cNvSpPr/>
          <p:nvPr/>
        </p:nvSpPr>
        <p:spPr>
          <a:xfrm>
            <a:off x="6875686" y="3068861"/>
            <a:ext cx="792162" cy="360363"/>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9" name="TextBox 20"/>
          <p:cNvSpPr txBox="1">
            <a:spLocks noChangeArrowheads="1"/>
          </p:cNvSpPr>
          <p:nvPr/>
        </p:nvSpPr>
        <p:spPr bwMode="auto">
          <a:xfrm>
            <a:off x="6804248" y="3429224"/>
            <a:ext cx="1835150" cy="369887"/>
          </a:xfrm>
          <a:prstGeom prst="rect">
            <a:avLst/>
          </a:prstGeom>
          <a:noFill/>
          <a:ln w="9525">
            <a:noFill/>
            <a:miter lim="800000"/>
            <a:headEnd/>
            <a:tailEnd/>
          </a:ln>
        </p:spPr>
        <p:txBody>
          <a:bodyPr>
            <a:spAutoFit/>
          </a:bodyPr>
          <a:lstStyle/>
          <a:p>
            <a:r>
              <a:rPr lang="en-GB" dirty="0" err="1" smtClean="0"/>
              <a:t>Intervenciones</a:t>
            </a:r>
            <a:endParaRPr lang="en-GB" dirty="0"/>
          </a:p>
        </p:txBody>
      </p:sp>
      <p:sp>
        <p:nvSpPr>
          <p:cNvPr id="10" name="Rectangle 9"/>
          <p:cNvSpPr/>
          <p:nvPr/>
        </p:nvSpPr>
        <p:spPr>
          <a:xfrm>
            <a:off x="6875686" y="4076924"/>
            <a:ext cx="792162" cy="360362"/>
          </a:xfrm>
          <a:prstGeom prst="rect">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1" name="TextBox 23"/>
          <p:cNvSpPr txBox="1">
            <a:spLocks noChangeArrowheads="1"/>
          </p:cNvSpPr>
          <p:nvPr/>
        </p:nvSpPr>
        <p:spPr bwMode="auto">
          <a:xfrm>
            <a:off x="6804248" y="4437286"/>
            <a:ext cx="1835150" cy="369888"/>
          </a:xfrm>
          <a:prstGeom prst="rect">
            <a:avLst/>
          </a:prstGeom>
          <a:noFill/>
          <a:ln w="9525">
            <a:noFill/>
            <a:miter lim="800000"/>
            <a:headEnd/>
            <a:tailEnd/>
          </a:ln>
        </p:spPr>
        <p:txBody>
          <a:bodyPr>
            <a:spAutoFit/>
          </a:bodyPr>
          <a:lstStyle/>
          <a:p>
            <a:r>
              <a:rPr lang="en-GB" dirty="0" smtClean="0"/>
              <a:t>Toda la </a:t>
            </a:r>
            <a:r>
              <a:rPr lang="en-GB" dirty="0" err="1" smtClean="0"/>
              <a:t>escuela</a:t>
            </a:r>
            <a:endParaRPr lang="en-GB" dirty="0"/>
          </a:p>
        </p:txBody>
      </p:sp>
      <p:sp>
        <p:nvSpPr>
          <p:cNvPr id="12" name="Rectangle 11"/>
          <p:cNvSpPr/>
          <p:nvPr/>
        </p:nvSpPr>
        <p:spPr>
          <a:xfrm>
            <a:off x="6804248" y="1052736"/>
            <a:ext cx="1655763" cy="7207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3" name="Rectangle 12"/>
          <p:cNvSpPr/>
          <p:nvPr/>
        </p:nvSpPr>
        <p:spPr>
          <a:xfrm>
            <a:off x="6804248" y="1989361"/>
            <a:ext cx="1655763" cy="7921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4" name="Rectangle 13"/>
          <p:cNvSpPr/>
          <p:nvPr/>
        </p:nvSpPr>
        <p:spPr>
          <a:xfrm>
            <a:off x="6804248" y="2997424"/>
            <a:ext cx="1655763" cy="7921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5" name="Rectangle 14"/>
          <p:cNvSpPr/>
          <p:nvPr/>
        </p:nvSpPr>
        <p:spPr>
          <a:xfrm>
            <a:off x="6804248" y="4005486"/>
            <a:ext cx="1655763" cy="7921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16" name="Picture 5" descr="http://www.domesticatingit.com/wp-content/uploads/2010/06/BellCurve.png"/>
          <p:cNvPicPr>
            <a:picLocks noChangeAspect="1" noChangeArrowheads="1"/>
          </p:cNvPicPr>
          <p:nvPr/>
        </p:nvPicPr>
        <p:blipFill>
          <a:blip r:embed="rId2" cstate="print"/>
          <a:srcRect/>
          <a:stretch>
            <a:fillRect/>
          </a:stretch>
        </p:blipFill>
        <p:spPr bwMode="auto">
          <a:xfrm>
            <a:off x="314572" y="266566"/>
            <a:ext cx="6266714" cy="5337175"/>
          </a:xfrm>
          <a:prstGeom prst="rect">
            <a:avLst/>
          </a:prstGeom>
          <a:noFill/>
          <a:ln w="9525">
            <a:solidFill>
              <a:srgbClr val="000000"/>
            </a:solidFill>
            <a:miter lim="800000"/>
            <a:headEnd/>
            <a:tailEnd/>
          </a:ln>
        </p:spPr>
      </p:pic>
      <p:sp>
        <p:nvSpPr>
          <p:cNvPr id="17" name="TextBox 16"/>
          <p:cNvSpPr txBox="1"/>
          <p:nvPr/>
        </p:nvSpPr>
        <p:spPr>
          <a:xfrm>
            <a:off x="611560" y="260648"/>
            <a:ext cx="5734594" cy="477054"/>
          </a:xfrm>
          <a:prstGeom prst="rect">
            <a:avLst/>
          </a:prstGeom>
          <a:noFill/>
        </p:spPr>
        <p:txBody>
          <a:bodyPr wrap="square" rtlCol="0">
            <a:spAutoFit/>
          </a:bodyPr>
          <a:lstStyle/>
          <a:p>
            <a:pPr algn="ctr"/>
            <a:r>
              <a:rPr lang="en-GB" sz="2500" b="1" dirty="0" err="1" smtClean="0"/>
              <a:t>Suministro</a:t>
            </a:r>
            <a:r>
              <a:rPr lang="en-GB" sz="2500" b="1" dirty="0" smtClean="0"/>
              <a:t> de </a:t>
            </a:r>
            <a:r>
              <a:rPr lang="en-GB" sz="2500" b="1" dirty="0" err="1" smtClean="0"/>
              <a:t>Lengua</a:t>
            </a:r>
            <a:r>
              <a:rPr lang="en-GB" sz="2500" b="1" dirty="0" smtClean="0"/>
              <a:t> </a:t>
            </a:r>
            <a:r>
              <a:rPr lang="en-GB" sz="2500" b="1" dirty="0" err="1" smtClean="0"/>
              <a:t>para</a:t>
            </a:r>
            <a:r>
              <a:rPr lang="en-GB" sz="2500" b="1" dirty="0" smtClean="0"/>
              <a:t> </a:t>
            </a:r>
            <a:r>
              <a:rPr lang="en-GB" sz="2500" b="1" dirty="0" err="1" smtClean="0"/>
              <a:t>toda</a:t>
            </a:r>
            <a:r>
              <a:rPr lang="en-GB" sz="2500" b="1" dirty="0" smtClean="0"/>
              <a:t> la </a:t>
            </a:r>
            <a:r>
              <a:rPr lang="en-GB" sz="2500" b="1" dirty="0" err="1" smtClean="0"/>
              <a:t>escuela</a:t>
            </a:r>
            <a:endParaRPr lang="en-GB" sz="2500" b="1" dirty="0"/>
          </a:p>
        </p:txBody>
      </p:sp>
      <p:cxnSp>
        <p:nvCxnSpPr>
          <p:cNvPr id="18" name="Straight Connector 17"/>
          <p:cNvCxnSpPr/>
          <p:nvPr/>
        </p:nvCxnSpPr>
        <p:spPr>
          <a:xfrm>
            <a:off x="1978968" y="2564383"/>
            <a:ext cx="0" cy="2881313"/>
          </a:xfrm>
          <a:prstGeom prst="line">
            <a:avLst/>
          </a:prstGeom>
          <a:ln w="50800" cmpd="sng">
            <a:solidFill>
              <a:srgbClr val="FF0000"/>
            </a:solidFill>
            <a:prstDash val="dash"/>
          </a:ln>
        </p:spPr>
        <p:style>
          <a:lnRef idx="1">
            <a:schemeClr val="accent2"/>
          </a:lnRef>
          <a:fillRef idx="0">
            <a:schemeClr val="accent2"/>
          </a:fillRef>
          <a:effectRef idx="0">
            <a:schemeClr val="accent2"/>
          </a:effectRef>
          <a:fontRef idx="minor">
            <a:schemeClr val="tx1"/>
          </a:fontRef>
        </p:style>
      </p:cxnSp>
      <p:sp>
        <p:nvSpPr>
          <p:cNvPr id="19" name="Rectangle 18"/>
          <p:cNvSpPr/>
          <p:nvPr/>
        </p:nvSpPr>
        <p:spPr>
          <a:xfrm>
            <a:off x="2051993" y="2564383"/>
            <a:ext cx="503237" cy="2808288"/>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20" name="Straight Arrow Connector 19"/>
          <p:cNvCxnSpPr/>
          <p:nvPr/>
        </p:nvCxnSpPr>
        <p:spPr>
          <a:xfrm flipH="1">
            <a:off x="610543" y="3140646"/>
            <a:ext cx="1296987" cy="0"/>
          </a:xfrm>
          <a:prstGeom prst="straightConnector1">
            <a:avLst/>
          </a:prstGeom>
          <a:ln w="50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610543" y="4293171"/>
            <a:ext cx="1296987" cy="0"/>
          </a:xfrm>
          <a:prstGeom prst="straightConnector1">
            <a:avLst/>
          </a:prstGeom>
          <a:ln w="508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626668" y="1124521"/>
            <a:ext cx="576262" cy="4248150"/>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3" name="Rectangle 22"/>
          <p:cNvSpPr/>
          <p:nvPr/>
        </p:nvSpPr>
        <p:spPr>
          <a:xfrm>
            <a:off x="683568" y="3501008"/>
            <a:ext cx="5184775" cy="431800"/>
          </a:xfrm>
          <a:prstGeom prst="rect">
            <a:avLst/>
          </a:prstGeom>
          <a:solidFill>
            <a:srgbClr val="C0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extLst>
      <p:ext uri="{BB962C8B-B14F-4D97-AF65-F5344CB8AC3E}">
        <p14:creationId xmlns:p14="http://schemas.microsoft.com/office/powerpoint/2010/main" xmlns="" val="414462625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56176" y="260648"/>
            <a:ext cx="2987824" cy="4896544"/>
          </a:xfrm>
        </p:spPr>
        <p:txBody>
          <a:bodyPr>
            <a:normAutofit fontScale="92500"/>
          </a:bodyPr>
          <a:lstStyle/>
          <a:p>
            <a:pPr marL="228600" lvl="0" indent="-228600">
              <a:lnSpc>
                <a:spcPct val="90000"/>
              </a:lnSpc>
              <a:spcBef>
                <a:spcPts val="1000"/>
              </a:spcBef>
              <a:buClrTx/>
              <a:buSzPct val="75000"/>
              <a:buFont typeface="Wingdings" pitchFamily="2" charset="2"/>
              <a:buChar char="Ø"/>
              <a:defRPr/>
            </a:pPr>
            <a:r>
              <a:rPr lang="en-GB" sz="2800" kern="0" dirty="0" smtClean="0"/>
              <a:t> Why do you do certain interventions?</a:t>
            </a:r>
          </a:p>
          <a:p>
            <a:pPr marL="228600" lvl="0" indent="-228600">
              <a:lnSpc>
                <a:spcPct val="90000"/>
              </a:lnSpc>
              <a:spcBef>
                <a:spcPts val="1000"/>
              </a:spcBef>
              <a:buClrTx/>
              <a:buSzPct val="75000"/>
              <a:buFont typeface="Wingdings" pitchFamily="2" charset="2"/>
              <a:buChar char="Ø"/>
              <a:defRPr/>
            </a:pPr>
            <a:r>
              <a:rPr lang="en-GB" sz="2800" kern="0" dirty="0" smtClean="0"/>
              <a:t> How do you know they are effective?</a:t>
            </a:r>
          </a:p>
          <a:p>
            <a:pPr marL="228600" lvl="0" indent="-228600">
              <a:lnSpc>
                <a:spcPct val="90000"/>
              </a:lnSpc>
              <a:spcBef>
                <a:spcPts val="1000"/>
              </a:spcBef>
              <a:buClrTx/>
              <a:buSzPct val="75000"/>
              <a:buFont typeface="Wingdings" pitchFamily="2" charset="2"/>
              <a:buChar char="Ø"/>
              <a:defRPr/>
            </a:pPr>
            <a:r>
              <a:rPr lang="en-GB" sz="2800" kern="0" dirty="0" smtClean="0"/>
              <a:t> What is the impact?</a:t>
            </a:r>
          </a:p>
          <a:p>
            <a:pPr marL="228600" lvl="0" indent="-228600">
              <a:lnSpc>
                <a:spcPct val="90000"/>
              </a:lnSpc>
              <a:spcBef>
                <a:spcPts val="1000"/>
              </a:spcBef>
              <a:buClrTx/>
              <a:buSzPct val="75000"/>
              <a:buFont typeface="Wingdings" pitchFamily="2" charset="2"/>
              <a:buChar char="Ø"/>
              <a:defRPr/>
            </a:pPr>
            <a:r>
              <a:rPr lang="en-GB" sz="2800" kern="0" dirty="0" smtClean="0"/>
              <a:t> Do they dovetail with whole-school provision?</a:t>
            </a:r>
          </a:p>
          <a:p>
            <a:pPr marL="228600" lvl="0" indent="-228600">
              <a:lnSpc>
                <a:spcPct val="90000"/>
              </a:lnSpc>
              <a:spcBef>
                <a:spcPts val="1000"/>
              </a:spcBef>
              <a:buClrTx/>
              <a:buSzPct val="75000"/>
              <a:buFont typeface="Wingdings" pitchFamily="2" charset="2"/>
              <a:buChar char="Ø"/>
              <a:defRPr/>
            </a:pPr>
            <a:r>
              <a:rPr lang="en-GB" sz="2800" kern="0" dirty="0" smtClean="0"/>
              <a:t> How do you track progress?</a:t>
            </a:r>
            <a:endParaRPr lang="en-GB" sz="3200" dirty="0" smtClean="0"/>
          </a:p>
          <a:p>
            <a:endParaRPr lang="en-GB" dirty="0"/>
          </a:p>
        </p:txBody>
      </p:sp>
      <p:pic>
        <p:nvPicPr>
          <p:cNvPr id="4" name="Picture 2" descr="C:\Documents and Settings\Gareth\Desktop\PHOTOS 11\11 81 Final\IMG_2117.jpg"/>
          <p:cNvPicPr>
            <a:picLocks noChangeAspect="1" noChangeArrowheads="1"/>
          </p:cNvPicPr>
          <p:nvPr/>
        </p:nvPicPr>
        <p:blipFill>
          <a:blip r:embed="rId2" cstate="print"/>
          <a:srcRect/>
          <a:stretch>
            <a:fillRect/>
          </a:stretch>
        </p:blipFill>
        <p:spPr>
          <a:xfrm>
            <a:off x="179512" y="1124744"/>
            <a:ext cx="5832648" cy="3984922"/>
          </a:xfrm>
          <a:prstGeom prst="rect">
            <a:avLst/>
          </a:prstGeom>
        </p:spPr>
      </p:pic>
      <p:sp>
        <p:nvSpPr>
          <p:cNvPr id="5" name="Title 2"/>
          <p:cNvSpPr>
            <a:spLocks noGrp="1"/>
          </p:cNvSpPr>
          <p:nvPr>
            <p:ph type="title"/>
          </p:nvPr>
        </p:nvSpPr>
        <p:spPr>
          <a:xfrm>
            <a:off x="251520" y="260648"/>
            <a:ext cx="5112568" cy="792088"/>
          </a:xfrm>
        </p:spPr>
        <p:txBody>
          <a:bodyPr/>
          <a:lstStyle/>
          <a:p>
            <a:r>
              <a:rPr lang="en-GB" dirty="0" smtClean="0">
                <a:solidFill>
                  <a:schemeClr val="tx1"/>
                </a:solidFill>
                <a:effectLst/>
              </a:rPr>
              <a:t>Measuring Impact…</a:t>
            </a:r>
            <a:endParaRPr lang="en-GB" dirty="0">
              <a:solidFill>
                <a:schemeClr val="tx1"/>
              </a:solidFill>
              <a:effectLst/>
            </a:endParaRPr>
          </a:p>
        </p:txBody>
      </p:sp>
      <p:sp>
        <p:nvSpPr>
          <p:cNvPr id="6" name="TextBox 5"/>
          <p:cNvSpPr txBox="1"/>
          <p:nvPr/>
        </p:nvSpPr>
        <p:spPr>
          <a:xfrm>
            <a:off x="179512" y="5301208"/>
            <a:ext cx="8784976" cy="400110"/>
          </a:xfrm>
          <a:prstGeom prst="rect">
            <a:avLst/>
          </a:prstGeom>
          <a:noFill/>
        </p:spPr>
        <p:txBody>
          <a:bodyPr wrap="square" rtlCol="0">
            <a:spAutoFit/>
          </a:bodyPr>
          <a:lstStyle/>
          <a:p>
            <a:pPr algn="ctr"/>
            <a:r>
              <a:rPr lang="en-GB" sz="2000" b="1" dirty="0" smtClean="0"/>
              <a:t>Literacy and English judged by HMI as ‘outstanding’, 2013, &amp; Case Study, Feb 2014</a:t>
            </a:r>
            <a:endParaRPr lang="en-GB" sz="2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292100"/>
            <a:ext cx="8429625" cy="1422400"/>
          </a:xfrm>
        </p:spPr>
        <p:txBody>
          <a:bodyPr>
            <a:normAutofit/>
          </a:bodyPr>
          <a:lstStyle/>
          <a:p>
            <a:pPr>
              <a:defRPr/>
            </a:pPr>
            <a:r>
              <a:rPr lang="es-ES" sz="4200" dirty="0">
                <a:solidFill>
                  <a:schemeClr val="tx1"/>
                </a:solidFill>
                <a:effectLst/>
              </a:rPr>
              <a:t>Alguna vez pensó en la segregación y la discriminación</a:t>
            </a:r>
            <a:r>
              <a:rPr lang="en-GB" sz="4200" dirty="0" smtClean="0">
                <a:solidFill>
                  <a:schemeClr val="tx1"/>
                </a:solidFill>
                <a:effectLst/>
              </a:rPr>
              <a:t>...</a:t>
            </a:r>
            <a:endParaRPr lang="en-GB" sz="4200" dirty="0">
              <a:solidFill>
                <a:schemeClr val="tx1"/>
              </a:solidFill>
              <a:effectLst/>
            </a:endParaRPr>
          </a:p>
        </p:txBody>
      </p:sp>
      <p:pic>
        <p:nvPicPr>
          <p:cNvPr id="6147" name="Picture 7" descr="http://t3.gstatic.com/images?q=tbn:1F9nHL8syczEoM:http://vivirlatino.com/i/2007/09/discrimination.jpg">
            <a:hlinkClick r:id="rId2"/>
          </p:cNvPr>
          <p:cNvPicPr>
            <a:picLocks noChangeAspect="1" noChangeArrowheads="1"/>
          </p:cNvPicPr>
          <p:nvPr/>
        </p:nvPicPr>
        <p:blipFill>
          <a:blip r:embed="rId3" cstate="print"/>
          <a:srcRect/>
          <a:stretch>
            <a:fillRect/>
          </a:stretch>
        </p:blipFill>
        <p:spPr bwMode="auto">
          <a:xfrm>
            <a:off x="2411760" y="1931315"/>
            <a:ext cx="4286820" cy="3424613"/>
          </a:xfrm>
          <a:prstGeom prst="rect">
            <a:avLst/>
          </a:prstGeom>
          <a:noFill/>
          <a:ln w="9525">
            <a:noFill/>
            <a:miter lim="800000"/>
            <a:headEnd/>
            <a:tailEnd/>
          </a:ln>
        </p:spPr>
      </p:pic>
    </p:spTree>
    <p:extLst>
      <p:ext uri="{BB962C8B-B14F-4D97-AF65-F5344CB8AC3E}">
        <p14:creationId xmlns:p14="http://schemas.microsoft.com/office/powerpoint/2010/main" xmlns="" val="301316970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56176" y="260648"/>
            <a:ext cx="2987824" cy="4896544"/>
          </a:xfrm>
        </p:spPr>
        <p:txBody>
          <a:bodyPr>
            <a:normAutofit fontScale="92500"/>
          </a:bodyPr>
          <a:lstStyle/>
          <a:p>
            <a:pPr marL="228600" lvl="0" indent="-228600">
              <a:lnSpc>
                <a:spcPct val="90000"/>
              </a:lnSpc>
              <a:spcBef>
                <a:spcPts val="1000"/>
              </a:spcBef>
              <a:buClrTx/>
              <a:buSzPct val="75000"/>
              <a:buFont typeface="Wingdings" pitchFamily="2" charset="2"/>
              <a:buChar char="Ø"/>
              <a:defRPr/>
            </a:pPr>
            <a:r>
              <a:rPr lang="en-GB" sz="2800" kern="0" dirty="0" smtClean="0"/>
              <a:t> </a:t>
            </a:r>
            <a:r>
              <a:rPr lang="es-ES" sz="2800" kern="0" dirty="0"/>
              <a:t>¿Por qué </a:t>
            </a:r>
            <a:r>
              <a:rPr lang="es-ES" sz="2800" kern="0" dirty="0" smtClean="0"/>
              <a:t>se hacen </a:t>
            </a:r>
            <a:r>
              <a:rPr lang="es-ES" sz="2800" kern="0" dirty="0"/>
              <a:t>ciertas intervenciones?</a:t>
            </a:r>
            <a:r>
              <a:rPr lang="en-GB" sz="2800" kern="0" dirty="0" smtClean="0"/>
              <a:t> </a:t>
            </a:r>
          </a:p>
          <a:p>
            <a:pPr marL="228600" lvl="0" indent="-228600">
              <a:lnSpc>
                <a:spcPct val="90000"/>
              </a:lnSpc>
              <a:spcBef>
                <a:spcPts val="1000"/>
              </a:spcBef>
              <a:buClrTx/>
              <a:buSzPct val="75000"/>
              <a:buFont typeface="Wingdings" pitchFamily="2" charset="2"/>
              <a:buChar char="Ø"/>
              <a:defRPr/>
            </a:pPr>
            <a:r>
              <a:rPr lang="en-GB" sz="2800" kern="0" dirty="0" smtClean="0"/>
              <a:t>¿</a:t>
            </a:r>
            <a:r>
              <a:rPr lang="en-GB" sz="2800" kern="0" dirty="0" err="1" smtClean="0"/>
              <a:t>Cómo</a:t>
            </a:r>
            <a:r>
              <a:rPr lang="en-GB" sz="2800" kern="0" dirty="0" smtClean="0"/>
              <a:t> </a:t>
            </a:r>
            <a:r>
              <a:rPr lang="en-GB" sz="2800" kern="0" dirty="0" err="1" smtClean="0"/>
              <a:t>sabemos</a:t>
            </a:r>
            <a:r>
              <a:rPr lang="en-GB" sz="2800" kern="0" dirty="0" smtClean="0"/>
              <a:t> </a:t>
            </a:r>
            <a:r>
              <a:rPr lang="en-GB" sz="2800" kern="0" dirty="0" err="1" smtClean="0"/>
              <a:t>si</a:t>
            </a:r>
            <a:r>
              <a:rPr lang="en-GB" sz="2800" kern="0" dirty="0" smtClean="0"/>
              <a:t> son </a:t>
            </a:r>
            <a:r>
              <a:rPr lang="en-GB" sz="2800" kern="0" dirty="0" err="1" smtClean="0"/>
              <a:t>efectivas</a:t>
            </a:r>
            <a:r>
              <a:rPr lang="en-GB" sz="2800" kern="0" dirty="0" smtClean="0"/>
              <a:t>?</a:t>
            </a:r>
          </a:p>
          <a:p>
            <a:pPr marL="228600" lvl="0" indent="-228600">
              <a:lnSpc>
                <a:spcPct val="90000"/>
              </a:lnSpc>
              <a:spcBef>
                <a:spcPts val="1000"/>
              </a:spcBef>
              <a:buClrTx/>
              <a:buSzPct val="75000"/>
              <a:buFont typeface="Wingdings" pitchFamily="2" charset="2"/>
              <a:buChar char="Ø"/>
              <a:defRPr/>
            </a:pPr>
            <a:r>
              <a:rPr lang="en-GB" sz="2800" kern="0" dirty="0" smtClean="0"/>
              <a:t> </a:t>
            </a:r>
            <a:r>
              <a:rPr lang="en-GB" sz="2800" kern="0" dirty="0"/>
              <a:t>¿</a:t>
            </a:r>
            <a:r>
              <a:rPr lang="en-GB" sz="2800" kern="0" dirty="0" err="1"/>
              <a:t>Cuál</a:t>
            </a:r>
            <a:r>
              <a:rPr lang="en-GB" sz="2800" kern="0" dirty="0"/>
              <a:t> </a:t>
            </a:r>
            <a:r>
              <a:rPr lang="en-GB" sz="2800" kern="0" dirty="0" err="1"/>
              <a:t>es</a:t>
            </a:r>
            <a:r>
              <a:rPr lang="en-GB" sz="2800" kern="0" dirty="0"/>
              <a:t> el </a:t>
            </a:r>
            <a:r>
              <a:rPr lang="en-GB" sz="2800" kern="0" dirty="0" err="1"/>
              <a:t>impacto</a:t>
            </a:r>
            <a:r>
              <a:rPr lang="en-GB" sz="2800" kern="0" dirty="0" smtClean="0"/>
              <a:t>?</a:t>
            </a:r>
          </a:p>
          <a:p>
            <a:pPr marL="228600" lvl="0" indent="-228600">
              <a:lnSpc>
                <a:spcPct val="90000"/>
              </a:lnSpc>
              <a:spcBef>
                <a:spcPts val="1000"/>
              </a:spcBef>
              <a:buClrTx/>
              <a:buSzPct val="75000"/>
              <a:buFont typeface="Wingdings" pitchFamily="2" charset="2"/>
              <a:buChar char="Ø"/>
              <a:defRPr/>
            </a:pPr>
            <a:r>
              <a:rPr lang="en-GB" sz="2800" kern="0" dirty="0" smtClean="0"/>
              <a:t> </a:t>
            </a:r>
            <a:r>
              <a:rPr lang="es-ES" sz="2800" kern="0" dirty="0" smtClean="0"/>
              <a:t>¿Encajan </a:t>
            </a:r>
            <a:r>
              <a:rPr lang="es-ES" sz="2800" kern="0" dirty="0"/>
              <a:t>con el suministro de toda </a:t>
            </a:r>
            <a:r>
              <a:rPr lang="es-ES" sz="2800" kern="0" dirty="0" smtClean="0"/>
              <a:t>una </a:t>
            </a:r>
            <a:r>
              <a:rPr lang="es-ES" sz="2800" kern="0" dirty="0"/>
              <a:t>escuela</a:t>
            </a:r>
            <a:r>
              <a:rPr lang="es-ES" sz="2800" kern="0" dirty="0" smtClean="0"/>
              <a:t>?</a:t>
            </a:r>
          </a:p>
          <a:p>
            <a:pPr marL="228600" lvl="0" indent="-228600">
              <a:lnSpc>
                <a:spcPct val="90000"/>
              </a:lnSpc>
              <a:spcBef>
                <a:spcPts val="1000"/>
              </a:spcBef>
              <a:buClrTx/>
              <a:buSzPct val="75000"/>
              <a:buFont typeface="Wingdings" pitchFamily="2" charset="2"/>
              <a:buChar char="Ø"/>
              <a:defRPr/>
            </a:pPr>
            <a:r>
              <a:rPr lang="en-GB" sz="2800" kern="0" dirty="0" smtClean="0"/>
              <a:t>¿ </a:t>
            </a:r>
            <a:r>
              <a:rPr lang="en-GB" sz="2800" kern="0" dirty="0" err="1"/>
              <a:t>Cómo</a:t>
            </a:r>
            <a:r>
              <a:rPr lang="en-GB" sz="2800" kern="0" dirty="0"/>
              <a:t> </a:t>
            </a:r>
            <a:r>
              <a:rPr lang="en-GB" sz="2800" kern="0" dirty="0" err="1"/>
              <a:t>realizar</a:t>
            </a:r>
            <a:r>
              <a:rPr lang="en-GB" sz="2800" kern="0" dirty="0"/>
              <a:t> el </a:t>
            </a:r>
            <a:r>
              <a:rPr lang="en-GB" sz="2800" kern="0" dirty="0" err="1" smtClean="0"/>
              <a:t>seguimiento</a:t>
            </a:r>
            <a:r>
              <a:rPr lang="en-GB" sz="2800" kern="0" dirty="0" smtClean="0"/>
              <a:t>?</a:t>
            </a:r>
            <a:endParaRPr lang="en-GB" dirty="0"/>
          </a:p>
        </p:txBody>
      </p:sp>
      <p:pic>
        <p:nvPicPr>
          <p:cNvPr id="4" name="Picture 2" descr="C:\Documents and Settings\Gareth\Desktop\PHOTOS 11\11 81 Final\IMG_2117.jpg"/>
          <p:cNvPicPr>
            <a:picLocks noChangeAspect="1" noChangeArrowheads="1"/>
          </p:cNvPicPr>
          <p:nvPr/>
        </p:nvPicPr>
        <p:blipFill>
          <a:blip r:embed="rId2" cstate="print"/>
          <a:srcRect/>
          <a:stretch>
            <a:fillRect/>
          </a:stretch>
        </p:blipFill>
        <p:spPr>
          <a:xfrm>
            <a:off x="179512" y="1124744"/>
            <a:ext cx="5832648" cy="3984922"/>
          </a:xfrm>
          <a:prstGeom prst="rect">
            <a:avLst/>
          </a:prstGeom>
        </p:spPr>
      </p:pic>
      <p:sp>
        <p:nvSpPr>
          <p:cNvPr id="5" name="Title 2"/>
          <p:cNvSpPr>
            <a:spLocks noGrp="1"/>
          </p:cNvSpPr>
          <p:nvPr>
            <p:ph type="title"/>
          </p:nvPr>
        </p:nvSpPr>
        <p:spPr>
          <a:xfrm>
            <a:off x="251520" y="260648"/>
            <a:ext cx="5112568" cy="792088"/>
          </a:xfrm>
        </p:spPr>
        <p:txBody>
          <a:bodyPr/>
          <a:lstStyle/>
          <a:p>
            <a:r>
              <a:rPr lang="es-ES" dirty="0" smtClean="0">
                <a:solidFill>
                  <a:schemeClr val="tx1"/>
                </a:solidFill>
                <a:effectLst/>
              </a:rPr>
              <a:t>Midiendo el Impacto</a:t>
            </a:r>
            <a:r>
              <a:rPr lang="en-GB" dirty="0" smtClean="0">
                <a:solidFill>
                  <a:schemeClr val="tx1"/>
                </a:solidFill>
                <a:effectLst/>
              </a:rPr>
              <a:t>…</a:t>
            </a:r>
            <a:endParaRPr lang="en-GB" dirty="0">
              <a:solidFill>
                <a:schemeClr val="tx1"/>
              </a:solidFill>
              <a:effectLst/>
            </a:endParaRPr>
          </a:p>
        </p:txBody>
      </p:sp>
      <p:sp>
        <p:nvSpPr>
          <p:cNvPr id="6" name="TextBox 5"/>
          <p:cNvSpPr txBox="1"/>
          <p:nvPr/>
        </p:nvSpPr>
        <p:spPr>
          <a:xfrm>
            <a:off x="179512" y="5229200"/>
            <a:ext cx="8964488" cy="584775"/>
          </a:xfrm>
          <a:prstGeom prst="rect">
            <a:avLst/>
          </a:prstGeom>
          <a:noFill/>
        </p:spPr>
        <p:txBody>
          <a:bodyPr wrap="square" rtlCol="0">
            <a:spAutoFit/>
          </a:bodyPr>
          <a:lstStyle/>
          <a:p>
            <a:r>
              <a:rPr lang="es-ES" sz="1600" b="1" dirty="0"/>
              <a:t>HDI (Inspector de Su Majestad)  nos nombre ‘escuela sobresaliente’ en Lengua Inglesa en </a:t>
            </a:r>
            <a:r>
              <a:rPr lang="en-GB" sz="1600" b="1" dirty="0" smtClean="0"/>
              <a:t>2013, and </a:t>
            </a:r>
            <a:r>
              <a:rPr lang="en-GB" sz="1600" b="1" dirty="0" err="1"/>
              <a:t>C</a:t>
            </a:r>
            <a:r>
              <a:rPr lang="en-GB" sz="1600" b="1" dirty="0" err="1" smtClean="0"/>
              <a:t>aso</a:t>
            </a:r>
            <a:r>
              <a:rPr lang="en-GB" sz="1600" b="1" dirty="0" smtClean="0"/>
              <a:t> de </a:t>
            </a:r>
            <a:r>
              <a:rPr lang="en-GB" sz="1600" b="1" dirty="0" err="1"/>
              <a:t>E</a:t>
            </a:r>
            <a:r>
              <a:rPr lang="en-GB" sz="1600" b="1" dirty="0" err="1" smtClean="0"/>
              <a:t>studio</a:t>
            </a:r>
            <a:r>
              <a:rPr lang="en-GB" sz="1600" b="1" dirty="0" smtClean="0"/>
              <a:t>, Feb 2014</a:t>
            </a:r>
            <a:endParaRPr lang="en-GB" sz="1600" b="1" dirty="0"/>
          </a:p>
        </p:txBody>
      </p:sp>
    </p:spTree>
    <p:extLst>
      <p:ext uri="{BB962C8B-B14F-4D97-AF65-F5344CB8AC3E}">
        <p14:creationId xmlns:p14="http://schemas.microsoft.com/office/powerpoint/2010/main" xmlns="" val="55277086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9592" y="1268760"/>
            <a:ext cx="3960440" cy="369332"/>
          </a:xfrm>
          <a:prstGeom prst="rect">
            <a:avLst/>
          </a:prstGeom>
          <a:noFill/>
        </p:spPr>
        <p:txBody>
          <a:bodyPr wrap="square" rtlCol="0">
            <a:spAutoFit/>
          </a:bodyPr>
          <a:lstStyle/>
          <a:p>
            <a:endParaRPr lang="en-GB" dirty="0"/>
          </a:p>
        </p:txBody>
      </p:sp>
      <p:pic>
        <p:nvPicPr>
          <p:cNvPr id="7" name="24A36A87-37CD-4BAE-A54F-82D41D5AE1C2" descr="cid:24A36A87-37CD-4BAE-A54F-82D41D5AE1C2"/>
          <p:cNvPicPr/>
          <p:nvPr/>
        </p:nvPicPr>
        <p:blipFill>
          <a:blip r:embed="rId2" r:link="rId3" cstate="print"/>
          <a:srcRect/>
          <a:stretch>
            <a:fillRect/>
          </a:stretch>
        </p:blipFill>
        <p:spPr bwMode="auto">
          <a:xfrm>
            <a:off x="323528" y="260648"/>
            <a:ext cx="8568952" cy="54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9592" y="1268760"/>
            <a:ext cx="3960440" cy="369332"/>
          </a:xfrm>
          <a:prstGeom prst="rect">
            <a:avLst/>
          </a:prstGeom>
          <a:noFill/>
        </p:spPr>
        <p:txBody>
          <a:bodyPr wrap="square" rtlCol="0">
            <a:spAutoFit/>
          </a:bodyPr>
          <a:lstStyle/>
          <a:p>
            <a:endParaRPr lang="en-GB" dirty="0"/>
          </a:p>
        </p:txBody>
      </p:sp>
      <p:pic>
        <p:nvPicPr>
          <p:cNvPr id="7" name="24A36A87-37CD-4BAE-A54F-82D41D5AE1C2" descr="cid:24A36A87-37CD-4BAE-A54F-82D41D5AE1C2"/>
          <p:cNvPicPr/>
          <p:nvPr/>
        </p:nvPicPr>
        <p:blipFill>
          <a:blip r:embed="rId2" r:link="rId3" cstate="print"/>
          <a:srcRect/>
          <a:stretch>
            <a:fillRect/>
          </a:stretch>
        </p:blipFill>
        <p:spPr bwMode="auto">
          <a:xfrm>
            <a:off x="323528" y="260648"/>
            <a:ext cx="8568952" cy="5400600"/>
          </a:xfrm>
          <a:prstGeom prst="rect">
            <a:avLst/>
          </a:prstGeom>
          <a:noFill/>
          <a:ln w="9525">
            <a:noFill/>
            <a:miter lim="800000"/>
            <a:headEnd/>
            <a:tailEnd/>
          </a:ln>
        </p:spPr>
      </p:pic>
    </p:spTree>
    <p:extLst>
      <p:ext uri="{BB962C8B-B14F-4D97-AF65-F5344CB8AC3E}">
        <p14:creationId xmlns:p14="http://schemas.microsoft.com/office/powerpoint/2010/main" xmlns="" val="21845647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110FB77-7296-4AC9-BD72-D883863BC045" descr="cid:A110FB77-7296-4AC9-BD72-D883863BC045"/>
          <p:cNvPicPr/>
          <p:nvPr/>
        </p:nvPicPr>
        <p:blipFill>
          <a:blip r:embed="rId2" r:link="rId3" cstate="print"/>
          <a:srcRect/>
          <a:stretch>
            <a:fillRect/>
          </a:stretch>
        </p:blipFill>
        <p:spPr bwMode="auto">
          <a:xfrm>
            <a:off x="3851920" y="2060848"/>
            <a:ext cx="5125343" cy="3667125"/>
          </a:xfrm>
          <a:prstGeom prst="rect">
            <a:avLst/>
          </a:prstGeom>
          <a:noFill/>
          <a:ln w="9525">
            <a:noFill/>
            <a:miter lim="800000"/>
            <a:headEnd/>
            <a:tailEnd/>
          </a:ln>
        </p:spPr>
      </p:pic>
      <p:pic>
        <p:nvPicPr>
          <p:cNvPr id="5" name="FD0C3332-A705-43A5-B715-F7242D29873A" descr="cid:FD0C3332-A705-43A5-B715-F7242D29873A"/>
          <p:cNvPicPr/>
          <p:nvPr/>
        </p:nvPicPr>
        <p:blipFill>
          <a:blip r:embed="rId4" r:link="rId5" cstate="print"/>
          <a:srcRect/>
          <a:stretch>
            <a:fillRect/>
          </a:stretch>
        </p:blipFill>
        <p:spPr bwMode="auto">
          <a:xfrm>
            <a:off x="179512" y="188640"/>
            <a:ext cx="4824536" cy="3672408"/>
          </a:xfrm>
          <a:prstGeom prst="rect">
            <a:avLst/>
          </a:prstGeom>
          <a:noFill/>
          <a:ln w="9525">
            <a:noFill/>
            <a:miter lim="800000"/>
            <a:headEnd/>
            <a:tailEnd/>
          </a:ln>
        </p:spPr>
      </p:pic>
      <p:pic>
        <p:nvPicPr>
          <p:cNvPr id="2050" name="Picture 2"/>
          <p:cNvPicPr>
            <a:picLocks noChangeAspect="1" noChangeArrowheads="1"/>
          </p:cNvPicPr>
          <p:nvPr/>
        </p:nvPicPr>
        <p:blipFill>
          <a:blip r:embed="rId6" cstate="print"/>
          <a:srcRect/>
          <a:stretch>
            <a:fillRect/>
          </a:stretch>
        </p:blipFill>
        <p:spPr bwMode="auto">
          <a:xfrm>
            <a:off x="5652120" y="260648"/>
            <a:ext cx="2786576" cy="1996058"/>
          </a:xfrm>
          <a:prstGeom prst="rect">
            <a:avLst/>
          </a:prstGeom>
          <a:noFill/>
          <a:ln w="9525">
            <a:noFill/>
            <a:miter lim="800000"/>
            <a:headEnd/>
            <a:tailEnd/>
          </a:ln>
        </p:spPr>
      </p:pic>
      <p:sp>
        <p:nvSpPr>
          <p:cNvPr id="7" name="TextBox 6"/>
          <p:cNvSpPr txBox="1"/>
          <p:nvPr/>
        </p:nvSpPr>
        <p:spPr>
          <a:xfrm>
            <a:off x="323528" y="4581128"/>
            <a:ext cx="3096344" cy="430887"/>
          </a:xfrm>
          <a:prstGeom prst="rect">
            <a:avLst/>
          </a:prstGeom>
          <a:noFill/>
        </p:spPr>
        <p:txBody>
          <a:bodyPr wrap="square" rtlCol="0">
            <a:spAutoFit/>
          </a:bodyPr>
          <a:lstStyle/>
          <a:p>
            <a:pPr algn="ctr"/>
            <a:r>
              <a:rPr lang="en-GB" sz="2200" b="1" dirty="0" smtClean="0"/>
              <a:t>Individual Workstations</a:t>
            </a:r>
            <a:endParaRPr lang="en-GB" sz="2200" b="1" dirty="0"/>
          </a:p>
        </p:txBody>
      </p:sp>
      <p:cxnSp>
        <p:nvCxnSpPr>
          <p:cNvPr id="9" name="Straight Connector 8"/>
          <p:cNvCxnSpPr/>
          <p:nvPr/>
        </p:nvCxnSpPr>
        <p:spPr>
          <a:xfrm flipV="1">
            <a:off x="611560" y="260648"/>
            <a:ext cx="5040560" cy="720080"/>
          </a:xfrm>
          <a:prstGeom prst="line">
            <a:avLst/>
          </a:prstGeom>
          <a:ln w="19050" cmpd="dbl">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11560" y="1844824"/>
            <a:ext cx="5112568" cy="432048"/>
          </a:xfrm>
          <a:prstGeom prst="line">
            <a:avLst/>
          </a:prstGeom>
          <a:ln w="19050" cmpd="dbl">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110FB77-7296-4AC9-BD72-D883863BC045" descr="cid:A110FB77-7296-4AC9-BD72-D883863BC045"/>
          <p:cNvPicPr/>
          <p:nvPr/>
        </p:nvPicPr>
        <p:blipFill>
          <a:blip r:embed="rId2" r:link="rId3" cstate="print"/>
          <a:srcRect/>
          <a:stretch>
            <a:fillRect/>
          </a:stretch>
        </p:blipFill>
        <p:spPr bwMode="auto">
          <a:xfrm>
            <a:off x="3851920" y="2060848"/>
            <a:ext cx="5125343" cy="3667125"/>
          </a:xfrm>
          <a:prstGeom prst="rect">
            <a:avLst/>
          </a:prstGeom>
          <a:noFill/>
          <a:ln w="9525">
            <a:noFill/>
            <a:miter lim="800000"/>
            <a:headEnd/>
            <a:tailEnd/>
          </a:ln>
        </p:spPr>
      </p:pic>
      <p:pic>
        <p:nvPicPr>
          <p:cNvPr id="5" name="FD0C3332-A705-43A5-B715-F7242D29873A" descr="cid:FD0C3332-A705-43A5-B715-F7242D29873A"/>
          <p:cNvPicPr/>
          <p:nvPr/>
        </p:nvPicPr>
        <p:blipFill>
          <a:blip r:embed="rId4" r:link="rId5" cstate="print"/>
          <a:srcRect/>
          <a:stretch>
            <a:fillRect/>
          </a:stretch>
        </p:blipFill>
        <p:spPr bwMode="auto">
          <a:xfrm>
            <a:off x="179512" y="188640"/>
            <a:ext cx="4824536" cy="3672408"/>
          </a:xfrm>
          <a:prstGeom prst="rect">
            <a:avLst/>
          </a:prstGeom>
          <a:noFill/>
          <a:ln w="9525">
            <a:noFill/>
            <a:miter lim="800000"/>
            <a:headEnd/>
            <a:tailEnd/>
          </a:ln>
        </p:spPr>
      </p:pic>
      <p:pic>
        <p:nvPicPr>
          <p:cNvPr id="2050" name="Picture 2"/>
          <p:cNvPicPr>
            <a:picLocks noChangeAspect="1" noChangeArrowheads="1"/>
          </p:cNvPicPr>
          <p:nvPr/>
        </p:nvPicPr>
        <p:blipFill>
          <a:blip r:embed="rId6" cstate="print"/>
          <a:srcRect/>
          <a:stretch>
            <a:fillRect/>
          </a:stretch>
        </p:blipFill>
        <p:spPr bwMode="auto">
          <a:xfrm>
            <a:off x="5652120" y="260648"/>
            <a:ext cx="2786576" cy="1996058"/>
          </a:xfrm>
          <a:prstGeom prst="rect">
            <a:avLst/>
          </a:prstGeom>
          <a:noFill/>
          <a:ln w="9525">
            <a:noFill/>
            <a:miter lim="800000"/>
            <a:headEnd/>
            <a:tailEnd/>
          </a:ln>
        </p:spPr>
      </p:pic>
      <p:sp>
        <p:nvSpPr>
          <p:cNvPr id="7" name="TextBox 6"/>
          <p:cNvSpPr txBox="1"/>
          <p:nvPr/>
        </p:nvSpPr>
        <p:spPr>
          <a:xfrm>
            <a:off x="323528" y="4581128"/>
            <a:ext cx="3096344" cy="769441"/>
          </a:xfrm>
          <a:prstGeom prst="rect">
            <a:avLst/>
          </a:prstGeom>
          <a:noFill/>
        </p:spPr>
        <p:txBody>
          <a:bodyPr wrap="square" rtlCol="0">
            <a:spAutoFit/>
          </a:bodyPr>
          <a:lstStyle/>
          <a:p>
            <a:pPr algn="ctr"/>
            <a:r>
              <a:rPr lang="en-GB" sz="2200" b="1" dirty="0" err="1" smtClean="0"/>
              <a:t>Estaciones</a:t>
            </a:r>
            <a:r>
              <a:rPr lang="en-GB" sz="2200" b="1" dirty="0" smtClean="0"/>
              <a:t> de </a:t>
            </a:r>
            <a:r>
              <a:rPr lang="en-GB" sz="2200" b="1" dirty="0" err="1" smtClean="0"/>
              <a:t>trabajo</a:t>
            </a:r>
            <a:r>
              <a:rPr lang="en-GB" sz="2200" b="1" dirty="0" smtClean="0"/>
              <a:t> </a:t>
            </a:r>
            <a:r>
              <a:rPr lang="en-GB" sz="2200" b="1" dirty="0" err="1" smtClean="0"/>
              <a:t>individuales</a:t>
            </a:r>
            <a:endParaRPr lang="en-GB" sz="2200" b="1" dirty="0"/>
          </a:p>
        </p:txBody>
      </p:sp>
      <p:cxnSp>
        <p:nvCxnSpPr>
          <p:cNvPr id="9" name="Straight Connector 8"/>
          <p:cNvCxnSpPr/>
          <p:nvPr/>
        </p:nvCxnSpPr>
        <p:spPr>
          <a:xfrm flipV="1">
            <a:off x="611560" y="260648"/>
            <a:ext cx="5040560" cy="720080"/>
          </a:xfrm>
          <a:prstGeom prst="line">
            <a:avLst/>
          </a:prstGeom>
          <a:ln w="19050" cmpd="dbl">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11560" y="1844824"/>
            <a:ext cx="5112568" cy="432048"/>
          </a:xfrm>
          <a:prstGeom prst="line">
            <a:avLst/>
          </a:prstGeom>
          <a:ln w="19050" cmpd="dbl">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2852510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24744"/>
            <a:ext cx="5797152" cy="4525963"/>
          </a:xfrm>
        </p:spPr>
        <p:txBody>
          <a:bodyPr/>
          <a:lstStyle/>
          <a:p>
            <a:pPr>
              <a:buClrTx/>
              <a:buSzPct val="75000"/>
              <a:buFont typeface="Wingdings" pitchFamily="2" charset="2"/>
              <a:buChar char="Ø"/>
              <a:defRPr/>
            </a:pPr>
            <a:r>
              <a:rPr lang="en-US" sz="2800" dirty="0" smtClean="0"/>
              <a:t> It ain’t what you do it’s the way that you do it…</a:t>
            </a:r>
          </a:p>
          <a:p>
            <a:pPr>
              <a:buClrTx/>
              <a:buSzPct val="75000"/>
              <a:buFont typeface="Wingdings" pitchFamily="2" charset="2"/>
              <a:buChar char="Ø"/>
              <a:defRPr/>
            </a:pPr>
            <a:r>
              <a:rPr lang="en-US" sz="2800" dirty="0" smtClean="0"/>
              <a:t> So how do you spend to ‘get results’?</a:t>
            </a:r>
          </a:p>
          <a:p>
            <a:pPr>
              <a:buClrTx/>
              <a:buSzPct val="75000"/>
              <a:buFont typeface="Wingdings" pitchFamily="2" charset="2"/>
              <a:buChar char="Ø"/>
              <a:defRPr/>
            </a:pPr>
            <a:r>
              <a:rPr lang="en-US" sz="2800" dirty="0" smtClean="0"/>
              <a:t> Or, what does the evidence say is a good investment or a poor investment for your students?</a:t>
            </a:r>
          </a:p>
          <a:p>
            <a:pPr>
              <a:buClrTx/>
              <a:buSzPct val="75000"/>
              <a:buFont typeface="Wingdings" pitchFamily="2" charset="2"/>
              <a:buChar char="Ø"/>
              <a:defRPr/>
            </a:pPr>
            <a:r>
              <a:rPr lang="en-US" sz="2800" dirty="0" smtClean="0"/>
              <a:t> It ain’t what you spend but the way that you spend it… what works for one, may not for others!</a:t>
            </a:r>
          </a:p>
          <a:p>
            <a:endParaRPr lang="en-GB" dirty="0"/>
          </a:p>
        </p:txBody>
      </p:sp>
      <p:sp>
        <p:nvSpPr>
          <p:cNvPr id="3" name="Title 2"/>
          <p:cNvSpPr>
            <a:spLocks noGrp="1"/>
          </p:cNvSpPr>
          <p:nvPr>
            <p:ph type="title"/>
          </p:nvPr>
        </p:nvSpPr>
        <p:spPr>
          <a:xfrm>
            <a:off x="251520" y="260648"/>
            <a:ext cx="8640960" cy="850106"/>
          </a:xfrm>
        </p:spPr>
        <p:txBody>
          <a:bodyPr>
            <a:normAutofit/>
          </a:bodyPr>
          <a:lstStyle/>
          <a:p>
            <a:r>
              <a:rPr lang="en-US" dirty="0" smtClean="0">
                <a:solidFill>
                  <a:schemeClr val="tx1"/>
                </a:solidFill>
                <a:effectLst/>
              </a:rPr>
              <a:t>The ‘Bananarama’ Principle…</a:t>
            </a:r>
            <a:endParaRPr lang="en-GB" dirty="0">
              <a:solidFill>
                <a:schemeClr val="tx1"/>
              </a:solidFill>
              <a:effectLst/>
            </a:endParaRPr>
          </a:p>
        </p:txBody>
      </p:sp>
      <p:pic>
        <p:nvPicPr>
          <p:cNvPr id="4" name="Picture 5"/>
          <p:cNvPicPr>
            <a:picLocks noChangeAspect="1"/>
          </p:cNvPicPr>
          <p:nvPr/>
        </p:nvPicPr>
        <p:blipFill>
          <a:blip r:embed="rId2" cstate="print"/>
          <a:srcRect/>
          <a:stretch>
            <a:fillRect/>
          </a:stretch>
        </p:blipFill>
        <p:spPr bwMode="auto">
          <a:xfrm>
            <a:off x="5796136" y="1556792"/>
            <a:ext cx="3166446" cy="3168352"/>
          </a:xfrm>
          <a:prstGeom prst="rect">
            <a:avLst/>
          </a:prstGeom>
          <a:noFill/>
          <a:ln w="9525">
            <a:noFill/>
            <a:miter lim="800000"/>
            <a:headEnd/>
            <a:tailEnd/>
          </a:ln>
        </p:spPr>
      </p:pic>
      <p:sp>
        <p:nvSpPr>
          <p:cNvPr id="5" name="TextBox 4"/>
          <p:cNvSpPr txBox="1"/>
          <p:nvPr/>
        </p:nvSpPr>
        <p:spPr>
          <a:xfrm>
            <a:off x="5796136" y="5157192"/>
            <a:ext cx="3168352" cy="369332"/>
          </a:xfrm>
          <a:prstGeom prst="rect">
            <a:avLst/>
          </a:prstGeom>
          <a:noFill/>
        </p:spPr>
        <p:txBody>
          <a:bodyPr wrap="square" rtlCol="0">
            <a:spAutoFit/>
          </a:bodyPr>
          <a:lstStyle/>
          <a:p>
            <a:pPr algn="ctr"/>
            <a:r>
              <a:rPr lang="en-GB" b="1" dirty="0" smtClean="0"/>
              <a:t>Quoted from Prof Steve Higgins</a:t>
            </a:r>
            <a:endParaRPr lang="en-GB" b="1"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24744"/>
            <a:ext cx="5797152" cy="4525963"/>
          </a:xfrm>
        </p:spPr>
        <p:txBody>
          <a:bodyPr>
            <a:normAutofit lnSpcReduction="10000"/>
          </a:bodyPr>
          <a:lstStyle/>
          <a:p>
            <a:pPr>
              <a:buClrTx/>
              <a:buSzPct val="75000"/>
              <a:buFont typeface="Wingdings" pitchFamily="2" charset="2"/>
              <a:buChar char="Ø"/>
              <a:defRPr/>
            </a:pPr>
            <a:r>
              <a:rPr lang="en-US" sz="2800" dirty="0" smtClean="0"/>
              <a:t> </a:t>
            </a:r>
            <a:r>
              <a:rPr lang="es-ES" sz="2800" dirty="0"/>
              <a:t>No es lo que haces es la forma en que lo </a:t>
            </a:r>
            <a:r>
              <a:rPr lang="es-ES" sz="2800" dirty="0" smtClean="0"/>
              <a:t>haces</a:t>
            </a:r>
            <a:r>
              <a:rPr lang="en-US" sz="2800" dirty="0" smtClean="0"/>
              <a:t>…</a:t>
            </a:r>
          </a:p>
          <a:p>
            <a:pPr>
              <a:buClrTx/>
              <a:buSzPct val="75000"/>
              <a:buFont typeface="Wingdings" pitchFamily="2" charset="2"/>
              <a:buChar char="Ø"/>
              <a:defRPr/>
            </a:pPr>
            <a:r>
              <a:rPr lang="en-US" sz="2800" dirty="0" smtClean="0"/>
              <a:t> </a:t>
            </a:r>
            <a:r>
              <a:rPr lang="es-ES" sz="2800" dirty="0"/>
              <a:t>Entonces, ¿cómo pasas a "obtener resultados</a:t>
            </a:r>
            <a:r>
              <a:rPr lang="es-ES" sz="2800" dirty="0" smtClean="0"/>
              <a:t>"?</a:t>
            </a:r>
          </a:p>
          <a:p>
            <a:pPr>
              <a:buClrTx/>
              <a:buSzPct val="75000"/>
              <a:buFont typeface="Wingdings" pitchFamily="2" charset="2"/>
              <a:buChar char="Ø"/>
              <a:defRPr/>
            </a:pPr>
            <a:r>
              <a:rPr lang="en-US" sz="2800" dirty="0" smtClean="0"/>
              <a:t> </a:t>
            </a:r>
            <a:r>
              <a:rPr lang="es-ES" sz="2800" dirty="0"/>
              <a:t>O bien, ¿qué dice la </a:t>
            </a:r>
            <a:r>
              <a:rPr lang="es-ES" sz="2800" dirty="0" smtClean="0"/>
              <a:t>evidencia?¿ </a:t>
            </a:r>
            <a:r>
              <a:rPr lang="es-ES" sz="2800" dirty="0"/>
              <a:t>es una buena </a:t>
            </a:r>
            <a:r>
              <a:rPr lang="es-ES" sz="2800" dirty="0" smtClean="0"/>
              <a:t>o mala </a:t>
            </a:r>
            <a:r>
              <a:rPr lang="es-ES" sz="2800" dirty="0"/>
              <a:t>inversión para sus estudiantes</a:t>
            </a:r>
            <a:r>
              <a:rPr lang="es-ES" sz="2800" dirty="0" smtClean="0"/>
              <a:t>?</a:t>
            </a:r>
          </a:p>
          <a:p>
            <a:pPr>
              <a:buClrTx/>
              <a:buSzPct val="75000"/>
              <a:buFont typeface="Wingdings" pitchFamily="2" charset="2"/>
              <a:buChar char="Ø"/>
              <a:defRPr/>
            </a:pPr>
            <a:r>
              <a:rPr lang="en-US" sz="2800" dirty="0" smtClean="0"/>
              <a:t> </a:t>
            </a:r>
            <a:r>
              <a:rPr lang="es-ES" sz="2800" dirty="0"/>
              <a:t>No es lo que </a:t>
            </a:r>
            <a:r>
              <a:rPr lang="es-ES" sz="2800" dirty="0" smtClean="0"/>
              <a:t>gastas, sino </a:t>
            </a:r>
            <a:r>
              <a:rPr lang="es-ES" sz="2800" dirty="0"/>
              <a:t>la forma en que lo </a:t>
            </a:r>
            <a:r>
              <a:rPr lang="es-ES" sz="2800" dirty="0" smtClean="0"/>
              <a:t>gastas... </a:t>
            </a:r>
            <a:r>
              <a:rPr lang="es-ES" sz="2800" dirty="0"/>
              <a:t>¡</a:t>
            </a:r>
            <a:r>
              <a:rPr lang="es-ES" sz="2800" dirty="0" smtClean="0"/>
              <a:t>lo </a:t>
            </a:r>
            <a:r>
              <a:rPr lang="es-ES" sz="2800" dirty="0"/>
              <a:t>que funciona para uno, puede no </a:t>
            </a:r>
            <a:r>
              <a:rPr lang="es-ES" sz="2800" dirty="0" smtClean="0"/>
              <a:t>funcionar para </a:t>
            </a:r>
            <a:r>
              <a:rPr lang="es-ES" sz="2800" dirty="0"/>
              <a:t>los demás!</a:t>
            </a:r>
            <a:endParaRPr lang="en-GB" dirty="0"/>
          </a:p>
        </p:txBody>
      </p:sp>
      <p:sp>
        <p:nvSpPr>
          <p:cNvPr id="3" name="Title 2"/>
          <p:cNvSpPr>
            <a:spLocks noGrp="1"/>
          </p:cNvSpPr>
          <p:nvPr>
            <p:ph type="title"/>
          </p:nvPr>
        </p:nvSpPr>
        <p:spPr>
          <a:xfrm>
            <a:off x="251520" y="260648"/>
            <a:ext cx="8640960" cy="850106"/>
          </a:xfrm>
        </p:spPr>
        <p:txBody>
          <a:bodyPr>
            <a:normAutofit/>
          </a:bodyPr>
          <a:lstStyle/>
          <a:p>
            <a:r>
              <a:rPr lang="en-US" dirty="0" smtClean="0">
                <a:solidFill>
                  <a:schemeClr val="tx1"/>
                </a:solidFill>
                <a:effectLst/>
              </a:rPr>
              <a:t>El Principio ‘Bananarama’ …</a:t>
            </a:r>
            <a:endParaRPr lang="en-GB" dirty="0">
              <a:solidFill>
                <a:schemeClr val="tx1"/>
              </a:solidFill>
              <a:effectLst/>
            </a:endParaRPr>
          </a:p>
        </p:txBody>
      </p:sp>
      <p:pic>
        <p:nvPicPr>
          <p:cNvPr id="4" name="Picture 5"/>
          <p:cNvPicPr>
            <a:picLocks noChangeAspect="1"/>
          </p:cNvPicPr>
          <p:nvPr/>
        </p:nvPicPr>
        <p:blipFill>
          <a:blip r:embed="rId2" cstate="print"/>
          <a:srcRect/>
          <a:stretch>
            <a:fillRect/>
          </a:stretch>
        </p:blipFill>
        <p:spPr bwMode="auto">
          <a:xfrm>
            <a:off x="5796136" y="1556792"/>
            <a:ext cx="3166446" cy="3168352"/>
          </a:xfrm>
          <a:prstGeom prst="rect">
            <a:avLst/>
          </a:prstGeom>
          <a:noFill/>
          <a:ln w="9525">
            <a:noFill/>
            <a:miter lim="800000"/>
            <a:headEnd/>
            <a:tailEnd/>
          </a:ln>
        </p:spPr>
      </p:pic>
      <p:sp>
        <p:nvSpPr>
          <p:cNvPr id="5" name="TextBox 4"/>
          <p:cNvSpPr txBox="1"/>
          <p:nvPr/>
        </p:nvSpPr>
        <p:spPr>
          <a:xfrm>
            <a:off x="5796136" y="5157192"/>
            <a:ext cx="3168352" cy="369332"/>
          </a:xfrm>
          <a:prstGeom prst="rect">
            <a:avLst/>
          </a:prstGeom>
          <a:noFill/>
        </p:spPr>
        <p:txBody>
          <a:bodyPr wrap="square" rtlCol="0">
            <a:spAutoFit/>
          </a:bodyPr>
          <a:lstStyle/>
          <a:p>
            <a:pPr algn="ctr"/>
            <a:r>
              <a:rPr lang="en-GB" b="1" dirty="0" err="1" smtClean="0"/>
              <a:t>Citado</a:t>
            </a:r>
            <a:r>
              <a:rPr lang="en-GB" b="1" dirty="0" smtClean="0"/>
              <a:t> </a:t>
            </a:r>
            <a:r>
              <a:rPr lang="en-GB" b="1" dirty="0" err="1" smtClean="0"/>
              <a:t>por</a:t>
            </a:r>
            <a:r>
              <a:rPr lang="en-GB" b="1" dirty="0" smtClean="0"/>
              <a:t> Prof Steve Higgins</a:t>
            </a:r>
            <a:endParaRPr lang="en-GB" b="1" dirty="0"/>
          </a:p>
        </p:txBody>
      </p:sp>
    </p:spTree>
    <p:extLst>
      <p:ext uri="{BB962C8B-B14F-4D97-AF65-F5344CB8AC3E}">
        <p14:creationId xmlns:p14="http://schemas.microsoft.com/office/powerpoint/2010/main" xmlns="" val="329203917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268760"/>
            <a:ext cx="8229600" cy="4309939"/>
          </a:xfrm>
        </p:spPr>
        <p:txBody>
          <a:bodyPr/>
          <a:lstStyle/>
          <a:p>
            <a:pPr marL="109728" indent="0">
              <a:buClrTx/>
              <a:buSzPct val="75000"/>
              <a:buNone/>
            </a:pPr>
            <a:r>
              <a:rPr lang="en-GB" sz="3200" b="1" dirty="0"/>
              <a:t>Using Metacognition with Student </a:t>
            </a:r>
            <a:r>
              <a:rPr lang="en-GB" sz="3200" b="1" dirty="0" smtClean="0"/>
              <a:t>Passports</a:t>
            </a:r>
          </a:p>
          <a:p>
            <a:pPr marL="109728" indent="0">
              <a:buClrTx/>
              <a:buSzPct val="75000"/>
              <a:buNone/>
            </a:pPr>
            <a:endParaRPr lang="en-GB" sz="1000" b="1" dirty="0" smtClean="0"/>
          </a:p>
          <a:p>
            <a:pPr>
              <a:buClrTx/>
              <a:buSzPct val="75000"/>
              <a:buFont typeface="Wingdings" pitchFamily="2" charset="2"/>
              <a:buChar char="Ø"/>
            </a:pPr>
            <a:r>
              <a:rPr lang="en-GB" dirty="0" smtClean="0"/>
              <a:t>Develop a new way of supporting students and teacher’s understanding</a:t>
            </a:r>
          </a:p>
          <a:p>
            <a:pPr>
              <a:buClrTx/>
              <a:buSzPct val="75000"/>
              <a:buFont typeface="Wingdings" pitchFamily="2" charset="2"/>
              <a:buChar char="Ø"/>
            </a:pPr>
            <a:r>
              <a:rPr lang="en-GB" dirty="0" smtClean="0"/>
              <a:t>Lots of different ideas, but our Student Passports have been hugely successful</a:t>
            </a:r>
          </a:p>
          <a:p>
            <a:pPr>
              <a:buClrTx/>
              <a:buSzPct val="75000"/>
              <a:buFont typeface="Wingdings" pitchFamily="2" charset="2"/>
              <a:buChar char="Ø"/>
            </a:pPr>
            <a:r>
              <a:rPr lang="en-GB" dirty="0" smtClean="0"/>
              <a:t>Based on ‘high impact’ research; engages students in ‘learning to learn’ - metacognative approaches … and (most importantly?)…</a:t>
            </a:r>
          </a:p>
          <a:p>
            <a:endParaRPr lang="en-GB" dirty="0"/>
          </a:p>
        </p:txBody>
      </p:sp>
      <p:sp>
        <p:nvSpPr>
          <p:cNvPr id="3" name="Title 2"/>
          <p:cNvSpPr>
            <a:spLocks noGrp="1"/>
          </p:cNvSpPr>
          <p:nvPr>
            <p:ph type="title"/>
          </p:nvPr>
        </p:nvSpPr>
        <p:spPr>
          <a:xfrm>
            <a:off x="251520" y="188640"/>
            <a:ext cx="8229600" cy="1143000"/>
          </a:xfrm>
        </p:spPr>
        <p:txBody>
          <a:bodyPr>
            <a:normAutofit/>
          </a:bodyPr>
          <a:lstStyle/>
          <a:p>
            <a:r>
              <a:rPr lang="en-GB" sz="3400" dirty="0" smtClean="0">
                <a:solidFill>
                  <a:schemeClr val="tx1"/>
                </a:solidFill>
                <a:effectLst/>
              </a:rPr>
              <a:t>Ways forward – what can be done now…</a:t>
            </a:r>
            <a:endParaRPr lang="en-GB" sz="3400" dirty="0">
              <a:solidFill>
                <a:schemeClr val="tx1"/>
              </a:solidFill>
              <a:effectLst/>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268760"/>
            <a:ext cx="8229600" cy="4309939"/>
          </a:xfrm>
        </p:spPr>
        <p:txBody>
          <a:bodyPr>
            <a:normAutofit lnSpcReduction="10000"/>
          </a:bodyPr>
          <a:lstStyle/>
          <a:p>
            <a:pPr marL="109728" indent="0">
              <a:buClrTx/>
              <a:buSzPct val="75000"/>
              <a:buNone/>
            </a:pPr>
            <a:r>
              <a:rPr lang="en-GB" sz="3000" b="1" dirty="0" smtClean="0"/>
              <a:t>El </a:t>
            </a:r>
            <a:r>
              <a:rPr lang="en-GB" sz="3000" b="1" dirty="0" err="1" smtClean="0"/>
              <a:t>uso</a:t>
            </a:r>
            <a:r>
              <a:rPr lang="en-GB" sz="3000" b="1" dirty="0" smtClean="0"/>
              <a:t> de la </a:t>
            </a:r>
            <a:r>
              <a:rPr lang="en-GB" sz="3000" b="1" dirty="0" err="1" smtClean="0"/>
              <a:t>metacognición</a:t>
            </a:r>
            <a:r>
              <a:rPr lang="en-GB" sz="3000" b="1" dirty="0" smtClean="0"/>
              <a:t> </a:t>
            </a:r>
            <a:r>
              <a:rPr lang="en-GB" sz="3000" b="1" dirty="0" err="1" smtClean="0"/>
              <a:t>junto</a:t>
            </a:r>
            <a:r>
              <a:rPr lang="en-GB" sz="3000" b="1" dirty="0" smtClean="0"/>
              <a:t> con el </a:t>
            </a:r>
            <a:r>
              <a:rPr lang="en-GB" sz="3000" b="1" dirty="0" err="1" smtClean="0"/>
              <a:t>Pasaporte</a:t>
            </a:r>
            <a:r>
              <a:rPr lang="en-GB" sz="3000" b="1" dirty="0" smtClean="0"/>
              <a:t> </a:t>
            </a:r>
            <a:r>
              <a:rPr lang="en-GB" sz="3000" b="1" dirty="0" err="1" smtClean="0"/>
              <a:t>estudiantil</a:t>
            </a:r>
            <a:endParaRPr lang="en-GB" sz="3000" b="1" dirty="0" smtClean="0"/>
          </a:p>
          <a:p>
            <a:pPr marL="109728" indent="0">
              <a:buClrTx/>
              <a:buSzPct val="75000"/>
              <a:buNone/>
            </a:pPr>
            <a:endParaRPr lang="en-GB" sz="1000" b="1" dirty="0" smtClean="0"/>
          </a:p>
          <a:p>
            <a:pPr>
              <a:buClrTx/>
              <a:buSzPct val="75000"/>
              <a:buFont typeface="Wingdings" pitchFamily="2" charset="2"/>
              <a:buChar char="Ø"/>
            </a:pPr>
            <a:r>
              <a:rPr lang="en-GB" dirty="0" err="1" smtClean="0"/>
              <a:t>Desarrollar</a:t>
            </a:r>
            <a:r>
              <a:rPr lang="en-GB" dirty="0" smtClean="0"/>
              <a:t> </a:t>
            </a:r>
            <a:r>
              <a:rPr lang="en-GB" dirty="0" err="1" smtClean="0"/>
              <a:t>una</a:t>
            </a:r>
            <a:r>
              <a:rPr lang="en-GB" dirty="0" smtClean="0"/>
              <a:t> </a:t>
            </a:r>
            <a:r>
              <a:rPr lang="en-GB" dirty="0" err="1" smtClean="0"/>
              <a:t>manera</a:t>
            </a:r>
            <a:r>
              <a:rPr lang="en-GB" dirty="0" smtClean="0"/>
              <a:t> </a:t>
            </a:r>
            <a:r>
              <a:rPr lang="en-GB" dirty="0" err="1" smtClean="0"/>
              <a:t>nueva</a:t>
            </a:r>
            <a:r>
              <a:rPr lang="en-GB" dirty="0" smtClean="0"/>
              <a:t> de </a:t>
            </a:r>
            <a:r>
              <a:rPr lang="en-GB" dirty="0" err="1" smtClean="0"/>
              <a:t>apoyar</a:t>
            </a:r>
            <a:r>
              <a:rPr lang="en-GB" dirty="0" smtClean="0"/>
              <a:t> a los </a:t>
            </a:r>
            <a:r>
              <a:rPr lang="en-GB" dirty="0" err="1" smtClean="0"/>
              <a:t>alumnos</a:t>
            </a:r>
            <a:r>
              <a:rPr lang="en-GB" dirty="0" smtClean="0"/>
              <a:t> y la forma de </a:t>
            </a:r>
            <a:r>
              <a:rPr lang="en-GB" dirty="0" err="1" smtClean="0"/>
              <a:t>comprender</a:t>
            </a:r>
            <a:r>
              <a:rPr lang="en-GB" dirty="0" smtClean="0"/>
              <a:t> de los </a:t>
            </a:r>
            <a:r>
              <a:rPr lang="en-GB" dirty="0" err="1" smtClean="0"/>
              <a:t>profesores</a:t>
            </a:r>
            <a:r>
              <a:rPr lang="en-GB" dirty="0" smtClean="0"/>
              <a:t>.</a:t>
            </a:r>
          </a:p>
          <a:p>
            <a:pPr>
              <a:buClrTx/>
              <a:buSzPct val="75000"/>
              <a:buFont typeface="Wingdings" pitchFamily="2" charset="2"/>
              <a:buChar char="Ø"/>
            </a:pPr>
            <a:r>
              <a:rPr lang="en-GB" dirty="0" err="1" smtClean="0"/>
              <a:t>Muchas</a:t>
            </a:r>
            <a:r>
              <a:rPr lang="en-GB" dirty="0" smtClean="0"/>
              <a:t> ideas </a:t>
            </a:r>
            <a:r>
              <a:rPr lang="en-GB" dirty="0" err="1" smtClean="0"/>
              <a:t>diferentes</a:t>
            </a:r>
            <a:r>
              <a:rPr lang="en-GB" dirty="0" smtClean="0"/>
              <a:t>, </a:t>
            </a:r>
            <a:r>
              <a:rPr lang="en-GB" dirty="0" err="1" smtClean="0"/>
              <a:t>pero</a:t>
            </a:r>
            <a:r>
              <a:rPr lang="en-GB" dirty="0" smtClean="0"/>
              <a:t> </a:t>
            </a:r>
            <a:r>
              <a:rPr lang="en-GB" dirty="0" err="1" smtClean="0"/>
              <a:t>nuestro</a:t>
            </a:r>
            <a:r>
              <a:rPr lang="en-GB" dirty="0" smtClean="0"/>
              <a:t> </a:t>
            </a:r>
            <a:r>
              <a:rPr lang="en-GB" i="1" dirty="0" err="1" smtClean="0"/>
              <a:t>Pasaporte</a:t>
            </a:r>
            <a:r>
              <a:rPr lang="en-GB" i="1" dirty="0" smtClean="0"/>
              <a:t> </a:t>
            </a:r>
            <a:r>
              <a:rPr lang="en-GB" i="1" dirty="0" err="1" smtClean="0"/>
              <a:t>estudiantil</a:t>
            </a:r>
            <a:r>
              <a:rPr lang="en-GB" dirty="0" smtClean="0"/>
              <a:t> ha </a:t>
            </a:r>
            <a:r>
              <a:rPr lang="en-GB" dirty="0" err="1" smtClean="0"/>
              <a:t>tenido</a:t>
            </a:r>
            <a:r>
              <a:rPr lang="en-GB" dirty="0" smtClean="0"/>
              <a:t> un </a:t>
            </a:r>
            <a:r>
              <a:rPr lang="en-GB" dirty="0" err="1" smtClean="0"/>
              <a:t>éxito</a:t>
            </a:r>
            <a:r>
              <a:rPr lang="en-GB" dirty="0" smtClean="0"/>
              <a:t> </a:t>
            </a:r>
            <a:r>
              <a:rPr lang="en-GB" dirty="0" err="1" smtClean="0"/>
              <a:t>enorme</a:t>
            </a:r>
            <a:endParaRPr lang="en-GB" dirty="0" smtClean="0"/>
          </a:p>
          <a:p>
            <a:pPr>
              <a:buClrTx/>
              <a:buSzPct val="75000"/>
              <a:buFont typeface="Wingdings" pitchFamily="2" charset="2"/>
              <a:buChar char="Ø"/>
            </a:pPr>
            <a:r>
              <a:rPr lang="es-ES" dirty="0" err="1" smtClean="0"/>
              <a:t>Basandonos</a:t>
            </a:r>
            <a:r>
              <a:rPr lang="es-ES" dirty="0" smtClean="0"/>
              <a:t> </a:t>
            </a:r>
            <a:r>
              <a:rPr lang="es-ES" dirty="0"/>
              <a:t>en la investigación de </a:t>
            </a:r>
            <a:r>
              <a:rPr lang="es-ES" dirty="0" smtClean="0"/>
              <a:t>‘alto impacto’ se ha involucrado </a:t>
            </a:r>
            <a:r>
              <a:rPr lang="es-ES" dirty="0"/>
              <a:t>a los estudiantes en el </a:t>
            </a:r>
            <a:r>
              <a:rPr lang="es-ES" dirty="0" smtClean="0"/>
              <a:t>concepto "aprender </a:t>
            </a:r>
            <a:r>
              <a:rPr lang="es-ES" dirty="0"/>
              <a:t>a aprender" </a:t>
            </a:r>
            <a:r>
              <a:rPr lang="es-ES" dirty="0" err="1" smtClean="0"/>
              <a:t>mediente</a:t>
            </a:r>
            <a:r>
              <a:rPr lang="es-ES" dirty="0" smtClean="0"/>
              <a:t> </a:t>
            </a:r>
            <a:r>
              <a:rPr lang="es-ES" dirty="0"/>
              <a:t>enfoques </a:t>
            </a:r>
            <a:r>
              <a:rPr lang="es-ES" dirty="0" err="1" smtClean="0"/>
              <a:t>metacognitivos</a:t>
            </a:r>
            <a:r>
              <a:rPr lang="es-ES" dirty="0" smtClean="0"/>
              <a:t> </a:t>
            </a:r>
            <a:r>
              <a:rPr lang="es-ES" dirty="0"/>
              <a:t>y ... </a:t>
            </a:r>
            <a:r>
              <a:rPr lang="es-ES" dirty="0" smtClean="0"/>
              <a:t>Lo </a:t>
            </a:r>
            <a:r>
              <a:rPr lang="es-ES" dirty="0"/>
              <a:t>más </a:t>
            </a:r>
            <a:r>
              <a:rPr lang="es-ES" dirty="0" smtClean="0"/>
              <a:t>importante…</a:t>
            </a:r>
            <a:endParaRPr lang="en-GB" dirty="0"/>
          </a:p>
        </p:txBody>
      </p:sp>
      <p:sp>
        <p:nvSpPr>
          <p:cNvPr id="3" name="Title 2"/>
          <p:cNvSpPr>
            <a:spLocks noGrp="1"/>
          </p:cNvSpPr>
          <p:nvPr>
            <p:ph type="title"/>
          </p:nvPr>
        </p:nvSpPr>
        <p:spPr>
          <a:xfrm>
            <a:off x="251520" y="188640"/>
            <a:ext cx="8229600" cy="1143000"/>
          </a:xfrm>
        </p:spPr>
        <p:txBody>
          <a:bodyPr>
            <a:normAutofit/>
          </a:bodyPr>
          <a:lstStyle/>
          <a:p>
            <a:r>
              <a:rPr lang="en-GB" sz="3000" dirty="0" smtClean="0">
                <a:solidFill>
                  <a:schemeClr val="tx1"/>
                </a:solidFill>
                <a:effectLst/>
              </a:rPr>
              <a:t>El </a:t>
            </a:r>
            <a:r>
              <a:rPr lang="en-GB" sz="3000" dirty="0" err="1" smtClean="0">
                <a:solidFill>
                  <a:schemeClr val="tx1"/>
                </a:solidFill>
                <a:effectLst/>
              </a:rPr>
              <a:t>camino</a:t>
            </a:r>
            <a:r>
              <a:rPr lang="en-GB" sz="3000" dirty="0" smtClean="0">
                <a:solidFill>
                  <a:schemeClr val="tx1"/>
                </a:solidFill>
                <a:effectLst/>
              </a:rPr>
              <a:t> a </a:t>
            </a:r>
            <a:r>
              <a:rPr lang="en-GB" sz="3000" dirty="0" err="1" smtClean="0">
                <a:solidFill>
                  <a:schemeClr val="tx1"/>
                </a:solidFill>
                <a:effectLst/>
              </a:rPr>
              <a:t>seguir</a:t>
            </a:r>
            <a:r>
              <a:rPr lang="en-GB" sz="3000" dirty="0" smtClean="0">
                <a:solidFill>
                  <a:schemeClr val="tx1"/>
                </a:solidFill>
                <a:effectLst/>
              </a:rPr>
              <a:t> – </a:t>
            </a:r>
            <a:r>
              <a:rPr lang="es-ES" sz="3000" dirty="0" smtClean="0">
                <a:solidFill>
                  <a:schemeClr val="tx1"/>
                </a:solidFill>
                <a:effectLst/>
              </a:rPr>
              <a:t>qué podemos hacer ahora…</a:t>
            </a:r>
            <a:endParaRPr lang="es-ES" sz="3000" dirty="0">
              <a:solidFill>
                <a:schemeClr val="tx1"/>
              </a:solidFill>
              <a:effectLst/>
            </a:endParaRPr>
          </a:p>
        </p:txBody>
      </p:sp>
    </p:spTree>
    <p:extLst>
      <p:ext uri="{BB962C8B-B14F-4D97-AF65-F5344CB8AC3E}">
        <p14:creationId xmlns:p14="http://schemas.microsoft.com/office/powerpoint/2010/main" xmlns="" val="172474119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836712"/>
            <a:ext cx="3384376" cy="4525963"/>
          </a:xfrm>
        </p:spPr>
        <p:txBody>
          <a:bodyPr/>
          <a:lstStyle/>
          <a:p>
            <a:pPr>
              <a:buClrTx/>
              <a:buSzPct val="75000"/>
              <a:buFont typeface="Wingdings" pitchFamily="2" charset="2"/>
              <a:buChar char="Ø"/>
            </a:pPr>
            <a:r>
              <a:rPr lang="en-GB" dirty="0" smtClean="0"/>
              <a:t>Keeps the young person central to provision</a:t>
            </a:r>
          </a:p>
          <a:p>
            <a:pPr>
              <a:buClrTx/>
              <a:buSzPct val="75000"/>
              <a:buFont typeface="Wingdings" pitchFamily="2" charset="2"/>
              <a:buChar char="Ø"/>
            </a:pPr>
            <a:r>
              <a:rPr lang="en-GB" dirty="0" smtClean="0"/>
              <a:t>Essential as part of our student centred approach</a:t>
            </a:r>
          </a:p>
          <a:p>
            <a:pPr>
              <a:buClrTx/>
              <a:buSzPct val="75000"/>
              <a:buFont typeface="Wingdings" pitchFamily="2" charset="2"/>
              <a:buChar char="Ø"/>
            </a:pPr>
            <a:r>
              <a:rPr lang="en-GB" dirty="0" smtClean="0"/>
              <a:t>A useful tool to engage parents/carers</a:t>
            </a:r>
          </a:p>
          <a:p>
            <a:endParaRPr lang="en-GB" dirty="0"/>
          </a:p>
        </p:txBody>
      </p:sp>
      <p:graphicFrame>
        <p:nvGraphicFramePr>
          <p:cNvPr id="21" name="Content Placeholder 4"/>
          <p:cNvGraphicFramePr>
            <a:graphicFrameLocks/>
          </p:cNvGraphicFramePr>
          <p:nvPr/>
        </p:nvGraphicFramePr>
        <p:xfrm>
          <a:off x="1835696" y="260648"/>
          <a:ext cx="8873047"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t3.gstatic.com/images?q=tbn:rpuPFfahniNIDM:http://www.divers.ro/uploads_ro/37648/9400/discrimination.jpg">
            <a:hlinkClick r:id="rId2"/>
          </p:cNvPr>
          <p:cNvPicPr>
            <a:picLocks noChangeAspect="1" noChangeArrowheads="1"/>
          </p:cNvPicPr>
          <p:nvPr/>
        </p:nvPicPr>
        <p:blipFill>
          <a:blip r:embed="rId3" cstate="print"/>
          <a:srcRect/>
          <a:stretch>
            <a:fillRect/>
          </a:stretch>
        </p:blipFill>
        <p:spPr bwMode="auto">
          <a:xfrm>
            <a:off x="467544" y="476672"/>
            <a:ext cx="3735738" cy="2952328"/>
          </a:xfrm>
          <a:prstGeom prst="rect">
            <a:avLst/>
          </a:prstGeom>
          <a:noFill/>
          <a:ln w="9525">
            <a:noFill/>
            <a:miter lim="800000"/>
            <a:headEnd/>
            <a:tailEnd/>
          </a:ln>
        </p:spPr>
      </p:pic>
      <p:pic>
        <p:nvPicPr>
          <p:cNvPr id="7171" name="Picture 4" descr="http://t2.gstatic.com/images?q=tbn:gdiGXO53_tkWKM:http://www.spivaklaw.com/apples%2520discrimination.jpg">
            <a:hlinkClick r:id="rId4"/>
          </p:cNvPr>
          <p:cNvPicPr>
            <a:picLocks noChangeAspect="1" noChangeArrowheads="1"/>
          </p:cNvPicPr>
          <p:nvPr/>
        </p:nvPicPr>
        <p:blipFill>
          <a:blip r:embed="rId5" cstate="print"/>
          <a:srcRect/>
          <a:stretch>
            <a:fillRect/>
          </a:stretch>
        </p:blipFill>
        <p:spPr bwMode="auto">
          <a:xfrm>
            <a:off x="4572000" y="3140968"/>
            <a:ext cx="3960440" cy="2562225"/>
          </a:xfrm>
          <a:prstGeom prst="rect">
            <a:avLst/>
          </a:prstGeom>
          <a:noFill/>
          <a:ln w="9525">
            <a:noFill/>
            <a:miter lim="800000"/>
            <a:headEnd/>
            <a:tailEnd/>
          </a:ln>
        </p:spPr>
      </p:pic>
      <p:sp>
        <p:nvSpPr>
          <p:cNvPr id="7172" name="TextBox 5"/>
          <p:cNvSpPr txBox="1">
            <a:spLocks noChangeArrowheads="1"/>
          </p:cNvSpPr>
          <p:nvPr/>
        </p:nvSpPr>
        <p:spPr bwMode="auto">
          <a:xfrm>
            <a:off x="539552" y="3789040"/>
            <a:ext cx="3429000" cy="1323975"/>
          </a:xfrm>
          <a:prstGeom prst="rect">
            <a:avLst/>
          </a:prstGeom>
          <a:noFill/>
          <a:ln w="9525">
            <a:noFill/>
            <a:miter lim="800000"/>
            <a:headEnd/>
            <a:tailEnd/>
          </a:ln>
        </p:spPr>
        <p:txBody>
          <a:bodyPr>
            <a:spAutoFit/>
          </a:bodyPr>
          <a:lstStyle/>
          <a:p>
            <a:pPr algn="ctr"/>
            <a:r>
              <a:rPr lang="en-GB" sz="4000" dirty="0"/>
              <a:t>How do you think it feels?</a:t>
            </a:r>
          </a:p>
        </p:txBody>
      </p:sp>
      <p:sp>
        <p:nvSpPr>
          <p:cNvPr id="7173" name="TextBox 6"/>
          <p:cNvSpPr txBox="1">
            <a:spLocks noChangeArrowheads="1"/>
          </p:cNvSpPr>
          <p:nvPr/>
        </p:nvSpPr>
        <p:spPr bwMode="auto">
          <a:xfrm>
            <a:off x="4143375" y="404664"/>
            <a:ext cx="5000625" cy="2554545"/>
          </a:xfrm>
          <a:prstGeom prst="rect">
            <a:avLst/>
          </a:prstGeom>
          <a:noFill/>
          <a:ln w="9525">
            <a:noFill/>
            <a:miter lim="800000"/>
            <a:headEnd/>
            <a:tailEnd/>
          </a:ln>
        </p:spPr>
        <p:txBody>
          <a:bodyPr>
            <a:spAutoFit/>
          </a:bodyPr>
          <a:lstStyle/>
          <a:p>
            <a:pPr algn="ctr"/>
            <a:r>
              <a:rPr lang="en-GB" sz="4000" dirty="0"/>
              <a:t>Have you ever witnessed discrimination or segregation?</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836712"/>
            <a:ext cx="3384376" cy="4896544"/>
          </a:xfrm>
        </p:spPr>
        <p:txBody>
          <a:bodyPr>
            <a:normAutofit/>
          </a:bodyPr>
          <a:lstStyle/>
          <a:p>
            <a:pPr>
              <a:buClrTx/>
              <a:buSzPct val="75000"/>
              <a:buFont typeface="Wingdings" pitchFamily="2" charset="2"/>
              <a:buChar char="Ø"/>
            </a:pPr>
            <a:r>
              <a:rPr lang="es-ES" dirty="0" smtClean="0"/>
              <a:t>Mantiene al joven como el centro de provisión </a:t>
            </a:r>
          </a:p>
          <a:p>
            <a:pPr>
              <a:buClrTx/>
              <a:buSzPct val="75000"/>
              <a:buFont typeface="Wingdings" pitchFamily="2" charset="2"/>
              <a:buChar char="Ø"/>
            </a:pPr>
            <a:r>
              <a:rPr lang="es-ES" dirty="0" smtClean="0"/>
              <a:t>Esencial </a:t>
            </a:r>
            <a:r>
              <a:rPr lang="es-ES" dirty="0"/>
              <a:t>como parte de nuestro enfoque centrado en el </a:t>
            </a:r>
            <a:r>
              <a:rPr lang="es-ES" dirty="0" smtClean="0"/>
              <a:t>estudiante</a:t>
            </a:r>
          </a:p>
          <a:p>
            <a:pPr>
              <a:buClrTx/>
              <a:buSzPct val="75000"/>
              <a:buFont typeface="Wingdings" pitchFamily="2" charset="2"/>
              <a:buChar char="Ø"/>
            </a:pPr>
            <a:r>
              <a:rPr lang="es-ES" dirty="0" smtClean="0"/>
              <a:t>Es una herramienta muy útil para </a:t>
            </a:r>
            <a:r>
              <a:rPr lang="es-ES" dirty="0" err="1" smtClean="0"/>
              <a:t>involuclar</a:t>
            </a:r>
            <a:r>
              <a:rPr lang="es-ES" dirty="0" smtClean="0"/>
              <a:t> a padres/tutores</a:t>
            </a:r>
            <a:endParaRPr lang="en-GB" dirty="0" smtClean="0"/>
          </a:p>
          <a:p>
            <a:endParaRPr lang="en-GB" dirty="0"/>
          </a:p>
        </p:txBody>
      </p:sp>
      <p:graphicFrame>
        <p:nvGraphicFramePr>
          <p:cNvPr id="21" name="Content Placeholder 4"/>
          <p:cNvGraphicFramePr>
            <a:graphicFrameLocks/>
          </p:cNvGraphicFramePr>
          <p:nvPr>
            <p:extLst>
              <p:ext uri="{D42A27DB-BD31-4B8C-83A1-F6EECF244321}">
                <p14:modId xmlns:p14="http://schemas.microsoft.com/office/powerpoint/2010/main" xmlns="" val="1724670894"/>
              </p:ext>
            </p:extLst>
          </p:nvPr>
        </p:nvGraphicFramePr>
        <p:xfrm>
          <a:off x="1835696" y="260648"/>
          <a:ext cx="8873047"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94173086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Tx/>
              <a:buSzPct val="75000"/>
              <a:buFont typeface="Wingdings" pitchFamily="2" charset="2"/>
              <a:buChar char="Ø"/>
            </a:pPr>
            <a:r>
              <a:rPr lang="en-GB" dirty="0" smtClean="0"/>
              <a:t>Consider Whole School Action Plan </a:t>
            </a:r>
          </a:p>
          <a:p>
            <a:pPr>
              <a:buClrTx/>
              <a:buSzPct val="75000"/>
              <a:buFont typeface="Wingdings" pitchFamily="2" charset="2"/>
              <a:buChar char="Ø"/>
            </a:pPr>
            <a:endParaRPr lang="en-GB" dirty="0" smtClean="0"/>
          </a:p>
          <a:p>
            <a:pPr algn="ctr">
              <a:buClrTx/>
              <a:buSzPct val="75000"/>
              <a:buNone/>
            </a:pPr>
            <a:r>
              <a:rPr lang="en-GB" dirty="0" smtClean="0"/>
              <a:t>Assess – Plan – Do – Review</a:t>
            </a:r>
          </a:p>
          <a:p>
            <a:pPr>
              <a:buClrTx/>
              <a:buSzPct val="75000"/>
              <a:buNone/>
            </a:pPr>
            <a:r>
              <a:rPr lang="en-GB" dirty="0" smtClean="0"/>
              <a:t>For</a:t>
            </a:r>
          </a:p>
          <a:p>
            <a:pPr lvl="2">
              <a:buClrTx/>
              <a:buSzPct val="75000"/>
              <a:buFont typeface="Wingdings" pitchFamily="2" charset="2"/>
              <a:buChar char="Ø"/>
            </a:pPr>
            <a:r>
              <a:rPr lang="en-GB" sz="2400" dirty="0" smtClean="0"/>
              <a:t>Students</a:t>
            </a:r>
          </a:p>
          <a:p>
            <a:pPr lvl="2">
              <a:buClrTx/>
              <a:buSzPct val="75000"/>
              <a:buFont typeface="Wingdings" pitchFamily="2" charset="2"/>
              <a:buChar char="Ø"/>
            </a:pPr>
            <a:r>
              <a:rPr lang="en-GB" sz="2400" dirty="0" smtClean="0"/>
              <a:t>Parents/Carers</a:t>
            </a:r>
          </a:p>
          <a:p>
            <a:pPr lvl="2">
              <a:buClrTx/>
              <a:buSzPct val="75000"/>
              <a:buFont typeface="Wingdings" pitchFamily="2" charset="2"/>
              <a:buChar char="Ø"/>
            </a:pPr>
            <a:r>
              <a:rPr lang="en-GB" sz="2400" dirty="0" smtClean="0"/>
              <a:t>Staff</a:t>
            </a:r>
          </a:p>
          <a:p>
            <a:pPr>
              <a:buClrTx/>
              <a:buSzPct val="75000"/>
              <a:buNone/>
            </a:pPr>
            <a:endParaRPr lang="en-GB" sz="2000" dirty="0" smtClean="0"/>
          </a:p>
          <a:p>
            <a:pPr>
              <a:buClrTx/>
              <a:buSzPct val="75000"/>
              <a:buFont typeface="Wingdings" pitchFamily="2" charset="2"/>
              <a:buChar char="Ø"/>
            </a:pPr>
            <a:r>
              <a:rPr lang="en-GB" sz="3000" dirty="0" smtClean="0"/>
              <a:t>Measure impact &amp; demonstrate progress…</a:t>
            </a:r>
          </a:p>
        </p:txBody>
      </p:sp>
      <p:sp>
        <p:nvSpPr>
          <p:cNvPr id="3" name="Title 2"/>
          <p:cNvSpPr>
            <a:spLocks noGrp="1"/>
          </p:cNvSpPr>
          <p:nvPr>
            <p:ph type="title"/>
          </p:nvPr>
        </p:nvSpPr>
        <p:spPr/>
        <p:txBody>
          <a:bodyPr/>
          <a:lstStyle/>
          <a:p>
            <a:r>
              <a:rPr lang="en-GB" dirty="0" smtClean="0">
                <a:solidFill>
                  <a:schemeClr val="tx1"/>
                </a:solidFill>
                <a:effectLst/>
              </a:rPr>
              <a:t>Use the Action Plan template…</a:t>
            </a:r>
            <a:endParaRPr lang="en-GB" dirty="0">
              <a:solidFill>
                <a:schemeClr val="tx1"/>
              </a:solidFill>
              <a:effectLst/>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Tx/>
              <a:buSzPct val="75000"/>
              <a:buFont typeface="Wingdings" pitchFamily="2" charset="2"/>
              <a:buChar char="Ø"/>
            </a:pPr>
            <a:r>
              <a:rPr lang="en-GB" dirty="0" err="1" smtClean="0"/>
              <a:t>Considere</a:t>
            </a:r>
            <a:r>
              <a:rPr lang="en-GB" dirty="0" smtClean="0"/>
              <a:t> el Plan de </a:t>
            </a:r>
            <a:r>
              <a:rPr lang="en-GB" dirty="0" err="1" smtClean="0"/>
              <a:t>Acción</a:t>
            </a:r>
            <a:r>
              <a:rPr lang="en-GB" dirty="0" smtClean="0"/>
              <a:t> </a:t>
            </a:r>
            <a:r>
              <a:rPr lang="en-GB" dirty="0" err="1" smtClean="0"/>
              <a:t>para</a:t>
            </a:r>
            <a:r>
              <a:rPr lang="en-GB" dirty="0" smtClean="0"/>
              <a:t> </a:t>
            </a:r>
            <a:r>
              <a:rPr lang="en-GB" dirty="0" err="1" smtClean="0"/>
              <a:t>toda</a:t>
            </a:r>
            <a:r>
              <a:rPr lang="en-GB" dirty="0" smtClean="0"/>
              <a:t> la </a:t>
            </a:r>
            <a:r>
              <a:rPr lang="en-GB" dirty="0" err="1" smtClean="0"/>
              <a:t>escuela</a:t>
            </a:r>
            <a:endParaRPr lang="en-GB" dirty="0"/>
          </a:p>
          <a:p>
            <a:pPr>
              <a:buClrTx/>
              <a:buSzPct val="75000"/>
              <a:buFont typeface="Wingdings" pitchFamily="2" charset="2"/>
              <a:buChar char="Ø"/>
            </a:pPr>
            <a:endParaRPr lang="en-GB" dirty="0" smtClean="0"/>
          </a:p>
          <a:p>
            <a:pPr algn="ctr">
              <a:buClrTx/>
              <a:buSzPct val="75000"/>
              <a:buNone/>
            </a:pPr>
            <a:r>
              <a:rPr lang="en-GB" dirty="0" err="1" smtClean="0"/>
              <a:t>Evaluar</a:t>
            </a:r>
            <a:r>
              <a:rPr lang="en-GB" dirty="0" smtClean="0"/>
              <a:t> – </a:t>
            </a:r>
            <a:r>
              <a:rPr lang="en-GB" dirty="0" err="1" smtClean="0"/>
              <a:t>Planificar</a:t>
            </a:r>
            <a:r>
              <a:rPr lang="en-GB" dirty="0" smtClean="0"/>
              <a:t> – </a:t>
            </a:r>
            <a:r>
              <a:rPr lang="en-GB" dirty="0" err="1" smtClean="0"/>
              <a:t>Hacer</a:t>
            </a:r>
            <a:r>
              <a:rPr lang="en-GB" dirty="0" smtClean="0"/>
              <a:t> – </a:t>
            </a:r>
            <a:r>
              <a:rPr lang="en-GB" dirty="0" err="1" smtClean="0"/>
              <a:t>Revisar</a:t>
            </a:r>
            <a:endParaRPr lang="en-GB" dirty="0" smtClean="0"/>
          </a:p>
          <a:p>
            <a:pPr>
              <a:buClrTx/>
              <a:buSzPct val="75000"/>
              <a:buNone/>
            </a:pPr>
            <a:r>
              <a:rPr lang="en-GB" dirty="0" smtClean="0"/>
              <a:t>Para</a:t>
            </a:r>
          </a:p>
          <a:p>
            <a:pPr lvl="2">
              <a:buClrTx/>
              <a:buSzPct val="75000"/>
              <a:buFont typeface="Wingdings" pitchFamily="2" charset="2"/>
              <a:buChar char="Ø"/>
            </a:pPr>
            <a:r>
              <a:rPr lang="en-GB" sz="2400" dirty="0" err="1" smtClean="0"/>
              <a:t>Estudiantes</a:t>
            </a:r>
            <a:endParaRPr lang="en-GB" sz="2400" dirty="0" smtClean="0"/>
          </a:p>
          <a:p>
            <a:pPr lvl="2">
              <a:buClrTx/>
              <a:buSzPct val="75000"/>
              <a:buFont typeface="Wingdings" pitchFamily="2" charset="2"/>
              <a:buChar char="Ø"/>
            </a:pPr>
            <a:r>
              <a:rPr lang="en-GB" sz="2400" dirty="0" smtClean="0"/>
              <a:t>Padres/</a:t>
            </a:r>
            <a:r>
              <a:rPr lang="en-GB" sz="2400" dirty="0" err="1" smtClean="0"/>
              <a:t>Tutores</a:t>
            </a:r>
            <a:endParaRPr lang="en-GB" sz="2400" dirty="0" smtClean="0"/>
          </a:p>
          <a:p>
            <a:pPr lvl="2">
              <a:buClrTx/>
              <a:buSzPct val="75000"/>
              <a:buFont typeface="Wingdings" pitchFamily="2" charset="2"/>
              <a:buChar char="Ø"/>
            </a:pPr>
            <a:r>
              <a:rPr lang="en-GB" sz="2400" dirty="0" smtClean="0"/>
              <a:t>Personal</a:t>
            </a:r>
          </a:p>
          <a:p>
            <a:pPr>
              <a:buClrTx/>
              <a:buSzPct val="75000"/>
              <a:buNone/>
            </a:pPr>
            <a:endParaRPr lang="en-GB" sz="2000" dirty="0" smtClean="0"/>
          </a:p>
          <a:p>
            <a:pPr>
              <a:buClrTx/>
              <a:buSzPct val="75000"/>
              <a:buFont typeface="Wingdings" pitchFamily="2" charset="2"/>
              <a:buChar char="Ø"/>
            </a:pPr>
            <a:r>
              <a:rPr lang="en-GB" sz="3000" dirty="0" err="1" smtClean="0"/>
              <a:t>Mida</a:t>
            </a:r>
            <a:r>
              <a:rPr lang="en-GB" sz="3000" dirty="0" smtClean="0"/>
              <a:t> el </a:t>
            </a:r>
            <a:r>
              <a:rPr lang="en-GB" sz="3000" dirty="0" err="1" smtClean="0"/>
              <a:t>Impacto</a:t>
            </a:r>
            <a:r>
              <a:rPr lang="en-GB" sz="3000" dirty="0" smtClean="0"/>
              <a:t> &amp; </a:t>
            </a:r>
            <a:r>
              <a:rPr lang="en-GB" sz="3000" dirty="0" err="1" smtClean="0"/>
              <a:t>demuestre</a:t>
            </a:r>
            <a:r>
              <a:rPr lang="en-GB" sz="3000" dirty="0" smtClean="0"/>
              <a:t> el </a:t>
            </a:r>
            <a:r>
              <a:rPr lang="en-GB" sz="3000" dirty="0" err="1" smtClean="0"/>
              <a:t>Progreso</a:t>
            </a:r>
            <a:r>
              <a:rPr lang="en-GB" sz="3000" dirty="0" smtClean="0"/>
              <a:t>…</a:t>
            </a:r>
          </a:p>
        </p:txBody>
      </p:sp>
      <p:sp>
        <p:nvSpPr>
          <p:cNvPr id="3" name="Title 2"/>
          <p:cNvSpPr>
            <a:spLocks noGrp="1"/>
          </p:cNvSpPr>
          <p:nvPr>
            <p:ph type="title"/>
          </p:nvPr>
        </p:nvSpPr>
        <p:spPr/>
        <p:txBody>
          <a:bodyPr>
            <a:normAutofit fontScale="90000"/>
          </a:bodyPr>
          <a:lstStyle/>
          <a:p>
            <a:r>
              <a:rPr lang="es-ES" dirty="0">
                <a:solidFill>
                  <a:schemeClr val="tx1"/>
                </a:solidFill>
                <a:effectLst/>
              </a:rPr>
              <a:t>Utilice la </a:t>
            </a:r>
            <a:r>
              <a:rPr lang="es-ES" dirty="0" smtClean="0">
                <a:solidFill>
                  <a:schemeClr val="tx1"/>
                </a:solidFill>
                <a:effectLst/>
              </a:rPr>
              <a:t>Plantilla </a:t>
            </a:r>
            <a:r>
              <a:rPr lang="es-ES" dirty="0">
                <a:solidFill>
                  <a:schemeClr val="tx1"/>
                </a:solidFill>
                <a:effectLst/>
              </a:rPr>
              <a:t>de </a:t>
            </a:r>
            <a:r>
              <a:rPr lang="es-ES" dirty="0" smtClean="0">
                <a:solidFill>
                  <a:schemeClr val="tx1"/>
                </a:solidFill>
                <a:effectLst/>
              </a:rPr>
              <a:t>Plan </a:t>
            </a:r>
            <a:r>
              <a:rPr lang="es-ES" dirty="0">
                <a:solidFill>
                  <a:schemeClr val="tx1"/>
                </a:solidFill>
                <a:effectLst/>
              </a:rPr>
              <a:t>de </a:t>
            </a:r>
            <a:r>
              <a:rPr lang="es-ES" dirty="0" smtClean="0">
                <a:solidFill>
                  <a:schemeClr val="tx1"/>
                </a:solidFill>
                <a:effectLst/>
              </a:rPr>
              <a:t>Acción </a:t>
            </a:r>
            <a:r>
              <a:rPr lang="en-GB" dirty="0" smtClean="0">
                <a:solidFill>
                  <a:schemeClr val="tx1"/>
                </a:solidFill>
                <a:effectLst/>
              </a:rPr>
              <a:t>…</a:t>
            </a:r>
            <a:endParaRPr lang="en-GB" dirty="0">
              <a:solidFill>
                <a:schemeClr val="tx1"/>
              </a:solidFill>
              <a:effectLst/>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268760"/>
            <a:ext cx="8712968" cy="4666523"/>
          </a:xfrm>
        </p:spPr>
        <p:txBody>
          <a:bodyPr>
            <a:normAutofit/>
          </a:bodyPr>
          <a:lstStyle/>
          <a:p>
            <a:pPr>
              <a:buClrTx/>
              <a:buSzPct val="75000"/>
              <a:buFont typeface="Wingdings" pitchFamily="2" charset="2"/>
              <a:buChar char="Ø"/>
            </a:pPr>
            <a:r>
              <a:rPr lang="en-GB" sz="3200" u="sng" dirty="0" smtClean="0"/>
              <a:t>Assess</a:t>
            </a:r>
            <a:r>
              <a:rPr lang="en-GB" sz="3200" dirty="0" smtClean="0"/>
              <a:t> – gauge effectiveness of IEPs or other systems</a:t>
            </a:r>
          </a:p>
          <a:p>
            <a:pPr>
              <a:buClrTx/>
              <a:buSzPct val="75000"/>
              <a:buFont typeface="Wingdings" pitchFamily="2" charset="2"/>
              <a:buChar char="Ø"/>
            </a:pPr>
            <a:r>
              <a:rPr lang="en-GB" sz="3200" u="sng" dirty="0" smtClean="0"/>
              <a:t>Plan</a:t>
            </a:r>
            <a:r>
              <a:rPr lang="en-GB" sz="3200" dirty="0" smtClean="0"/>
              <a:t> – trial Student Passport with small number of student and parents/carers</a:t>
            </a:r>
          </a:p>
          <a:p>
            <a:pPr>
              <a:buClrTx/>
              <a:buSzPct val="75000"/>
              <a:buFont typeface="Wingdings" pitchFamily="2" charset="2"/>
              <a:buChar char="Ø"/>
            </a:pPr>
            <a:r>
              <a:rPr lang="en-GB" sz="3200" u="sng" dirty="0" smtClean="0"/>
              <a:t>Do</a:t>
            </a:r>
            <a:r>
              <a:rPr lang="en-GB" sz="3200" dirty="0" smtClean="0"/>
              <a:t> – implement for a cohort – students with Statements, for example</a:t>
            </a:r>
          </a:p>
          <a:p>
            <a:pPr>
              <a:buClrTx/>
              <a:buSzPct val="75000"/>
              <a:buFont typeface="Wingdings" pitchFamily="2" charset="2"/>
              <a:buChar char="Ø"/>
            </a:pPr>
            <a:r>
              <a:rPr lang="en-GB" sz="3200" u="sng" dirty="0" smtClean="0"/>
              <a:t>Review</a:t>
            </a:r>
            <a:r>
              <a:rPr lang="en-GB" sz="3200" dirty="0" smtClean="0"/>
              <a:t> – ask all stakeholders after half-term use – what is the impact for students, parents/carers and teachers</a:t>
            </a:r>
          </a:p>
          <a:p>
            <a:pPr>
              <a:buClrTx/>
              <a:buSzPct val="75000"/>
              <a:buNone/>
            </a:pPr>
            <a:endParaRPr lang="en-GB" sz="900" dirty="0" smtClean="0"/>
          </a:p>
        </p:txBody>
      </p:sp>
      <p:sp>
        <p:nvSpPr>
          <p:cNvPr id="3" name="Title 2"/>
          <p:cNvSpPr>
            <a:spLocks noGrp="1"/>
          </p:cNvSpPr>
          <p:nvPr>
            <p:ph type="title"/>
          </p:nvPr>
        </p:nvSpPr>
        <p:spPr>
          <a:xfrm>
            <a:off x="323528" y="188640"/>
            <a:ext cx="8229600" cy="1143000"/>
          </a:xfrm>
        </p:spPr>
        <p:txBody>
          <a:bodyPr/>
          <a:lstStyle/>
          <a:p>
            <a:r>
              <a:rPr lang="en-GB" dirty="0" smtClean="0">
                <a:solidFill>
                  <a:schemeClr val="tx1"/>
                </a:solidFill>
                <a:effectLst/>
              </a:rPr>
              <a:t>1	Students at the centre…</a:t>
            </a:r>
            <a:endParaRPr lang="en-GB" dirty="0">
              <a:solidFill>
                <a:schemeClr val="tx1"/>
              </a:solidFill>
              <a:effectLst/>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268760"/>
            <a:ext cx="8712968" cy="4666523"/>
          </a:xfrm>
        </p:spPr>
        <p:txBody>
          <a:bodyPr>
            <a:normAutofit fontScale="92500" lnSpcReduction="10000"/>
          </a:bodyPr>
          <a:lstStyle/>
          <a:p>
            <a:pPr>
              <a:buClrTx/>
              <a:buSzPct val="75000"/>
              <a:buFont typeface="Wingdings" pitchFamily="2" charset="2"/>
              <a:buChar char="Ø"/>
            </a:pPr>
            <a:r>
              <a:rPr lang="es-ES" sz="3200" u="sng" dirty="0" smtClean="0"/>
              <a:t>Evaluar</a:t>
            </a:r>
            <a:r>
              <a:rPr lang="es-ES" sz="3200" dirty="0" smtClean="0"/>
              <a:t> – mida la eficacia de los IEP</a:t>
            </a:r>
            <a:r>
              <a:rPr lang="es-ES" sz="2000" dirty="0" smtClean="0"/>
              <a:t>(Programa Educativo Individualizado) </a:t>
            </a:r>
            <a:r>
              <a:rPr lang="es-ES" sz="3200" dirty="0" smtClean="0"/>
              <a:t>u otros sistemas</a:t>
            </a:r>
          </a:p>
          <a:p>
            <a:pPr>
              <a:buClrTx/>
              <a:buSzPct val="75000"/>
              <a:buFont typeface="Wingdings" pitchFamily="2" charset="2"/>
              <a:buChar char="Ø"/>
            </a:pPr>
            <a:r>
              <a:rPr lang="es-ES" sz="3200" u="sng" dirty="0" smtClean="0"/>
              <a:t>Planificar</a:t>
            </a:r>
            <a:r>
              <a:rPr lang="es-ES" sz="3200" dirty="0" smtClean="0"/>
              <a:t> – pruebe el Passport Estudiantil con un número reducido de estudiantes y padres/tutores</a:t>
            </a:r>
          </a:p>
          <a:p>
            <a:pPr>
              <a:buClrTx/>
              <a:buSzPct val="75000"/>
              <a:buFont typeface="Wingdings" pitchFamily="2" charset="2"/>
              <a:buChar char="Ø"/>
            </a:pPr>
            <a:r>
              <a:rPr lang="es-ES" sz="3200" u="sng" dirty="0" smtClean="0"/>
              <a:t>Hacer</a:t>
            </a:r>
            <a:r>
              <a:rPr lang="es-ES" sz="3200" dirty="0" smtClean="0"/>
              <a:t> – aplique en un grupo u cohorte, por ejemplo estudiantes con informes</a:t>
            </a:r>
          </a:p>
          <a:p>
            <a:pPr>
              <a:buClrTx/>
              <a:buSzPct val="75000"/>
              <a:buFont typeface="Wingdings" pitchFamily="2" charset="2"/>
              <a:buChar char="Ø"/>
            </a:pPr>
            <a:r>
              <a:rPr lang="en-GB" sz="3200" u="sng" dirty="0" err="1" smtClean="0"/>
              <a:t>Revisar</a:t>
            </a:r>
            <a:r>
              <a:rPr lang="en-GB" sz="3200" dirty="0" smtClean="0"/>
              <a:t> – </a:t>
            </a:r>
            <a:r>
              <a:rPr lang="es-ES" sz="3200" dirty="0" smtClean="0"/>
              <a:t>pregunte </a:t>
            </a:r>
            <a:r>
              <a:rPr lang="es-ES" sz="3200" dirty="0"/>
              <a:t>a todas las partes interesadas después de su uso </a:t>
            </a:r>
            <a:r>
              <a:rPr lang="es-ES" sz="3200" dirty="0" smtClean="0"/>
              <a:t>a medio </a:t>
            </a:r>
            <a:r>
              <a:rPr lang="es-ES" sz="3200" dirty="0"/>
              <a:t>plazo - ¿cuál es el impacto para los estudiantes, </a:t>
            </a:r>
            <a:r>
              <a:rPr lang="es-ES" sz="3200" dirty="0" smtClean="0"/>
              <a:t>padres/tutores </a:t>
            </a:r>
            <a:r>
              <a:rPr lang="es-ES" sz="3200" dirty="0"/>
              <a:t>y </a:t>
            </a:r>
            <a:r>
              <a:rPr lang="es-ES" sz="3200" dirty="0" smtClean="0"/>
              <a:t>profesores?</a:t>
            </a:r>
            <a:endParaRPr lang="en-GB" sz="900" dirty="0" smtClean="0"/>
          </a:p>
        </p:txBody>
      </p:sp>
      <p:sp>
        <p:nvSpPr>
          <p:cNvPr id="3" name="Title 2"/>
          <p:cNvSpPr>
            <a:spLocks noGrp="1"/>
          </p:cNvSpPr>
          <p:nvPr>
            <p:ph type="title"/>
          </p:nvPr>
        </p:nvSpPr>
        <p:spPr>
          <a:xfrm>
            <a:off x="323528" y="188640"/>
            <a:ext cx="8229600" cy="1143000"/>
          </a:xfrm>
        </p:spPr>
        <p:txBody>
          <a:bodyPr/>
          <a:lstStyle/>
          <a:p>
            <a:r>
              <a:rPr lang="en-GB" dirty="0" smtClean="0">
                <a:solidFill>
                  <a:schemeClr val="tx1"/>
                </a:solidFill>
                <a:effectLst/>
              </a:rPr>
              <a:t>1	</a:t>
            </a:r>
            <a:r>
              <a:rPr lang="en-GB" dirty="0" err="1" smtClean="0">
                <a:solidFill>
                  <a:schemeClr val="tx1"/>
                </a:solidFill>
                <a:effectLst/>
              </a:rPr>
              <a:t>Estudiante</a:t>
            </a:r>
            <a:r>
              <a:rPr lang="en-GB" dirty="0" smtClean="0">
                <a:solidFill>
                  <a:schemeClr val="tx1"/>
                </a:solidFill>
                <a:effectLst/>
              </a:rPr>
              <a:t> en el </a:t>
            </a:r>
            <a:r>
              <a:rPr lang="en-GB" dirty="0" err="1" smtClean="0">
                <a:solidFill>
                  <a:schemeClr val="tx1"/>
                </a:solidFill>
                <a:effectLst/>
              </a:rPr>
              <a:t>centro</a:t>
            </a:r>
            <a:r>
              <a:rPr lang="en-GB" dirty="0" smtClean="0">
                <a:solidFill>
                  <a:schemeClr val="tx1"/>
                </a:solidFill>
                <a:effectLst/>
              </a:rPr>
              <a:t>…</a:t>
            </a:r>
            <a:endParaRPr lang="en-GB" dirty="0">
              <a:solidFill>
                <a:schemeClr val="tx1"/>
              </a:solidFill>
              <a:effectLst/>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268760"/>
            <a:ext cx="8640960" cy="4525963"/>
          </a:xfrm>
        </p:spPr>
        <p:txBody>
          <a:bodyPr>
            <a:noAutofit/>
          </a:bodyPr>
          <a:lstStyle/>
          <a:p>
            <a:pPr>
              <a:buClrTx/>
              <a:buSzPct val="75000"/>
              <a:buFont typeface="Wingdings" pitchFamily="2" charset="2"/>
              <a:buChar char="Ø"/>
            </a:pPr>
            <a:r>
              <a:rPr lang="en-GB" sz="3200" u="sng" dirty="0" smtClean="0"/>
              <a:t>Assess</a:t>
            </a:r>
            <a:r>
              <a:rPr lang="en-GB" sz="3200" dirty="0" smtClean="0"/>
              <a:t> – use ‘Morewood-Bond’ confidence measure (FREE)</a:t>
            </a:r>
          </a:p>
          <a:p>
            <a:pPr>
              <a:buClrTx/>
              <a:buSzPct val="75000"/>
              <a:buFont typeface="Wingdings" pitchFamily="2" charset="2"/>
              <a:buChar char="Ø"/>
            </a:pPr>
            <a:r>
              <a:rPr lang="en-GB" sz="3200" u="sng" dirty="0" smtClean="0"/>
              <a:t>Plan</a:t>
            </a:r>
            <a:r>
              <a:rPr lang="en-GB" sz="3200" dirty="0" smtClean="0"/>
              <a:t> – choose two or three areas for improvement</a:t>
            </a:r>
          </a:p>
          <a:p>
            <a:pPr>
              <a:buClrTx/>
              <a:buSzPct val="75000"/>
              <a:buFont typeface="Wingdings" pitchFamily="2" charset="2"/>
              <a:buChar char="Ø"/>
            </a:pPr>
            <a:r>
              <a:rPr lang="en-GB" sz="3200" u="sng" dirty="0" smtClean="0"/>
              <a:t>Do</a:t>
            </a:r>
            <a:r>
              <a:rPr lang="en-GB" sz="3200" dirty="0" smtClean="0"/>
              <a:t> – use resources to develop communication and add discussion groups/feedback opportunities</a:t>
            </a:r>
          </a:p>
          <a:p>
            <a:pPr>
              <a:buClrTx/>
              <a:buSzPct val="75000"/>
              <a:buFont typeface="Wingdings" pitchFamily="2" charset="2"/>
              <a:buChar char="Ø"/>
            </a:pPr>
            <a:r>
              <a:rPr lang="en-GB" sz="3200" u="sng" dirty="0" smtClean="0"/>
              <a:t>Review</a:t>
            </a:r>
            <a:r>
              <a:rPr lang="en-GB" sz="3200" dirty="0" smtClean="0"/>
              <a:t> – use confidence measure again (one year on)</a:t>
            </a:r>
            <a:endParaRPr lang="en-GB" sz="3200" dirty="0"/>
          </a:p>
        </p:txBody>
      </p:sp>
      <p:sp>
        <p:nvSpPr>
          <p:cNvPr id="3" name="Title 2"/>
          <p:cNvSpPr>
            <a:spLocks noGrp="1"/>
          </p:cNvSpPr>
          <p:nvPr>
            <p:ph type="title"/>
          </p:nvPr>
        </p:nvSpPr>
        <p:spPr>
          <a:xfrm>
            <a:off x="395536" y="188640"/>
            <a:ext cx="8229600" cy="1143000"/>
          </a:xfrm>
        </p:spPr>
        <p:txBody>
          <a:bodyPr>
            <a:normAutofit/>
          </a:bodyPr>
          <a:lstStyle/>
          <a:p>
            <a:r>
              <a:rPr lang="en-GB" dirty="0" smtClean="0">
                <a:solidFill>
                  <a:schemeClr val="tx1"/>
                </a:solidFill>
                <a:effectLst/>
              </a:rPr>
              <a:t>2	Working with Parents/Carers</a:t>
            </a:r>
            <a:endParaRPr lang="en-GB" dirty="0">
              <a:solidFill>
                <a:schemeClr val="tx1"/>
              </a:solidFill>
              <a:effectLst/>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268760"/>
            <a:ext cx="8640960" cy="4525963"/>
          </a:xfrm>
        </p:spPr>
        <p:txBody>
          <a:bodyPr>
            <a:noAutofit/>
          </a:bodyPr>
          <a:lstStyle/>
          <a:p>
            <a:pPr>
              <a:buClrTx/>
              <a:buSzPct val="75000"/>
              <a:buFont typeface="Wingdings" pitchFamily="2" charset="2"/>
              <a:buChar char="Ø"/>
            </a:pPr>
            <a:r>
              <a:rPr lang="es-ES" sz="3200" u="sng" dirty="0" smtClean="0"/>
              <a:t>Evaluar</a:t>
            </a:r>
            <a:r>
              <a:rPr lang="es-ES" sz="3200" dirty="0" smtClean="0"/>
              <a:t> – utilice ‘</a:t>
            </a:r>
            <a:r>
              <a:rPr lang="es-ES" sz="3200" dirty="0" err="1" smtClean="0"/>
              <a:t>Morewood</a:t>
            </a:r>
            <a:r>
              <a:rPr lang="es-ES" sz="3200" dirty="0" smtClean="0"/>
              <a:t>-Bond’ o ‘Conexión </a:t>
            </a:r>
            <a:r>
              <a:rPr lang="es-ES" sz="3200" dirty="0" err="1" smtClean="0"/>
              <a:t>Morewood</a:t>
            </a:r>
            <a:r>
              <a:rPr lang="es-ES" sz="3200" dirty="0" smtClean="0"/>
              <a:t>’ medida de confianza (GARTIS)</a:t>
            </a:r>
          </a:p>
          <a:p>
            <a:pPr>
              <a:buClrTx/>
              <a:buSzPct val="75000"/>
              <a:buFont typeface="Wingdings" pitchFamily="2" charset="2"/>
              <a:buChar char="Ø"/>
            </a:pPr>
            <a:r>
              <a:rPr lang="es-ES" sz="3200" u="sng" dirty="0" smtClean="0"/>
              <a:t>Planificar</a:t>
            </a:r>
            <a:r>
              <a:rPr lang="es-ES" sz="3200" dirty="0" smtClean="0"/>
              <a:t> – elija dos o tres áreas a mejorar</a:t>
            </a:r>
          </a:p>
          <a:p>
            <a:pPr>
              <a:buClrTx/>
              <a:buSzPct val="75000"/>
              <a:buFont typeface="Wingdings" pitchFamily="2" charset="2"/>
              <a:buChar char="Ø"/>
            </a:pPr>
            <a:r>
              <a:rPr lang="es-ES" sz="3200" u="sng" dirty="0" smtClean="0"/>
              <a:t>Hacer</a:t>
            </a:r>
            <a:r>
              <a:rPr lang="en-GB" sz="3200" dirty="0" smtClean="0"/>
              <a:t>– </a:t>
            </a:r>
            <a:r>
              <a:rPr lang="es-ES" sz="3200" dirty="0"/>
              <a:t>utilizar los recursos para desarrollar la comunicación y añadir </a:t>
            </a:r>
            <a:r>
              <a:rPr lang="es-ES" sz="3200" dirty="0" smtClean="0"/>
              <a:t>grupos de discusión o oportunidades de recibir </a:t>
            </a:r>
            <a:r>
              <a:rPr lang="es-ES" sz="3200" dirty="0" err="1" smtClean="0"/>
              <a:t>feedback</a:t>
            </a:r>
            <a:endParaRPr lang="en-GB" sz="3200" dirty="0" smtClean="0"/>
          </a:p>
          <a:p>
            <a:pPr>
              <a:buClrTx/>
              <a:buSzPct val="75000"/>
              <a:buFont typeface="Wingdings" pitchFamily="2" charset="2"/>
              <a:buChar char="Ø"/>
            </a:pPr>
            <a:r>
              <a:rPr lang="es-ES" sz="3200" u="sng" dirty="0" smtClean="0"/>
              <a:t>Revisar</a:t>
            </a:r>
            <a:r>
              <a:rPr lang="es-ES" sz="3200" dirty="0" smtClean="0"/>
              <a:t> – utilice medias de confianza de nuevo (un año después</a:t>
            </a:r>
            <a:r>
              <a:rPr lang="en-GB" sz="3200" dirty="0" smtClean="0"/>
              <a:t>)</a:t>
            </a:r>
            <a:endParaRPr lang="en-GB" sz="3200" dirty="0"/>
          </a:p>
        </p:txBody>
      </p:sp>
      <p:sp>
        <p:nvSpPr>
          <p:cNvPr id="3" name="Title 2"/>
          <p:cNvSpPr>
            <a:spLocks noGrp="1"/>
          </p:cNvSpPr>
          <p:nvPr>
            <p:ph type="title"/>
          </p:nvPr>
        </p:nvSpPr>
        <p:spPr>
          <a:xfrm>
            <a:off x="395536" y="188640"/>
            <a:ext cx="8229600" cy="1143000"/>
          </a:xfrm>
        </p:spPr>
        <p:txBody>
          <a:bodyPr>
            <a:normAutofit/>
          </a:bodyPr>
          <a:lstStyle/>
          <a:p>
            <a:r>
              <a:rPr lang="en-GB" dirty="0" smtClean="0">
                <a:solidFill>
                  <a:schemeClr val="tx1"/>
                </a:solidFill>
                <a:effectLst/>
              </a:rPr>
              <a:t>2	</a:t>
            </a:r>
            <a:r>
              <a:rPr lang="en-GB" dirty="0" err="1" smtClean="0">
                <a:solidFill>
                  <a:schemeClr val="tx1"/>
                </a:solidFill>
                <a:effectLst/>
              </a:rPr>
              <a:t>Trabajar</a:t>
            </a:r>
            <a:r>
              <a:rPr lang="en-GB" dirty="0" smtClean="0">
                <a:solidFill>
                  <a:schemeClr val="tx1"/>
                </a:solidFill>
                <a:effectLst/>
              </a:rPr>
              <a:t> con Padres/</a:t>
            </a:r>
            <a:r>
              <a:rPr lang="en-GB" dirty="0" err="1" smtClean="0">
                <a:solidFill>
                  <a:schemeClr val="tx1"/>
                </a:solidFill>
                <a:effectLst/>
              </a:rPr>
              <a:t>Tutores</a:t>
            </a:r>
            <a:endParaRPr lang="en-GB" dirty="0">
              <a:solidFill>
                <a:schemeClr val="tx1"/>
              </a:solidFill>
              <a:effectLst/>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412776"/>
            <a:ext cx="8784976" cy="4525963"/>
          </a:xfrm>
        </p:spPr>
        <p:txBody>
          <a:bodyPr/>
          <a:lstStyle/>
          <a:p>
            <a:pPr>
              <a:buClrTx/>
              <a:buSzPct val="75000"/>
              <a:buFont typeface="Wingdings" pitchFamily="2" charset="2"/>
              <a:buChar char="Ø"/>
            </a:pPr>
            <a:r>
              <a:rPr lang="en-GB" sz="3200" u="sng" dirty="0" smtClean="0"/>
              <a:t>Assess</a:t>
            </a:r>
            <a:r>
              <a:rPr lang="en-GB" sz="3200" dirty="0" smtClean="0"/>
              <a:t> – use school audit </a:t>
            </a:r>
            <a:r>
              <a:rPr lang="en-GB" sz="3200" dirty="0" smtClean="0"/>
              <a:t>– (</a:t>
            </a:r>
            <a:r>
              <a:rPr lang="en-GB" sz="3200" u="sng" dirty="0" smtClean="0"/>
              <a:t>www.gdmorewood.com</a:t>
            </a:r>
            <a:r>
              <a:rPr lang="en-GB" sz="3200" dirty="0" smtClean="0"/>
              <a:t>)</a:t>
            </a:r>
            <a:endParaRPr lang="en-GB" sz="3200" dirty="0" smtClean="0"/>
          </a:p>
          <a:p>
            <a:pPr>
              <a:buClrTx/>
              <a:buSzPct val="75000"/>
              <a:buFont typeface="Wingdings" pitchFamily="2" charset="2"/>
              <a:buChar char="Ø"/>
            </a:pPr>
            <a:r>
              <a:rPr lang="en-GB" sz="3200" u="sng" dirty="0" smtClean="0"/>
              <a:t>Plan</a:t>
            </a:r>
            <a:r>
              <a:rPr lang="en-GB" sz="3200" dirty="0" smtClean="0"/>
              <a:t> – choose two or three areas of need</a:t>
            </a:r>
          </a:p>
          <a:p>
            <a:pPr>
              <a:buClrTx/>
              <a:buSzPct val="75000"/>
              <a:buFont typeface="Wingdings" pitchFamily="2" charset="2"/>
              <a:buChar char="Ø"/>
            </a:pPr>
            <a:r>
              <a:rPr lang="en-GB" sz="3200" u="sng" dirty="0" smtClean="0"/>
              <a:t>Do</a:t>
            </a:r>
            <a:r>
              <a:rPr lang="en-GB" sz="3200" dirty="0" smtClean="0"/>
              <a:t> – use training resources available to plan &amp; deliver training</a:t>
            </a:r>
          </a:p>
          <a:p>
            <a:pPr>
              <a:buClrTx/>
              <a:buSzPct val="75000"/>
              <a:buFont typeface="Wingdings" pitchFamily="2" charset="2"/>
              <a:buChar char="Ø"/>
            </a:pPr>
            <a:r>
              <a:rPr lang="en-GB" sz="3200" u="sng" dirty="0" smtClean="0"/>
              <a:t>Review</a:t>
            </a:r>
            <a:r>
              <a:rPr lang="en-GB" sz="3200" dirty="0" smtClean="0"/>
              <a:t> – use the audit too again to evidence impact</a:t>
            </a:r>
          </a:p>
          <a:p>
            <a:endParaRPr lang="en-GB" dirty="0"/>
          </a:p>
        </p:txBody>
      </p:sp>
      <p:sp>
        <p:nvSpPr>
          <p:cNvPr id="3" name="Title 2"/>
          <p:cNvSpPr>
            <a:spLocks noGrp="1"/>
          </p:cNvSpPr>
          <p:nvPr>
            <p:ph type="title"/>
          </p:nvPr>
        </p:nvSpPr>
        <p:spPr>
          <a:xfrm>
            <a:off x="323528" y="188640"/>
            <a:ext cx="8229600" cy="1143000"/>
          </a:xfrm>
        </p:spPr>
        <p:txBody>
          <a:bodyPr>
            <a:normAutofit/>
          </a:bodyPr>
          <a:lstStyle/>
          <a:p>
            <a:r>
              <a:rPr lang="en-GB" dirty="0" smtClean="0">
                <a:solidFill>
                  <a:schemeClr val="tx1"/>
                </a:solidFill>
                <a:effectLst/>
              </a:rPr>
              <a:t>3	Whole School Provision</a:t>
            </a:r>
            <a:endParaRPr lang="en-GB" dirty="0">
              <a:solidFill>
                <a:schemeClr val="tx1"/>
              </a:solidFill>
              <a:effectLst/>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412776"/>
            <a:ext cx="8640960" cy="4525963"/>
          </a:xfrm>
        </p:spPr>
        <p:txBody>
          <a:bodyPr/>
          <a:lstStyle/>
          <a:p>
            <a:pPr>
              <a:buClrTx/>
              <a:buSzPct val="75000"/>
              <a:buFont typeface="Wingdings" pitchFamily="2" charset="2"/>
              <a:buChar char="Ø"/>
            </a:pPr>
            <a:r>
              <a:rPr lang="es-ES" sz="3200" u="sng" dirty="0" smtClean="0"/>
              <a:t>Evaluar</a:t>
            </a:r>
            <a:r>
              <a:rPr lang="es-ES" sz="3200" dirty="0" smtClean="0"/>
              <a:t> – utilice la auditoria de la escuela </a:t>
            </a:r>
            <a:r>
              <a:rPr lang="en-GB" sz="3200" smtClean="0"/>
              <a:t>(</a:t>
            </a:r>
            <a:r>
              <a:rPr lang="en-GB" sz="3200" u="sng" smtClean="0"/>
              <a:t>www.gdmorewood.com</a:t>
            </a:r>
            <a:r>
              <a:rPr lang="en-GB" sz="3200" smtClean="0"/>
              <a:t>)</a:t>
            </a:r>
            <a:endParaRPr lang="en-GB" sz="3200" dirty="0" smtClean="0"/>
          </a:p>
          <a:p>
            <a:pPr>
              <a:buClrTx/>
              <a:buSzPct val="75000"/>
              <a:buFont typeface="Wingdings" pitchFamily="2" charset="2"/>
              <a:buChar char="Ø"/>
            </a:pPr>
            <a:r>
              <a:rPr lang="es-ES" sz="3200" u="sng" dirty="0" smtClean="0"/>
              <a:t>Planificar</a:t>
            </a:r>
            <a:r>
              <a:rPr lang="es-ES" sz="3200" dirty="0" smtClean="0"/>
              <a:t> – elija una o dos áreas </a:t>
            </a:r>
            <a:r>
              <a:rPr lang="en-GB" sz="3200" dirty="0" smtClean="0"/>
              <a:t>de </a:t>
            </a:r>
            <a:r>
              <a:rPr lang="es-ES" sz="3200" dirty="0" smtClean="0"/>
              <a:t>necesidad</a:t>
            </a:r>
          </a:p>
          <a:p>
            <a:pPr>
              <a:buClrTx/>
              <a:buSzPct val="75000"/>
              <a:buFont typeface="Wingdings" pitchFamily="2" charset="2"/>
              <a:buChar char="Ø"/>
            </a:pPr>
            <a:r>
              <a:rPr lang="es-ES" sz="3200" u="sng" dirty="0" smtClean="0"/>
              <a:t>Hacer</a:t>
            </a:r>
            <a:r>
              <a:rPr lang="en-GB" sz="3200" dirty="0" smtClean="0"/>
              <a:t>– </a:t>
            </a:r>
            <a:r>
              <a:rPr lang="es-ES" sz="3200" dirty="0" smtClean="0"/>
              <a:t>utilice </a:t>
            </a:r>
            <a:r>
              <a:rPr lang="es-ES" sz="3200" dirty="0"/>
              <a:t>los recursos de formación disponibles para </a:t>
            </a:r>
            <a:r>
              <a:rPr lang="es-ES" sz="3200" dirty="0" smtClean="0"/>
              <a:t>planificar </a:t>
            </a:r>
            <a:r>
              <a:rPr lang="en-GB" sz="3200" dirty="0" smtClean="0"/>
              <a:t>&amp; </a:t>
            </a:r>
            <a:r>
              <a:rPr lang="en-GB" sz="3200" dirty="0" err="1" smtClean="0"/>
              <a:t>im</a:t>
            </a:r>
            <a:r>
              <a:rPr lang="es-ES" sz="3200" dirty="0" smtClean="0"/>
              <a:t>partir formación</a:t>
            </a:r>
          </a:p>
          <a:p>
            <a:pPr>
              <a:buClrTx/>
              <a:buSzPct val="75000"/>
              <a:buFont typeface="Wingdings" pitchFamily="2" charset="2"/>
              <a:buChar char="Ø"/>
            </a:pPr>
            <a:r>
              <a:rPr lang="en-GB" sz="3200" u="sng" dirty="0" err="1" smtClean="0"/>
              <a:t>Revisar</a:t>
            </a:r>
            <a:r>
              <a:rPr lang="en-GB" sz="3200" dirty="0" smtClean="0"/>
              <a:t> – </a:t>
            </a:r>
            <a:r>
              <a:rPr lang="es-ES" sz="3200" dirty="0" err="1" smtClean="0"/>
              <a:t>utilizce</a:t>
            </a:r>
            <a:r>
              <a:rPr lang="es-ES" sz="3200" dirty="0" smtClean="0"/>
              <a:t> </a:t>
            </a:r>
            <a:r>
              <a:rPr lang="es-ES" sz="3200" dirty="0"/>
              <a:t>la auditoría </a:t>
            </a:r>
            <a:r>
              <a:rPr lang="es-ES" sz="3200" dirty="0" smtClean="0"/>
              <a:t>de </a:t>
            </a:r>
            <a:r>
              <a:rPr lang="es-ES" sz="3200" dirty="0"/>
              <a:t>nuevo </a:t>
            </a:r>
            <a:r>
              <a:rPr lang="es-ES" sz="3200" dirty="0" smtClean="0"/>
              <a:t>para evidenciar </a:t>
            </a:r>
            <a:r>
              <a:rPr lang="es-ES" sz="3200" dirty="0"/>
              <a:t>de impacto</a:t>
            </a:r>
            <a:endParaRPr lang="en-GB" dirty="0"/>
          </a:p>
        </p:txBody>
      </p:sp>
      <p:sp>
        <p:nvSpPr>
          <p:cNvPr id="3" name="Title 2"/>
          <p:cNvSpPr>
            <a:spLocks noGrp="1"/>
          </p:cNvSpPr>
          <p:nvPr>
            <p:ph type="title"/>
          </p:nvPr>
        </p:nvSpPr>
        <p:spPr>
          <a:xfrm>
            <a:off x="323528" y="188640"/>
            <a:ext cx="8229600" cy="1143000"/>
          </a:xfrm>
        </p:spPr>
        <p:txBody>
          <a:bodyPr>
            <a:normAutofit/>
          </a:bodyPr>
          <a:lstStyle/>
          <a:p>
            <a:r>
              <a:rPr lang="en-GB" dirty="0" smtClean="0">
                <a:solidFill>
                  <a:schemeClr val="tx1"/>
                </a:solidFill>
                <a:effectLst/>
              </a:rPr>
              <a:t>3	</a:t>
            </a:r>
            <a:r>
              <a:rPr lang="es-ES" dirty="0" smtClean="0">
                <a:solidFill>
                  <a:schemeClr val="tx1"/>
                </a:solidFill>
                <a:effectLst/>
              </a:rPr>
              <a:t>Provisión para toda la escuela</a:t>
            </a:r>
            <a:endParaRPr lang="es-ES" dirty="0">
              <a:solidFill>
                <a:schemeClr val="tx1"/>
              </a:solidFill>
              <a:effectLst/>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Documents and Settings\Gareth\Desktop\PHOTOS 11\11 81 Final\IMG_2365.jpg"/>
          <p:cNvPicPr>
            <a:picLocks noGrp="1" noChangeAspect="1" noChangeArrowheads="1"/>
          </p:cNvPicPr>
          <p:nvPr>
            <p:ph idx="1"/>
          </p:nvPr>
        </p:nvPicPr>
        <p:blipFill>
          <a:blip r:embed="rId2" cstate="print"/>
          <a:srcRect/>
          <a:stretch>
            <a:fillRect/>
          </a:stretch>
        </p:blipFill>
        <p:spPr>
          <a:xfrm>
            <a:off x="1043608" y="908720"/>
            <a:ext cx="7273428" cy="4848413"/>
          </a:xfrm>
        </p:spPr>
      </p:pic>
      <p:sp>
        <p:nvSpPr>
          <p:cNvPr id="3" name="TextBox 2"/>
          <p:cNvSpPr txBox="1"/>
          <p:nvPr/>
        </p:nvSpPr>
        <p:spPr>
          <a:xfrm>
            <a:off x="179512" y="116632"/>
            <a:ext cx="8496300" cy="784830"/>
          </a:xfrm>
          <a:prstGeom prst="rect">
            <a:avLst/>
          </a:prstGeom>
          <a:noFill/>
        </p:spPr>
        <p:txBody>
          <a:bodyPr>
            <a:spAutoFit/>
          </a:bodyPr>
          <a:lstStyle/>
          <a:p>
            <a:pPr>
              <a:defRPr/>
            </a:pPr>
            <a:r>
              <a:rPr lang="en-GB" sz="4500" b="1" dirty="0">
                <a:latin typeface="Calibri" pitchFamily="34" charset="0"/>
              </a:rPr>
              <a:t>Learning isn’t always the same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9000B0E-F247-42DE-B4C8-953FA55828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Concourse</Template>
  <TotalTime>0</TotalTime>
  <Words>4764</Words>
  <Application>Microsoft Office PowerPoint</Application>
  <PresentationFormat>On-screen Show (4:3)</PresentationFormat>
  <Paragraphs>625</Paragraphs>
  <Slides>136</Slides>
  <Notes>23</Notes>
  <HiddenSlides>0</HiddenSlides>
  <MMClips>0</MMClips>
  <ScaleCrop>false</ScaleCrop>
  <HeadingPairs>
    <vt:vector size="4" baseType="variant">
      <vt:variant>
        <vt:lpstr>Theme</vt:lpstr>
      </vt:variant>
      <vt:variant>
        <vt:i4>1</vt:i4>
      </vt:variant>
      <vt:variant>
        <vt:lpstr>Slide Titles</vt:lpstr>
      </vt:variant>
      <vt:variant>
        <vt:i4>136</vt:i4>
      </vt:variant>
    </vt:vector>
  </HeadingPairs>
  <TitlesOfParts>
    <vt:vector size="137" baseType="lpstr">
      <vt:lpstr>Concourse</vt:lpstr>
      <vt:lpstr>Inclusion implications for the school community: creating truly inclusive schools as part of an integral approach</vt:lpstr>
      <vt:lpstr>Implicaciones de la inclusión para la comunidad escolar: la creación de escuelas verdaderamente inclusivas como parte de un enfoque integral</vt:lpstr>
      <vt:lpstr>What are we going to do?</vt:lpstr>
      <vt:lpstr>¿Qué vamos a hacer?</vt:lpstr>
      <vt:lpstr>Defining ‘inclusion’…</vt:lpstr>
      <vt:lpstr>Definiendo  ‘la inclusión’…</vt:lpstr>
      <vt:lpstr>Ever thought about segregation and discrimination...</vt:lpstr>
      <vt:lpstr>Alguna vez pensó en la segregación y la discriminación...</vt:lpstr>
      <vt:lpstr>Slide 9</vt:lpstr>
      <vt:lpstr>Slide 10</vt:lpstr>
      <vt:lpstr>Slide 11</vt:lpstr>
      <vt:lpstr>Slide 12</vt:lpstr>
      <vt:lpstr>Jews persecuted by Nazi Germany...</vt:lpstr>
      <vt:lpstr>Judios perseguidos por la Alemania nazi...</vt:lpstr>
      <vt:lpstr>By colour in Apartheid South Africa...</vt:lpstr>
      <vt:lpstr>Por el color en la Sudáfrica de  la Segregación racial...</vt:lpstr>
      <vt:lpstr>Discrimination by  white in Rhodesia</vt:lpstr>
      <vt:lpstr>La discriminación  por parte la población blanca en Rhodesia</vt:lpstr>
      <vt:lpstr>United States...</vt:lpstr>
      <vt:lpstr>Estados Unidos...</vt:lpstr>
      <vt:lpstr>Historically there has always been discrimination...</vt:lpstr>
      <vt:lpstr>Históricamente, la discriminación ha existido siempre ...</vt:lpstr>
      <vt:lpstr>Well what about here and now...</vt:lpstr>
      <vt:lpstr>Bueno, ¿qué pasa aquí y ahora?...</vt:lpstr>
      <vt:lpstr>What is ‘reasonable’ to ask?</vt:lpstr>
      <vt:lpstr>¿Qué es ‘razonable’ pedir?</vt:lpstr>
      <vt:lpstr>Inclusion, Equality and Diversity</vt:lpstr>
      <vt:lpstr>Inclusión, Igualdad y Diversidad</vt:lpstr>
      <vt:lpstr>We are all individuals…</vt:lpstr>
      <vt:lpstr>Todos somos individuos…</vt:lpstr>
      <vt:lpstr>Let us think about ‘our self’…</vt:lpstr>
      <vt:lpstr>Pensemos sobre “nosotros mismos”</vt:lpstr>
      <vt:lpstr>Slide 33</vt:lpstr>
      <vt:lpstr>Slide 34</vt:lpstr>
      <vt:lpstr>Salamanca Statement (1994)</vt:lpstr>
      <vt:lpstr>Declaración de Salamanca (1994)</vt:lpstr>
      <vt:lpstr>So 20 years on……</vt:lpstr>
      <vt:lpstr>Asiqué, en 20 años ……</vt:lpstr>
      <vt:lpstr>Positive Role Models For Us All</vt:lpstr>
      <vt:lpstr>Un positivo Módelo a seguir para todos </vt:lpstr>
      <vt:lpstr>Time to reflect (1)</vt:lpstr>
      <vt:lpstr>Tiempo para reflexionar (1)</vt:lpstr>
      <vt:lpstr>Time to reflect (2)</vt:lpstr>
      <vt:lpstr>Tiempo para reflexionar (2)</vt:lpstr>
      <vt:lpstr>Time to reflect (3)</vt:lpstr>
      <vt:lpstr>Tiempo para reflexionar(3)</vt:lpstr>
      <vt:lpstr>What is our philosophy on education?</vt:lpstr>
      <vt:lpstr>¿Cual es nuestra filosofía en educación?</vt:lpstr>
      <vt:lpstr>Slide 49</vt:lpstr>
      <vt:lpstr>Slide 50</vt:lpstr>
      <vt:lpstr>Key elements of inclusive schools…</vt:lpstr>
      <vt:lpstr>Elementos clave de las escuelas inclusivas…</vt:lpstr>
      <vt:lpstr>Early identification of need &amp; a graduated approach…</vt:lpstr>
      <vt:lpstr>Identificación temprana de las necesidades y su enfoque gradual…</vt:lpstr>
      <vt:lpstr>21st Century Children…  a key message!</vt:lpstr>
      <vt:lpstr>¡Niños del Siglo XXI ... un mensaje clave!</vt:lpstr>
      <vt:lpstr>Slide 57</vt:lpstr>
      <vt:lpstr>Slide 58</vt:lpstr>
      <vt:lpstr>Slide 59</vt:lpstr>
      <vt:lpstr>Slide 60</vt:lpstr>
      <vt:lpstr>Must-haves for your schools…</vt:lpstr>
      <vt:lpstr>Libros de obligada lectura en sus escuelas…</vt:lpstr>
      <vt:lpstr>Slide 63</vt:lpstr>
      <vt:lpstr>Slide 64</vt:lpstr>
      <vt:lpstr>How can you develop provision?</vt:lpstr>
      <vt:lpstr>¿Cómo podemos desarrollar el suministro?</vt:lpstr>
      <vt:lpstr>Ensure clear communication with parents/carers </vt:lpstr>
      <vt:lpstr>Garantizar una comunicación clara con los padres/tutores</vt:lpstr>
      <vt:lpstr>Slide 69</vt:lpstr>
      <vt:lpstr>Slide 70</vt:lpstr>
      <vt:lpstr>Inclusive provision…</vt:lpstr>
      <vt:lpstr>Suministro inclusivo…</vt:lpstr>
      <vt:lpstr>Use of technology – good ‘spend’?</vt:lpstr>
      <vt:lpstr>Uso de la tecnología– ¿buen “gasto”?</vt:lpstr>
      <vt:lpstr>Using technology, some examples…</vt:lpstr>
      <vt:lpstr>Usando tecnología, algunos ejemplos…</vt:lpstr>
      <vt:lpstr>Slide 77</vt:lpstr>
      <vt:lpstr>Slide 78</vt:lpstr>
      <vt:lpstr>Measuring Impact…</vt:lpstr>
      <vt:lpstr>Midiendo el Impacto…</vt:lpstr>
      <vt:lpstr>Slide 81</vt:lpstr>
      <vt:lpstr>Slide 82</vt:lpstr>
      <vt:lpstr>Slide 83</vt:lpstr>
      <vt:lpstr>Slide 84</vt:lpstr>
      <vt:lpstr>The ‘Bananarama’ Principle…</vt:lpstr>
      <vt:lpstr>El Principio ‘Bananarama’ …</vt:lpstr>
      <vt:lpstr>Ways forward – what can be done now…</vt:lpstr>
      <vt:lpstr>El camino a seguir – qué podemos hacer ahora…</vt:lpstr>
      <vt:lpstr>Slide 89</vt:lpstr>
      <vt:lpstr>Slide 90</vt:lpstr>
      <vt:lpstr>Use the Action Plan template…</vt:lpstr>
      <vt:lpstr>Utilice la Plantilla de Plan de Acción …</vt:lpstr>
      <vt:lpstr>1 Students at the centre…</vt:lpstr>
      <vt:lpstr>1 Estudiante en el centro…</vt:lpstr>
      <vt:lpstr>2 Working with Parents/Carers</vt:lpstr>
      <vt:lpstr>2 Trabajar con Padres/Tutores</vt:lpstr>
      <vt:lpstr>3 Whole School Provision</vt:lpstr>
      <vt:lpstr>3 Provisión para toda la escuela</vt:lpstr>
      <vt:lpstr>Slide 99</vt:lpstr>
      <vt:lpstr>Slide 100</vt:lpstr>
      <vt:lpstr>Slide 101</vt:lpstr>
      <vt:lpstr>Slide 102</vt:lpstr>
      <vt:lpstr>Slide 103</vt:lpstr>
      <vt:lpstr>Slide 104</vt:lpstr>
      <vt:lpstr>Key messages…</vt:lpstr>
      <vt:lpstr>Mensajes Clave…</vt:lpstr>
      <vt:lpstr>SENCo skills are still the same…</vt:lpstr>
      <vt:lpstr>Las habilidades del SENCo sigen siendo las mismas…</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Action planning and the future…</vt:lpstr>
      <vt:lpstr>Acciones que planificar en el futuro…</vt:lpstr>
      <vt:lpstr>Slide 123</vt:lpstr>
      <vt:lpstr>Slide 124</vt:lpstr>
      <vt:lpstr>Slide 125</vt:lpstr>
      <vt:lpstr>Slide 126</vt:lpstr>
      <vt:lpstr>Slide 127</vt:lpstr>
      <vt:lpstr>Slide 128</vt:lpstr>
      <vt:lpstr>Supporting each other</vt:lpstr>
      <vt:lpstr>Apoyarnos los unos a los otros</vt:lpstr>
      <vt:lpstr>Wider reading</vt:lpstr>
      <vt:lpstr>Lectura más amplia</vt:lpstr>
      <vt:lpstr>So go away today and remember…</vt:lpstr>
      <vt:lpstr>Márchense hoy recordando…</vt:lpstr>
      <vt:lpstr>Slide 135</vt:lpstr>
      <vt:lpstr>Slide 136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2014-01-11T16:08:10Z</dcterms:created>
  <dcterms:modified xsi:type="dcterms:W3CDTF">2016-03-29T19:53:59Z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TC101671259990</vt:lpwstr>
  </property>
</Properties>
</file>