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6" r:id="rId2"/>
  </p:sldMasterIdLst>
  <p:notesMasterIdLst>
    <p:notesMasterId r:id="rId146"/>
  </p:notesMasterIdLst>
  <p:sldIdLst>
    <p:sldId id="260" r:id="rId3"/>
    <p:sldId id="409" r:id="rId4"/>
    <p:sldId id="338" r:id="rId5"/>
    <p:sldId id="410" r:id="rId6"/>
    <p:sldId id="333" r:id="rId7"/>
    <p:sldId id="411" r:id="rId8"/>
    <p:sldId id="340" r:id="rId9"/>
    <p:sldId id="412" r:id="rId10"/>
    <p:sldId id="341" r:id="rId11"/>
    <p:sldId id="413" r:id="rId12"/>
    <p:sldId id="359" r:id="rId13"/>
    <p:sldId id="414" r:id="rId14"/>
    <p:sldId id="342" r:id="rId15"/>
    <p:sldId id="415" r:id="rId16"/>
    <p:sldId id="343" r:id="rId17"/>
    <p:sldId id="416" r:id="rId18"/>
    <p:sldId id="344" r:id="rId19"/>
    <p:sldId id="417" r:id="rId20"/>
    <p:sldId id="345" r:id="rId21"/>
    <p:sldId id="418" r:id="rId22"/>
    <p:sldId id="346" r:id="rId23"/>
    <p:sldId id="419" r:id="rId24"/>
    <p:sldId id="347" r:id="rId25"/>
    <p:sldId id="420" r:id="rId26"/>
    <p:sldId id="348" r:id="rId27"/>
    <p:sldId id="421" r:id="rId28"/>
    <p:sldId id="350" r:id="rId29"/>
    <p:sldId id="422" r:id="rId30"/>
    <p:sldId id="352" r:id="rId31"/>
    <p:sldId id="423" r:id="rId32"/>
    <p:sldId id="353" r:id="rId33"/>
    <p:sldId id="424" r:id="rId34"/>
    <p:sldId id="367" r:id="rId35"/>
    <p:sldId id="425" r:id="rId36"/>
    <p:sldId id="426" r:id="rId37"/>
    <p:sldId id="369" r:id="rId38"/>
    <p:sldId id="427" r:id="rId39"/>
    <p:sldId id="370" r:id="rId40"/>
    <p:sldId id="428" r:id="rId41"/>
    <p:sldId id="360" r:id="rId42"/>
    <p:sldId id="354" r:id="rId43"/>
    <p:sldId id="429" r:id="rId44"/>
    <p:sldId id="398" r:id="rId45"/>
    <p:sldId id="371" r:id="rId46"/>
    <p:sldId id="372" r:id="rId47"/>
    <p:sldId id="373" r:id="rId48"/>
    <p:sldId id="380" r:id="rId49"/>
    <p:sldId id="381" r:id="rId50"/>
    <p:sldId id="430" r:id="rId51"/>
    <p:sldId id="376" r:id="rId52"/>
    <p:sldId id="431" r:id="rId53"/>
    <p:sldId id="377" r:id="rId54"/>
    <p:sldId id="432" r:id="rId55"/>
    <p:sldId id="378" r:id="rId56"/>
    <p:sldId id="433" r:id="rId57"/>
    <p:sldId id="379" r:id="rId58"/>
    <p:sldId id="434" r:id="rId59"/>
    <p:sldId id="384" r:id="rId60"/>
    <p:sldId id="435" r:id="rId61"/>
    <p:sldId id="385" r:id="rId62"/>
    <p:sldId id="436" r:id="rId63"/>
    <p:sldId id="364" r:id="rId64"/>
    <p:sldId id="437" r:id="rId65"/>
    <p:sldId id="358" r:id="rId66"/>
    <p:sldId id="303" r:id="rId67"/>
    <p:sldId id="438" r:id="rId68"/>
    <p:sldId id="291" r:id="rId69"/>
    <p:sldId id="440" r:id="rId70"/>
    <p:sldId id="306" r:id="rId71"/>
    <p:sldId id="319" r:id="rId72"/>
    <p:sldId id="441" r:id="rId73"/>
    <p:sldId id="320" r:id="rId74"/>
    <p:sldId id="442" r:id="rId75"/>
    <p:sldId id="322" r:id="rId76"/>
    <p:sldId id="443" r:id="rId77"/>
    <p:sldId id="323" r:id="rId78"/>
    <p:sldId id="444" r:id="rId79"/>
    <p:sldId id="334" r:id="rId80"/>
    <p:sldId id="445" r:id="rId81"/>
    <p:sldId id="324" r:id="rId82"/>
    <p:sldId id="446" r:id="rId83"/>
    <p:sldId id="332" r:id="rId84"/>
    <p:sldId id="455" r:id="rId85"/>
    <p:sldId id="308" r:id="rId86"/>
    <p:sldId id="456" r:id="rId87"/>
    <p:sldId id="309" r:id="rId88"/>
    <p:sldId id="457" r:id="rId89"/>
    <p:sldId id="300" r:id="rId90"/>
    <p:sldId id="458" r:id="rId91"/>
    <p:sldId id="299" r:id="rId92"/>
    <p:sldId id="459" r:id="rId93"/>
    <p:sldId id="335" r:id="rId94"/>
    <p:sldId id="460" r:id="rId95"/>
    <p:sldId id="336" r:id="rId96"/>
    <p:sldId id="447" r:id="rId97"/>
    <p:sldId id="287" r:id="rId98"/>
    <p:sldId id="461" r:id="rId99"/>
    <p:sldId id="285" r:id="rId100"/>
    <p:sldId id="448" r:id="rId101"/>
    <p:sldId id="331" r:id="rId102"/>
    <p:sldId id="462" r:id="rId103"/>
    <p:sldId id="289" r:id="rId104"/>
    <p:sldId id="449" r:id="rId105"/>
    <p:sldId id="310" r:id="rId106"/>
    <p:sldId id="450" r:id="rId107"/>
    <p:sldId id="311" r:id="rId108"/>
    <p:sldId id="463" r:id="rId109"/>
    <p:sldId id="313" r:id="rId110"/>
    <p:sldId id="464" r:id="rId111"/>
    <p:sldId id="393" r:id="rId112"/>
    <p:sldId id="451" r:id="rId113"/>
    <p:sldId id="394" r:id="rId114"/>
    <p:sldId id="452" r:id="rId115"/>
    <p:sldId id="395" r:id="rId116"/>
    <p:sldId id="453" r:id="rId117"/>
    <p:sldId id="397" r:id="rId118"/>
    <p:sldId id="454" r:id="rId119"/>
    <p:sldId id="478" r:id="rId120"/>
    <p:sldId id="479" r:id="rId121"/>
    <p:sldId id="480" r:id="rId122"/>
    <p:sldId id="481" r:id="rId123"/>
    <p:sldId id="399" r:id="rId124"/>
    <p:sldId id="467" r:id="rId125"/>
    <p:sldId id="408" r:id="rId126"/>
    <p:sldId id="468" r:id="rId127"/>
    <p:sldId id="482" r:id="rId128"/>
    <p:sldId id="483" r:id="rId129"/>
    <p:sldId id="403" r:id="rId130"/>
    <p:sldId id="470" r:id="rId131"/>
    <p:sldId id="286" r:id="rId132"/>
    <p:sldId id="471" r:id="rId133"/>
    <p:sldId id="404" r:id="rId134"/>
    <p:sldId id="472" r:id="rId135"/>
    <p:sldId id="284" r:id="rId136"/>
    <p:sldId id="473" r:id="rId137"/>
    <p:sldId id="337" r:id="rId138"/>
    <p:sldId id="474" r:id="rId139"/>
    <p:sldId id="405" r:id="rId140"/>
    <p:sldId id="475" r:id="rId141"/>
    <p:sldId id="407" r:id="rId142"/>
    <p:sldId id="476" r:id="rId143"/>
    <p:sldId id="281" r:id="rId144"/>
    <p:sldId id="477" r:id="rId145"/>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p:scale>
          <a:sx n="76" d="100"/>
          <a:sy n="76" d="100"/>
        </p:scale>
        <p:origin x="-1212" y="21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4/17/2016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dirty="0"/>
          </a:p>
        </p:txBody>
      </p:sp>
    </p:spTree>
    <p:extLst>
      <p:ext uri="{BB962C8B-B14F-4D97-AF65-F5344CB8AC3E}">
        <p14:creationId xmlns:p14="http://schemas.microsoft.com/office/powerpoint/2010/main" xmlns="" val="318791187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5C509-09E7-4635-BFBF-8DF1AF05C7B4}" type="slidenum">
              <a:rPr lang="en-GB"/>
              <a:pPr/>
              <a:t>50</a:t>
            </a:fld>
            <a:endParaRPr lang="en-GB"/>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5C509-09E7-4635-BFBF-8DF1AF05C7B4}" type="slidenum">
              <a:rPr lang="en-GB"/>
              <a:pPr/>
              <a:t>51</a:t>
            </a:fld>
            <a:endParaRPr lang="en-GB"/>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BA0AE-9C08-4F23-AE41-8561EB62ED1D}" type="slidenum">
              <a:rPr lang="en-GB"/>
              <a:pPr/>
              <a:t>52</a:t>
            </a:fld>
            <a:endParaRPr lang="en-GB"/>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BA0AE-9C08-4F23-AE41-8561EB62ED1D}" type="slidenum">
              <a:rPr lang="en-GB"/>
              <a:pPr/>
              <a:t>53</a:t>
            </a:fld>
            <a:endParaRPr lang="en-GB"/>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70135-92C6-4F7B-8005-F00DB5D7D9BB}" type="slidenum">
              <a:rPr lang="en-GB"/>
              <a:pPr/>
              <a:t>54</a:t>
            </a:fld>
            <a:endParaRPr lang="en-GB"/>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70135-92C6-4F7B-8005-F00DB5D7D9BB}" type="slidenum">
              <a:rPr lang="en-GB"/>
              <a:pPr/>
              <a:t>55</a:t>
            </a:fld>
            <a:endParaRPr lang="en-GB"/>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56</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57</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58</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59</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60</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2E59E-A83E-4282-A19B-D6E5547E0F25}" type="slidenum">
              <a:rPr lang="en-GB"/>
              <a:pPr/>
              <a:t>61</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7CD171F-1A44-4516-A6B0-02B0B88CAFB7}" type="slidenum">
              <a:rPr lang="en-GB" smtClean="0"/>
              <a:pPr>
                <a:defRPr/>
              </a:pPr>
              <a:t>76</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7CD171F-1A44-4516-A6B0-02B0B88CAFB7}" type="slidenum">
              <a:rPr lang="en-GB" smtClean="0"/>
              <a:pPr>
                <a:defRPr/>
              </a:pPr>
              <a:t>77</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108A07B-EF6E-4D4D-B41C-9F38D0B65FE7}" type="slidenum">
              <a:rPr lang="en-GB" smtClean="0"/>
              <a:pPr/>
              <a:t>128</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108A07B-EF6E-4D4D-B41C-9F38D0B65FE7}" type="slidenum">
              <a:rPr lang="en-GB" smtClean="0"/>
              <a:pPr/>
              <a:t>129</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49623-7244-46F5-8CFA-78BB2152C372}" type="slidenum">
              <a:rPr lang="en-GB"/>
              <a:pPr/>
              <a:t>138</a:t>
            </a:fld>
            <a:endParaRPr lang="en-GB"/>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49623-7244-46F5-8CFA-78BB2152C372}" type="slidenum">
              <a:rPr lang="en-GB"/>
              <a:pPr/>
              <a:t>139</a:t>
            </a:fld>
            <a:endParaRPr lang="en-GB"/>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108A07B-EF6E-4D4D-B41C-9F38D0B65FE7}" type="slidenum">
              <a:rPr lang="en-GB" smtClean="0"/>
              <a:pPr/>
              <a:t>140</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108A07B-EF6E-4D4D-B41C-9F38D0B65FE7}" type="slidenum">
              <a:rPr lang="en-GB" smtClean="0"/>
              <a:pPr/>
              <a:t>141</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A386C-FA01-47DB-9145-F2205188601D}" type="slidenum">
              <a:rPr lang="en-GB"/>
              <a:pPr/>
              <a:t>33</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A67A987-9EA4-493D-A43B-01AF8043515A}" type="slidenum">
              <a:rPr lang="en-GB" smtClean="0"/>
              <a:pPr/>
              <a:t>142</a:t>
            </a:fld>
            <a:endParaRPr lang="en-GB"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A67A987-9EA4-493D-A43B-01AF8043515A}" type="slidenum">
              <a:rPr lang="en-GB" smtClean="0"/>
              <a:pPr/>
              <a:t>143</a:t>
            </a:fld>
            <a:endParaRPr lang="en-GB"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A386C-FA01-47DB-9145-F2205188601D}" type="slidenum">
              <a:rPr lang="en-GB"/>
              <a:pPr/>
              <a:t>34</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A386C-FA01-47DB-9145-F2205188601D}" type="slidenum">
              <a:rPr lang="en-GB"/>
              <a:pPr/>
              <a:t>35</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A386C-FA01-47DB-9145-F2205188601D}" type="slidenum">
              <a:rPr lang="en-GB"/>
              <a:pPr/>
              <a:t>36</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98C07-A6BE-45A4-ACB1-B8378C3EB18D}" type="slidenum">
              <a:rPr lang="en-GB"/>
              <a:pPr/>
              <a:t>44</a:t>
            </a:fld>
            <a:endParaRPr lang="en-GB"/>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F9429-8382-4260-8CF5-0F86BB7AA56E}" type="slidenum">
              <a:rPr lang="en-GB"/>
              <a:pPr/>
              <a:t>45</a:t>
            </a:fld>
            <a:endParaRPr lang="en-GB"/>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45FF63-5482-4F04-85EC-E749B49049AD}" type="slidenum">
              <a:rPr lang="en-GB"/>
              <a:pPr/>
              <a:t>46</a:t>
            </a:fld>
            <a:endParaRPr lang="en-GB"/>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3" name="Picture_x0020_1" descr="Priestnall logo for web"/>
          <p:cNvPicPr>
            <a:picLocks noChangeAspect="1" noChangeArrowheads="1"/>
          </p:cNvPicPr>
          <p:nvPr userDrawn="1"/>
        </p:nvPicPr>
        <p:blipFill>
          <a:blip r:embed="rId3" cstate="print"/>
          <a:srcRect/>
          <a:stretch>
            <a:fillRect/>
          </a:stretch>
        </p:blipFill>
        <p:spPr bwMode="auto">
          <a:xfrm>
            <a:off x="4427984" y="122577"/>
            <a:ext cx="1872208" cy="936104"/>
          </a:xfrm>
          <a:prstGeom prst="rect">
            <a:avLst/>
          </a:prstGeom>
          <a:noFill/>
          <a:ln w="9525">
            <a:noFill/>
            <a:miter lim="800000"/>
            <a:headEnd/>
            <a:tailEnd/>
          </a:ln>
        </p:spPr>
      </p:pic>
      <p:pic>
        <p:nvPicPr>
          <p:cNvPr id="14" name="Picture 13" descr="optimus_main_logo.png"/>
          <p:cNvPicPr>
            <a:picLocks noChangeAspect="1"/>
          </p:cNvPicPr>
          <p:nvPr userDrawn="1"/>
        </p:nvPicPr>
        <p:blipFill>
          <a:blip r:embed="rId4" cstate="print"/>
          <a:stretch>
            <a:fillRect/>
          </a:stretch>
        </p:blipFill>
        <p:spPr>
          <a:xfrm>
            <a:off x="164304" y="122577"/>
            <a:ext cx="4248472" cy="935070"/>
          </a:xfrm>
          <a:prstGeom prst="rect">
            <a:avLst/>
          </a:prstGeom>
        </p:spPr>
      </p:pic>
      <p:sp>
        <p:nvSpPr>
          <p:cNvPr id="15" name="Footer Placeholder 18"/>
          <p:cNvSpPr txBox="1">
            <a:spLocks/>
          </p:cNvSpPr>
          <p:nvPr userDrawn="1"/>
        </p:nvSpPr>
        <p:spPr>
          <a:xfrm>
            <a:off x="5868144" y="194585"/>
            <a:ext cx="3672408" cy="692696"/>
          </a:xfrm>
          <a:prstGeom prst="rect">
            <a:avLst/>
          </a:prstGeom>
        </p:spPr>
        <p:txBody>
          <a:bodyPr vert="horz" anchor="b"/>
          <a:lstStyle>
            <a:lvl1pPr algn="ctr">
              <a:defRPr sz="2000" b="1">
                <a:solidFill>
                  <a:schemeClr val="tx1"/>
                </a:solidFill>
                <a:effectLst>
                  <a:outerShdw blurRad="38100" dist="38100" dir="2700000" algn="tl">
                    <a:srgbClr val="000000">
                      <a:alpha val="43137"/>
                    </a:srgbClr>
                  </a:outerShdw>
                </a:effectLst>
              </a:defRPr>
            </a:lvl1pPr>
            <a:extLs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www.optimus-education.com</a:t>
            </a:r>
            <a:r>
              <a:rPr kumimoji="0" lang="en-US"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www.gdmorewood.com</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3816DF-213E-421B-92D3-C068DBB023D6}" type="datetime8">
              <a:rPr lang="en-US" smtClean="0">
                <a:solidFill>
                  <a:schemeClr val="tx2"/>
                </a:solidFill>
              </a:rPr>
              <a:pPr/>
              <a:t>4/17/2016 8:30 PM</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3816DF-213E-421B-92D3-C068DBB023D6}" type="datetime8">
              <a:rPr lang="en-US" smtClean="0">
                <a:solidFill>
                  <a:schemeClr val="tx2"/>
                </a:solidFill>
              </a:rPr>
              <a:pPr/>
              <a:t>4/17/2016 8:30 PM</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s - 2 line heading">
    <p:spTree>
      <p:nvGrpSpPr>
        <p:cNvPr id="1" name=""/>
        <p:cNvGrpSpPr/>
        <p:nvPr/>
      </p:nvGrpSpPr>
      <p:grpSpPr>
        <a:xfrm>
          <a:off x="0" y="0"/>
          <a:ext cx="0" cy="0"/>
          <a:chOff x="0" y="0"/>
          <a:chExt cx="0" cy="0"/>
        </a:xfrm>
      </p:grpSpPr>
      <p:sp>
        <p:nvSpPr>
          <p:cNvPr id="5" name="Text Placeholder 29"/>
          <p:cNvSpPr>
            <a:spLocks noGrp="1"/>
          </p:cNvSpPr>
          <p:nvPr>
            <p:ph type="body" sz="quarter" idx="14"/>
          </p:nvPr>
        </p:nvSpPr>
        <p:spPr>
          <a:xfrm>
            <a:off x="323528" y="1700808"/>
            <a:ext cx="4176464" cy="4896544"/>
          </a:xfrm>
          <a:prstGeom prst="rect">
            <a:avLst/>
          </a:prstGeom>
        </p:spPr>
        <p:txBody>
          <a:bodyPr/>
          <a:lstStyle>
            <a:lvl1pPr marL="0" marR="0" indent="0" algn="l" defTabSz="914400" rtl="0" eaLnBrk="0" fontAlgn="base" latinLnBrk="0" hangingPunct="0">
              <a:lnSpc>
                <a:spcPts val="2700"/>
              </a:lnSpc>
              <a:spcBef>
                <a:spcPts val="0"/>
              </a:spcBef>
              <a:spcAft>
                <a:spcPts val="1200"/>
              </a:spcAft>
              <a:buClr>
                <a:schemeClr val="tx1"/>
              </a:buClr>
              <a:buSzPct val="65000"/>
              <a:buFontTx/>
              <a:buNone/>
              <a:tabLst/>
              <a:defRPr sz="2400"/>
            </a:lvl1pPr>
            <a:lvl2pPr marL="669925" marR="0" indent="-325438" algn="l" defTabSz="914400" rtl="0" eaLnBrk="0" fontAlgn="base" latinLnBrk="0" hangingPunct="0">
              <a:lnSpc>
                <a:spcPts val="2600"/>
              </a:lnSpc>
              <a:spcBef>
                <a:spcPct val="20000"/>
              </a:spcBef>
              <a:spcAft>
                <a:spcPct val="0"/>
              </a:spcAft>
              <a:buClr>
                <a:schemeClr val="tx1"/>
              </a:buClr>
              <a:buSzPct val="60000"/>
              <a:buFont typeface="Courier New" pitchFamily="49" charset="0"/>
              <a:buChar char="o"/>
              <a:tabLst/>
              <a:defRPr sz="2400"/>
            </a:lvl2pPr>
            <a:lvl3pPr>
              <a:defRPr/>
            </a:lvl3pPr>
            <a:lvl4pPr>
              <a:defRPr/>
            </a:lvl4pPr>
          </a:lstStyle>
          <a:p>
            <a:pPr lvl="0"/>
            <a:r>
              <a:rPr lang="en-US" noProof="0" dirty="0" smtClean="0"/>
              <a:t>Click to edit Master text styles</a:t>
            </a:r>
          </a:p>
          <a:p>
            <a:pPr lvl="1"/>
            <a:r>
              <a:rPr lang="en-US" noProof="0" dirty="0" smtClean="0"/>
              <a:t>Df </a:t>
            </a:r>
            <a:r>
              <a:rPr lang="en-US" noProof="0" dirty="0" err="1" smtClean="0"/>
              <a:t>dsf</a:t>
            </a:r>
            <a:r>
              <a:rPr lang="en-US" noProof="0" dirty="0" smtClean="0"/>
              <a:t> </a:t>
            </a:r>
            <a:r>
              <a:rPr lang="en-US" noProof="0" dirty="0" err="1" smtClean="0"/>
              <a:t>dfdsf</a:t>
            </a:r>
            <a:endParaRPr lang="en-US" noProof="0" dirty="0" smtClean="0"/>
          </a:p>
          <a:p>
            <a:pPr lvl="2"/>
            <a:r>
              <a:rPr lang="en-US" noProof="0" dirty="0" err="1" smtClean="0"/>
              <a:t>Fsdfsdf</a:t>
            </a:r>
            <a:r>
              <a:rPr lang="en-US" noProof="0" dirty="0" smtClean="0"/>
              <a:t> </a:t>
            </a:r>
            <a:r>
              <a:rPr lang="en-US" noProof="0" dirty="0" err="1" smtClean="0"/>
              <a:t>sdfsdf</a:t>
            </a:r>
            <a:endParaRPr lang="en-US" noProof="0" dirty="0" smtClean="0"/>
          </a:p>
          <a:p>
            <a:pPr lvl="3"/>
            <a:r>
              <a:rPr lang="en-US" noProof="0" dirty="0" err="1" smtClean="0"/>
              <a:t>Fsdfsdfsdfs</a:t>
            </a:r>
            <a:endParaRPr lang="en-US" noProof="0" dirty="0" smtClean="0"/>
          </a:p>
          <a:p>
            <a:pPr lvl="3"/>
            <a:r>
              <a:rPr lang="en-US" noProof="0" dirty="0" err="1" smtClean="0"/>
              <a:t>Fsdfsdfsdfdsf</a:t>
            </a:r>
            <a:endParaRPr lang="en-US" noProof="0" dirty="0" smtClean="0"/>
          </a:p>
          <a:p>
            <a:pPr lvl="3"/>
            <a:r>
              <a:rPr lang="en-US" noProof="0" dirty="0" err="1" smtClean="0"/>
              <a:t>Fdsfsdf</a:t>
            </a:r>
            <a:endParaRPr lang="en-US" noProof="0" dirty="0" smtClean="0"/>
          </a:p>
          <a:p>
            <a:pPr lvl="2"/>
            <a:r>
              <a:rPr lang="en-US" noProof="0" dirty="0" err="1" smtClean="0"/>
              <a:t>fsdfsdfsd</a:t>
            </a:r>
            <a:endParaRPr lang="en-US" noProof="0" dirty="0" smtClean="0"/>
          </a:p>
        </p:txBody>
      </p:sp>
      <p:sp>
        <p:nvSpPr>
          <p:cNvPr id="6" name="Text Placeholder 29"/>
          <p:cNvSpPr>
            <a:spLocks noGrp="1"/>
          </p:cNvSpPr>
          <p:nvPr>
            <p:ph type="body" sz="quarter" idx="15"/>
          </p:nvPr>
        </p:nvSpPr>
        <p:spPr>
          <a:xfrm>
            <a:off x="4644008" y="1700808"/>
            <a:ext cx="4176464" cy="4896544"/>
          </a:xfrm>
          <a:prstGeom prst="rect">
            <a:avLst/>
          </a:prstGeom>
        </p:spPr>
        <p:txBody>
          <a:bodyPr/>
          <a:lstStyle>
            <a:lvl1pPr marL="0" marR="0" indent="0" algn="l" defTabSz="914400" rtl="0" eaLnBrk="0" fontAlgn="base" latinLnBrk="0" hangingPunct="0">
              <a:lnSpc>
                <a:spcPts val="2700"/>
              </a:lnSpc>
              <a:spcBef>
                <a:spcPts val="0"/>
              </a:spcBef>
              <a:spcAft>
                <a:spcPts val="1200"/>
              </a:spcAft>
              <a:buClr>
                <a:schemeClr val="tx1"/>
              </a:buClr>
              <a:buSzPct val="65000"/>
              <a:buFontTx/>
              <a:buNone/>
              <a:tabLst/>
              <a:defRPr sz="2400"/>
            </a:lvl1pPr>
            <a:lvl2pPr marL="669925" marR="0" indent="-325438" algn="l" defTabSz="914400" rtl="0" eaLnBrk="0" fontAlgn="base" latinLnBrk="0" hangingPunct="0">
              <a:lnSpc>
                <a:spcPts val="2600"/>
              </a:lnSpc>
              <a:spcBef>
                <a:spcPct val="20000"/>
              </a:spcBef>
              <a:spcAft>
                <a:spcPct val="0"/>
              </a:spcAft>
              <a:buClr>
                <a:schemeClr val="tx1"/>
              </a:buClr>
              <a:buSzPct val="60000"/>
              <a:buFont typeface="Courier New" pitchFamily="49" charset="0"/>
              <a:buChar char="o"/>
              <a:tabLst/>
              <a:defRPr sz="2400"/>
            </a:lvl2pPr>
            <a:lvl3pPr>
              <a:defRPr/>
            </a:lvl3pPr>
            <a:lvl4pPr>
              <a:defRPr/>
            </a:lvl4pPr>
          </a:lstStyle>
          <a:p>
            <a:pPr lvl="0"/>
            <a:r>
              <a:rPr lang="en-US" noProof="0" dirty="0" smtClean="0"/>
              <a:t>Click to edit Master text styles</a:t>
            </a:r>
          </a:p>
          <a:p>
            <a:pPr lvl="1"/>
            <a:r>
              <a:rPr lang="en-US" noProof="0" dirty="0" smtClean="0"/>
              <a:t>Df </a:t>
            </a:r>
            <a:r>
              <a:rPr lang="en-US" noProof="0" dirty="0" err="1" smtClean="0"/>
              <a:t>dsf</a:t>
            </a:r>
            <a:r>
              <a:rPr lang="en-US" noProof="0" dirty="0" smtClean="0"/>
              <a:t> </a:t>
            </a:r>
            <a:r>
              <a:rPr lang="en-US" noProof="0" dirty="0" err="1" smtClean="0"/>
              <a:t>dfdsf</a:t>
            </a:r>
            <a:endParaRPr lang="en-US" noProof="0" dirty="0" smtClean="0"/>
          </a:p>
          <a:p>
            <a:pPr lvl="2"/>
            <a:r>
              <a:rPr lang="en-US" noProof="0" dirty="0" err="1" smtClean="0"/>
              <a:t>Fsdfsdf</a:t>
            </a:r>
            <a:r>
              <a:rPr lang="en-US" noProof="0" dirty="0" smtClean="0"/>
              <a:t> </a:t>
            </a:r>
            <a:r>
              <a:rPr lang="en-US" noProof="0" dirty="0" err="1" smtClean="0"/>
              <a:t>sdfsdf</a:t>
            </a:r>
            <a:endParaRPr lang="en-US" noProof="0" dirty="0" smtClean="0"/>
          </a:p>
          <a:p>
            <a:pPr lvl="3"/>
            <a:r>
              <a:rPr lang="en-US" noProof="0" dirty="0" err="1" smtClean="0"/>
              <a:t>Fsdfsdfsdfs</a:t>
            </a:r>
            <a:endParaRPr lang="en-US" noProof="0" dirty="0" smtClean="0"/>
          </a:p>
          <a:p>
            <a:pPr lvl="3"/>
            <a:r>
              <a:rPr lang="en-US" noProof="0" dirty="0" err="1" smtClean="0"/>
              <a:t>Fsdfsdfsdfdsf</a:t>
            </a:r>
            <a:endParaRPr lang="en-US" noProof="0" dirty="0" smtClean="0"/>
          </a:p>
          <a:p>
            <a:pPr lvl="3"/>
            <a:r>
              <a:rPr lang="en-US" noProof="0" dirty="0" err="1" smtClean="0"/>
              <a:t>Fdsfsdf</a:t>
            </a:r>
            <a:endParaRPr lang="en-US" noProof="0" dirty="0" smtClean="0"/>
          </a:p>
          <a:p>
            <a:pPr lvl="2"/>
            <a:r>
              <a:rPr lang="en-US" noProof="0" dirty="0" err="1" smtClean="0"/>
              <a:t>fsdfsdfsd</a:t>
            </a:r>
            <a:endParaRPr lang="en-US" noProof="0" dirty="0" smtClean="0"/>
          </a:p>
        </p:txBody>
      </p:sp>
      <p:sp>
        <p:nvSpPr>
          <p:cNvPr id="8" name="Text Placeholder 23"/>
          <p:cNvSpPr>
            <a:spLocks noGrp="1"/>
          </p:cNvSpPr>
          <p:nvPr>
            <p:ph type="body" sz="quarter" idx="13"/>
          </p:nvPr>
        </p:nvSpPr>
        <p:spPr>
          <a:xfrm>
            <a:off x="323528" y="332656"/>
            <a:ext cx="8496944" cy="1224136"/>
          </a:xfrm>
          <a:prstGeom prst="rect">
            <a:avLst/>
          </a:prstGeom>
        </p:spPr>
        <p:txBody>
          <a:bodyPr anchor="b" anchorCtr="0"/>
          <a:lstStyle>
            <a:lvl1pPr marL="0" marR="0" indent="0" algn="l" defTabSz="914400" rtl="0" eaLnBrk="0" fontAlgn="base" latinLnBrk="0" hangingPunct="0">
              <a:lnSpc>
                <a:spcPts val="4400"/>
              </a:lnSpc>
              <a:spcBef>
                <a:spcPct val="0"/>
              </a:spcBef>
              <a:spcAft>
                <a:spcPct val="0"/>
              </a:spcAft>
              <a:buClrTx/>
              <a:buSzTx/>
              <a:buFontTx/>
              <a:buNone/>
              <a:tabLst/>
              <a:defRPr kumimoji="0" lang="en-GB" sz="4400" b="0" i="0" u="none" strike="noStrike" kern="0" cap="none" spc="0" normalizeH="0" baseline="0" noProof="0">
                <a:ln>
                  <a:noFill/>
                </a:ln>
                <a:solidFill>
                  <a:schemeClr val="tx1"/>
                </a:solidFill>
                <a:effectLst/>
                <a:uLnTx/>
                <a:uFillTx/>
                <a:latin typeface="Calibri" pitchFamily="34" charset="0"/>
                <a:cs typeface="Calibri" pitchFamily="34" charset="0"/>
              </a:defRPr>
            </a:lvl1pPr>
          </a:lstStyle>
          <a:p>
            <a:pPr lvl="0"/>
            <a:r>
              <a:rPr lang="en-US" noProof="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
        <p:nvSpPr>
          <p:cNvPr id="11" name="Footer Placeholder 18"/>
          <p:cNvSpPr txBox="1">
            <a:spLocks/>
          </p:cNvSpPr>
          <p:nvPr userDrawn="1"/>
        </p:nvSpPr>
        <p:spPr>
          <a:xfrm>
            <a:off x="2699792" y="6165304"/>
            <a:ext cx="3564904" cy="365125"/>
          </a:xfrm>
          <a:prstGeom prst="rect">
            <a:avLst/>
          </a:prstGeom>
        </p:spPr>
        <p:txBody>
          <a:bodyPr vert="horz" anchor="b"/>
          <a:lstStyle>
            <a:lvl1pPr algn="ctr">
              <a:defRPr sz="2000" b="1">
                <a:solidFill>
                  <a:schemeClr val="tx1"/>
                </a:solidFill>
                <a:effectLst>
                  <a:outerShdw blurRad="38100" dist="38100" dir="2700000" algn="tl">
                    <a:srgbClr val="000000">
                      <a:alpha val="43137"/>
                    </a:srgbClr>
                  </a:outerShdw>
                </a:effectLst>
              </a:defRPr>
            </a:lvl1pPr>
            <a:extLs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www.optimus-education.com</a:t>
            </a:r>
            <a:r>
              <a:rPr kumimoji="0" lang="en-US"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www.gdmorewood.com</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_x0020_1" descr="Priestnall logo for web"/>
          <p:cNvPicPr>
            <a:picLocks noChangeAspect="1" noChangeArrowheads="1"/>
          </p:cNvPicPr>
          <p:nvPr userDrawn="1"/>
        </p:nvPicPr>
        <p:blipFill>
          <a:blip r:embed="rId2" cstate="print"/>
          <a:srcRect/>
          <a:stretch>
            <a:fillRect/>
          </a:stretch>
        </p:blipFill>
        <p:spPr bwMode="auto">
          <a:xfrm>
            <a:off x="7236296" y="5769750"/>
            <a:ext cx="1691680" cy="834358"/>
          </a:xfrm>
          <a:prstGeom prst="rect">
            <a:avLst/>
          </a:prstGeom>
          <a:noFill/>
          <a:ln w="9525">
            <a:noFill/>
            <a:miter lim="800000"/>
            <a:headEnd/>
            <a:tailEnd/>
          </a:ln>
        </p:spPr>
      </p:pic>
      <p:pic>
        <p:nvPicPr>
          <p:cNvPr id="8" name="Picture 7" descr="Optimus logo 1.png"/>
          <p:cNvPicPr>
            <a:picLocks noChangeAspect="1"/>
          </p:cNvPicPr>
          <p:nvPr userDrawn="1"/>
        </p:nvPicPr>
        <p:blipFill>
          <a:blip r:embed="rId3" cstate="print"/>
          <a:stretch>
            <a:fillRect/>
          </a:stretch>
        </p:blipFill>
        <p:spPr>
          <a:xfrm>
            <a:off x="6372200" y="5805264"/>
            <a:ext cx="836712" cy="8367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6DED3D3-6235-4F4C-B439-DF277FB555A7}" type="datetime8">
              <a:rPr lang="en-US" smtClean="0"/>
              <a:pPr/>
              <a:t>4/17/2016 8:30 PM</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pPr algn="ctr"/>
            <a:fld id="{1AD93096-5B34-4342-9326-69289CEAE4C2}" type="slidenum">
              <a:rPr lang="en-US" smtClean="0"/>
              <a:pPr algn="ctr"/>
              <a:t>‹#›</a:t>
            </a:fld>
            <a:endParaRPr lang="en-US" sz="2400" dirty="0">
              <a:solidFill>
                <a:srgbClr val="FFFFFF"/>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B5F1E3E-4B2F-4895-B65E-28B2E64F39F6}" type="datetime8">
              <a:rPr lang="en-US" smtClean="0"/>
              <a:pPr/>
              <a:t>4/17/2016 8:30 PM</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pPr algn="ctr"/>
            <a:fld id="{1AD93096-5B34-4342-9326-69289CEAE4C2}" type="slidenum">
              <a:rPr lang="en-US" smtClean="0"/>
              <a:pPr algn="ct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3085435-8225-4333-BFFA-0096413F0D76}" type="datetime8">
              <a:rPr lang="en-US" smtClean="0"/>
              <a:pPr/>
              <a:t>4/17/2016 8:30 PM</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pPr algn="ctr"/>
            <a:fld id="{1AD93096-5B34-4342-9326-69289CEAE4C2}" type="slidenum">
              <a:rPr lang="en-US" smtClean="0"/>
              <a:pPr algn="ct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783C494-2A87-468C-A21B-CB14FB9ABB00}" type="datetime8">
              <a:rPr lang="en-US" smtClean="0"/>
              <a:pPr/>
              <a:t>4/17/2016 8:30 PM</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1AD93096-5B34-4342-9326-69289CEAE4C2}" type="slidenum">
              <a:rPr lang="en-US" smtClean="0"/>
              <a:pPr/>
              <a:t>‹#›</a:t>
            </a:fld>
            <a:endParaRPr lang="en-US" dirty="0">
              <a:solidFill>
                <a:srgbClr val="FFFFFF"/>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8">
              <a:rPr lang="en-US" smtClean="0"/>
              <a:pPr/>
              <a:t>4/17/2016 8:30 PM</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4BECC0C8-36B8-442A-833D-B6AACE86BB77}" type="datetime8">
              <a:rPr lang="en-US" smtClean="0"/>
              <a:pPr/>
              <a:t>4/17/2016 8:30 PM</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AD93096-5B34-4342-9326-69289CEAE4C2}" type="slidenum">
              <a:rPr lang="en-US" smtClean="0"/>
              <a:pPr/>
              <a:t>‹#›</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1E20EC5-AC53-4169-941E-EDF10CD23748}" type="datetime8">
              <a:rPr lang="en-US" smtClean="0"/>
              <a:pPr/>
              <a:t>4/17/2016 8:30 PM</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lgn="ctr"/>
            <a:fld id="{1AD93096-5B34-4342-9326-69289CEAE4C2}" type="slidenum">
              <a:rPr lang="en-US" smtClean="0"/>
              <a:pPr algn="ctr"/>
              <a:t>‹#›</a:t>
            </a:fld>
            <a:endParaRPr lang="en-US" sz="280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D3816DF-213E-421B-92D3-C068DBB023D6}" type="datetime8">
              <a:rPr lang="en-US" smtClean="0">
                <a:solidFill>
                  <a:schemeClr val="tx2"/>
                </a:solidFill>
              </a:rPr>
              <a:pPr/>
              <a:t>4/17/2016 8:30 PM</a:t>
            </a:fld>
            <a:endParaRPr lang="en-US" sz="1400" dirty="0">
              <a:solidFill>
                <a:schemeClr val="tx2"/>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lgn="r"/>
            <a:endParaRPr lang="en-US" sz="1400" dirty="0">
              <a:solidFill>
                <a:schemeClr val="tx2"/>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
        <p:nvSpPr>
          <p:cNvPr id="11" name="Footer Placeholder 18"/>
          <p:cNvSpPr txBox="1">
            <a:spLocks/>
          </p:cNvSpPr>
          <p:nvPr userDrawn="1"/>
        </p:nvSpPr>
        <p:spPr>
          <a:xfrm>
            <a:off x="2699792" y="6165304"/>
            <a:ext cx="3564904" cy="365125"/>
          </a:xfrm>
          <a:prstGeom prst="rect">
            <a:avLst/>
          </a:prstGeom>
        </p:spPr>
        <p:txBody>
          <a:bodyPr vert="horz" anchor="b"/>
          <a:lstStyle>
            <a:lvl1pPr algn="ctr">
              <a:defRPr sz="2000" b="1">
                <a:solidFill>
                  <a:schemeClr val="tx1"/>
                </a:solidFill>
                <a:effectLst>
                  <a:outerShdw blurRad="38100" dist="38100" dir="2700000" algn="tl">
                    <a:srgbClr val="000000">
                      <a:alpha val="43137"/>
                    </a:srgbClr>
                  </a:outerShdw>
                </a:effectLst>
              </a:defRPr>
            </a:lvl1pPr>
            <a:extLs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www.optimus-education.com</a:t>
            </a:r>
            <a:r>
              <a:rPr kumimoji="0" lang="en-US"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www.gdmorewood.com</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6" name="Picture_x0020_1" descr="Priestnall logo for web"/>
          <p:cNvPicPr>
            <a:picLocks noChangeAspect="1" noChangeArrowheads="1"/>
          </p:cNvPicPr>
          <p:nvPr userDrawn="1"/>
        </p:nvPicPr>
        <p:blipFill>
          <a:blip r:embed="rId15" cstate="print"/>
          <a:srcRect/>
          <a:stretch>
            <a:fillRect/>
          </a:stretch>
        </p:blipFill>
        <p:spPr bwMode="auto">
          <a:xfrm>
            <a:off x="7236296" y="5769750"/>
            <a:ext cx="1691680" cy="834358"/>
          </a:xfrm>
          <a:prstGeom prst="rect">
            <a:avLst/>
          </a:prstGeom>
          <a:noFill/>
          <a:ln w="9525">
            <a:noFill/>
            <a:miter lim="800000"/>
            <a:headEnd/>
            <a:tailEnd/>
          </a:ln>
        </p:spPr>
      </p:pic>
      <p:pic>
        <p:nvPicPr>
          <p:cNvPr id="17" name="Picture 16" descr="Optimus logo 1.png"/>
          <p:cNvPicPr>
            <a:picLocks noChangeAspect="1"/>
          </p:cNvPicPr>
          <p:nvPr userDrawn="1"/>
        </p:nvPicPr>
        <p:blipFill>
          <a:blip r:embed="rId16" cstate="print"/>
          <a:stretch>
            <a:fillRect/>
          </a:stretch>
        </p:blipFill>
        <p:spPr>
          <a:xfrm>
            <a:off x="6372200" y="5805264"/>
            <a:ext cx="836712" cy="836712"/>
          </a:xfrm>
          <a:prstGeom prst="rect">
            <a:avLst/>
          </a:prstGeom>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uk/imgres?imgurl=http://www.divers.ro/uploads_ro/37648/9400/discrimination.jpg&amp;imgrefurl=http://www.divers.ro/documentar_en?wid=37648&amp;func=viewSubmission&amp;sid=9400&amp;usg=__5MELgg6vdxUXDdRmC8hcTqjXQ24=&amp;h=315&amp;w=400&amp;sz=12&amp;hl=en&amp;start=17&amp;um=1&amp;itbs=1&amp;tbnid=rpuPFfahniNIDM:&amp;tbnh=98&amp;tbnw=124&amp;prev=/images?q=pictures+of+discrimination&amp;um=1&amp;hl=en&amp;tbs=isch:1"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google.co.uk/imgres?imgurl=http://www.spivaklaw.com/apples%20discrimination.jpg&amp;imgrefurl=http://www.spivaklaw.com/discrimination%20laws.html&amp;usg=__8rmlz64HT_i-QGKS8yDuv_npFco=&amp;h=283&amp;w=424&amp;sz=129&amp;hl=en&amp;start=59&amp;um=1&amp;itbs=1&amp;tbnid=gdiGXO53_tkWKM:&amp;tbnh=84&amp;tbnw=126&amp;prev=/images?q=pictures+of+discrimination&amp;start=40&amp;um=1&amp;hl=en&amp;sa=N&amp;ndsp=20&amp;tbs=isch: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uk/imgres?imgurl=http://www.holocaustresearchproject.org/nazioccupation/images/Jews%20being%20deported%20from%20France.jpg&amp;imgrefurl=http://www.holocaustresearchproject.org/nazioccupation/frenchjews.html&amp;usg=__eWRLJohn7JG1CrfgW9QUKkhNZsk=&amp;h=590&amp;w=600&amp;sz=62&amp;hl=en&amp;start=11&amp;um=1&amp;itbs=1&amp;tbnid=ZTOzfPoTwKvt9M:&amp;tbnh=133&amp;tbnw=135&amp;prev=/images?q=pictures+of+discrimination+jews&amp;um=1&amp;hl=en&amp;tbs=isch:1"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cid:0C841F37-48F6-436C-B366-0AA44A961D4D"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cid:0C841F37-48F6-436C-B366-0AA44A961D4D"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uk/imgres?imgurl=http://www.holocaustresearchproject.org/nazioccupation/images/Jews%20being%20deported%20from%20France.jpg&amp;imgrefurl=http://www.holocaustresearchproject.org/nazioccupation/frenchjews.html&amp;usg=__eWRLJohn7JG1CrfgW9QUKkhNZsk=&amp;h=590&amp;w=600&amp;sz=62&amp;hl=en&amp;start=11&amp;um=1&amp;itbs=1&amp;tbnid=ZTOzfPoTwKvt9M:&amp;tbnh=133&amp;tbnw=135&amp;prev=/images?q=pictures+of+discrimination+jews&amp;um=1&amp;hl=en&amp;tbs=isch:1"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uk/imgres?imgurl=http://www.ashcombe.surrey.sch.uk/curriculum/english/GCSE/Y11/Paper%202%20English/Cluster%201/Nothings%20changed/apartheid%20image.jpg&amp;imgrefurl=http://mypolitikal.com/category/race/&amp;usg=__YWg12v0T_VBO7LMEeWw0RS6TKMs=&amp;h=500&amp;w=800&amp;sz=58&amp;hl=en&amp;start=73&amp;um=1&amp;itbs=1&amp;tbnid=RjpYmjXLX4F16M:&amp;tbnh=89&amp;tbnw=143&amp;prev=/images?q=pictures+of+discrimination+south+africa&amp;start=60&amp;um=1&amp;hl=en&amp;sa=N&amp;ndsp=20&amp;tbs=isch: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uk/imgres?imgurl=http://www.ashcombe.surrey.sch.uk/curriculum/english/GCSE/Y11/Paper%202%20English/Cluster%201/Nothings%20changed/apartheid%20image.jpg&amp;imgrefurl=http://mypolitikal.com/category/race/&amp;usg=__YWg12v0T_VBO7LMEeWw0RS6TKMs=&amp;h=500&amp;w=800&amp;sz=58&amp;hl=en&amp;start=73&amp;um=1&amp;itbs=1&amp;tbnid=RjpYmjXLX4F16M:&amp;tbnh=89&amp;tbnw=143&amp;prev=/images?q=pictures+of+discrimination+south+africa&amp;start=60&amp;um=1&amp;hl=en&amp;sa=N&amp;ndsp=20&amp;tbs=isch: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img.search.com/thumb/4/47/Starved_girl.jpg/200px-Starved_girl.jp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img.search.com/thumb/4/47/Starved_girl.jpg/200px-Starved_girl.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en/f/f1/RepsFront.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en/f/f1/RepsFront.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n.wikipedia.org/wiki/File:Martin_Luther_King_Jr_NYWTS.jpg"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en.wikipedia.org/wiki/File:Rosaparks.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n.wikipedia.org/wiki/File:Martin_Luther_King_Jr_NYWTS.jpg"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en.wikipedia.org/wiki/File:Rosaparks.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en.wikiquote.org/wiki/File:William_James_b1842c.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en.wikiquote.org/wiki/File:William_James_b1842c.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http://t3.gstatic.com/images?q=tbn:O7cXKm4TPvB9fM:http://upload.wikimedia.org/wikipedia/commons/f/f3/Question_mark_alternate.png" TargetMode="External"/><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http://t3.gstatic.com/images?q=tbn:EGvPo--WmW-oMM:http://upload.wikimedia.org/wikipedia/commons/9/96/Inverted_question_mark.png"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8" Type="http://schemas.openxmlformats.org/officeDocument/2006/relationships/image" Target="http://t3.gstatic.com/images?q=tbn:O7cXKm4TPvB9fM:http://upload.wikimedia.org/wikipedia/commons/f/f3/Question_mark_alternate.png" TargetMode="External"/><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http://t3.gstatic.com/images?q=tbn:EGvPo--WmW-oMM:http://upload.wikimedia.org/wikipedia/commons/9/96/Inverted_question_mark.png"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filipspagnoli.files.wordpress.com/2009/06/discrimination1.jp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uk/imgres?imgurl=http://vivirlatino.com/i/2007/09/discrimination.jpg&amp;imgrefurl=http://vivirlatino.com/tags/mexico-city/page/2&amp;usg=__bpjXcO9Li3Nv8i6XjaP9DGD33e4=&amp;h=311&amp;w=375&amp;sz=9&amp;hl=en&amp;start=3&amp;um=1&amp;itbs=1&amp;tbnid=1F9nHL8syczEoM:&amp;tbnh=101&amp;tbnw=122&amp;prev=/images?q=pictures+of+discrimination&amp;um=1&amp;hl=en&amp;tbs=isch:1"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co.uk/url?sa=i&amp;rct=j&amp;q=&amp;esrc=s&amp;source=images&amp;cd=&amp;cad=rja&amp;uact=8&amp;ved=0CAcQjRw&amp;url=http://www.amazon.co.uk/Michael-Barton/e/B00HT95YFQ&amp;ei=gxH8VMTHCsHsUqL5geAL&amp;bvm=bv.87611401,d.d24&amp;psig=AFQjCNEawBoU7Z-9rK79n6GEsbWMw-bK6g&amp;ust=1425892068530137" TargetMode="Externa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co.uk/url?sa=i&amp;rct=j&amp;q=&amp;esrc=s&amp;source=images&amp;cd=&amp;cad=rja&amp;uact=8&amp;ved=0CAcQjRw&amp;url=http://www.amazon.co.uk/Michael-Barton/e/B00HT95YFQ&amp;ei=gxH8VMTHCsHsUqL5geAL&amp;bvm=bv.87611401,d.d24&amp;psig=AFQjCNEawBoU7Z-9rK79n6GEsbWMw-bK6g&amp;ust=1425892068530137" TargetMode="Externa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uk/imgres?imgurl=http://vivirlatino.com/i/2007/09/discrimination.jpg&amp;imgrefurl=http://vivirlatino.com/tags/mexico-city/page/2&amp;usg=__bpjXcO9Li3Nv8i6XjaP9DGD33e4=&amp;h=311&amp;w=375&amp;sz=9&amp;hl=en&amp;start=3&amp;um=1&amp;itbs=1&amp;tbnid=1F9nHL8syczEoM:&amp;tbnh=101&amp;tbnw=122&amp;prev=/images?q=pictures+of+discrimination&amp;um=1&amp;hl=en&amp;tbs=isch:1"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uk/imgres?imgurl=http://www.divers.ro/uploads_ro/37648/9400/discrimination.jpg&amp;imgrefurl=http://www.divers.ro/documentar_en?wid=37648&amp;func=viewSubmission&amp;sid=9400&amp;usg=__5MELgg6vdxUXDdRmC8hcTqjXQ24=&amp;h=315&amp;w=400&amp;sz=12&amp;hl=en&amp;start=17&amp;um=1&amp;itbs=1&amp;tbnid=rpuPFfahniNIDM:&amp;tbnh=98&amp;tbnw=124&amp;prev=/images?q=pictures+of+discrimination&amp;um=1&amp;hl=en&amp;tbs=isch:1"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google.co.uk/imgres?imgurl=http://www.spivaklaw.com/apples%20discrimination.jpg&amp;imgrefurl=http://www.spivaklaw.com/discrimination%20laws.html&amp;usg=__8rmlz64HT_i-QGKS8yDuv_npFco=&amp;h=283&amp;w=424&amp;sz=129&amp;hl=en&amp;start=59&amp;um=1&amp;itbs=1&amp;tbnid=gdiGXO53_tkWKM:&amp;tbnh=84&amp;tbnw=126&amp;prev=/images?q=pictures+of+discrimination&amp;start=40&amp;um=1&amp;hl=en&amp;sa=N&amp;ndsp=20&amp;tbs=isch: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cid:24A36A87-37CD-4BAE-A54F-82D41D5AE1C2"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cid:24A36A87-37CD-4BAE-A54F-82D41D5AE1C2"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cid:A110FB77-7296-4AC9-BD72-D883863BC045" TargetMode="Externa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cid:FD0C3332-A705-43A5-B715-F7242D29873A" TargetMode="External"/><Relationship Id="rId4" Type="http://schemas.openxmlformats.org/officeDocument/2006/relationships/image" Target="../media/image48.jpeg"/></Relationships>
</file>

<file path=ppt/slides/_rels/slide95.xml.rels><?xml version="1.0" encoding="UTF-8" standalone="yes"?>
<Relationships xmlns="http://schemas.openxmlformats.org/package/2006/relationships"><Relationship Id="rId3" Type="http://schemas.openxmlformats.org/officeDocument/2006/relationships/image" Target="cid:A110FB77-7296-4AC9-BD72-D883863BC045" TargetMode="Externa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cid:FD0C3332-A705-43A5-B715-F7242D29873A" TargetMode="External"/><Relationship Id="rId4" Type="http://schemas.openxmlformats.org/officeDocument/2006/relationships/image" Target="../media/image48.jpeg"/></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79512" y="2132856"/>
            <a:ext cx="8784976" cy="1800200"/>
          </a:xfrm>
        </p:spPr>
        <p:txBody>
          <a:bodyPr>
            <a:noAutofit/>
          </a:bodyPr>
          <a:lstStyle/>
          <a:p>
            <a:pPr algn="ctr"/>
            <a:r>
              <a:rPr lang="en-GB" sz="5500" dirty="0" smtClean="0">
                <a:solidFill>
                  <a:schemeClr val="tx1"/>
                </a:solidFill>
                <a:effectLst/>
              </a:rPr>
              <a:t>Making Inclusion Work</a:t>
            </a:r>
            <a:br>
              <a:rPr lang="en-GB" sz="5500" dirty="0" smtClean="0">
                <a:solidFill>
                  <a:schemeClr val="tx1"/>
                </a:solidFill>
                <a:effectLst/>
              </a:rPr>
            </a:br>
            <a:r>
              <a:rPr lang="en-GB" sz="4400" dirty="0" smtClean="0">
                <a:solidFill>
                  <a:schemeClr val="tx1"/>
                </a:solidFill>
                <a:effectLst/>
              </a:rPr>
              <a:t>a story </a:t>
            </a:r>
            <a:r>
              <a:rPr lang="en-GB" sz="4400" dirty="0" smtClean="0">
                <a:solidFill>
                  <a:schemeClr val="tx1"/>
                </a:solidFill>
                <a:effectLst/>
              </a:rPr>
              <a:t>20 </a:t>
            </a:r>
            <a:r>
              <a:rPr lang="en-GB" sz="4400" dirty="0" smtClean="0">
                <a:solidFill>
                  <a:schemeClr val="tx1"/>
                </a:solidFill>
                <a:effectLst/>
              </a:rPr>
              <a:t>years in the making</a:t>
            </a:r>
            <a:r>
              <a:rPr lang="en-GB" sz="5500" dirty="0" smtClean="0">
                <a:solidFill>
                  <a:schemeClr val="tx1"/>
                </a:solidFill>
                <a:effectLst/>
              </a:rPr>
              <a:t/>
            </a:r>
            <a:br>
              <a:rPr lang="en-GB" sz="5500" dirty="0" smtClean="0">
                <a:solidFill>
                  <a:schemeClr val="tx1"/>
                </a:solidFill>
                <a:effectLst/>
              </a:rPr>
            </a:br>
            <a:endParaRPr lang="en-US" sz="4000" i="1" dirty="0">
              <a:solidFill>
                <a:schemeClr val="tx1"/>
              </a:solidFill>
              <a:effectLst/>
              <a:latin typeface="Calibri" pitchFamily="34" charset="0"/>
            </a:endParaRPr>
          </a:p>
        </p:txBody>
      </p:sp>
      <p:sp>
        <p:nvSpPr>
          <p:cNvPr id="5" name="TextBox 4"/>
          <p:cNvSpPr txBox="1"/>
          <p:nvPr/>
        </p:nvSpPr>
        <p:spPr>
          <a:xfrm>
            <a:off x="2267744" y="4221088"/>
            <a:ext cx="4752528" cy="523220"/>
          </a:xfrm>
          <a:prstGeom prst="rect">
            <a:avLst/>
          </a:prstGeom>
          <a:noFill/>
        </p:spPr>
        <p:txBody>
          <a:bodyPr wrap="square" rtlCol="0">
            <a:spAutoFit/>
          </a:bodyPr>
          <a:lstStyle/>
          <a:p>
            <a:pPr algn="ctr"/>
            <a:r>
              <a:rPr lang="en-GB" sz="2800" dirty="0" smtClean="0">
                <a:latin typeface="Calibri" pitchFamily="34" charset="0"/>
              </a:rPr>
              <a:t>1</a:t>
            </a:r>
            <a:r>
              <a:rPr lang="en-GB" sz="2800" baseline="30000" dirty="0" smtClean="0">
                <a:latin typeface="Calibri" pitchFamily="34" charset="0"/>
              </a:rPr>
              <a:t>st</a:t>
            </a:r>
            <a:r>
              <a:rPr lang="en-GB" sz="2800" dirty="0" smtClean="0">
                <a:latin typeface="Calibri" pitchFamily="34" charset="0"/>
              </a:rPr>
              <a:t> April 2016</a:t>
            </a:r>
            <a:endParaRPr lang="en-GB" sz="2800" dirty="0">
              <a:latin typeface="Calibri" pitchFamily="34" charset="0"/>
            </a:endParaRPr>
          </a:p>
        </p:txBody>
      </p:sp>
      <p:sp>
        <p:nvSpPr>
          <p:cNvPr id="7" name="Rectangle 2"/>
          <p:cNvSpPr txBox="1">
            <a:spLocks/>
          </p:cNvSpPr>
          <p:nvPr/>
        </p:nvSpPr>
        <p:spPr>
          <a:xfrm>
            <a:off x="107505" y="5157192"/>
            <a:ext cx="9036495" cy="1284251"/>
          </a:xfrm>
          <a:prstGeom prst="rect">
            <a:avLst/>
          </a:prstGeom>
        </p:spPr>
        <p:txBody>
          <a:bodyPr vert="horz" lIns="45720" rIns="45720">
            <a:normAutofit fontScale="25000" lnSpcReduction="20000"/>
          </a:bodyPr>
          <a:lstStyle/>
          <a:p>
            <a:pPr marL="0" marR="64008"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2700" b="1" i="0" u="none" strike="noStrike" kern="1200" cap="none" spc="0" normalizeH="0" baseline="0" noProof="0" dirty="0" smtClean="0">
              <a:ln>
                <a:noFill/>
              </a:ln>
              <a:solidFill>
                <a:schemeClr val="tx1"/>
              </a:solidFill>
              <a:effectLst/>
              <a:uLnTx/>
              <a:uFillTx/>
              <a:latin typeface="+mn-lt"/>
              <a:ea typeface="+mn-ea"/>
              <a:cs typeface="+mn-cs"/>
            </a:endParaRPr>
          </a:p>
          <a:p>
            <a:pPr marL="0" marR="64008" lvl="0" indent="0" algn="l" defTabSz="914400" rtl="0" eaLnBrk="1" fontAlgn="auto" latinLnBrk="0" hangingPunct="1">
              <a:lnSpc>
                <a:spcPct val="120000"/>
              </a:lnSpc>
              <a:spcBef>
                <a:spcPts val="400"/>
              </a:spcBef>
              <a:spcAft>
                <a:spcPts val="0"/>
              </a:spcAft>
              <a:buClr>
                <a:schemeClr val="accent1"/>
              </a:buClr>
              <a:buSzPct val="68000"/>
              <a:buFont typeface="Wingdings 3"/>
              <a:buNone/>
              <a:tabLst/>
              <a:defRPr/>
            </a:pPr>
            <a:r>
              <a:rPr kumimoji="0" lang="en-GB" sz="12000" b="1" i="0" u="none" strike="noStrike" kern="1200" cap="none" spc="0" normalizeH="0" baseline="0" noProof="0" dirty="0" smtClean="0">
                <a:ln>
                  <a:noFill/>
                </a:ln>
                <a:solidFill>
                  <a:schemeClr val="tx1"/>
                </a:solidFill>
                <a:effectLst/>
                <a:uLnTx/>
                <a:uFillTx/>
                <a:latin typeface="Calibri" pitchFamily="34" charset="0"/>
                <a:ea typeface="+mn-ea"/>
                <a:cs typeface="+mn-cs"/>
              </a:rPr>
              <a:t>Gareth D Morewood</a:t>
            </a:r>
          </a:p>
          <a:p>
            <a:pPr marL="0" marR="64008" lvl="0" indent="0" algn="l" defTabSz="914400" rtl="0" eaLnBrk="1" fontAlgn="auto" latinLnBrk="0" hangingPunct="1">
              <a:lnSpc>
                <a:spcPct val="120000"/>
              </a:lnSpc>
              <a:spcBef>
                <a:spcPts val="0"/>
              </a:spcBef>
              <a:spcAft>
                <a:spcPts val="0"/>
              </a:spcAft>
              <a:buClr>
                <a:schemeClr val="accent1"/>
              </a:buClr>
              <a:buSzPct val="68000"/>
              <a:buFont typeface="Wingdings 3"/>
              <a:buNone/>
              <a:tabLst/>
              <a:defRPr/>
            </a:pPr>
            <a:r>
              <a:rPr kumimoji="0" lang="en-GB" sz="7600" b="0" i="0" u="none" strike="noStrike" kern="1200" cap="none" spc="0" normalizeH="0" baseline="0" noProof="0" dirty="0" smtClean="0">
                <a:ln>
                  <a:noFill/>
                </a:ln>
                <a:solidFill>
                  <a:schemeClr val="tx1"/>
                </a:solidFill>
                <a:effectLst/>
                <a:uLnTx/>
                <a:uFillTx/>
                <a:latin typeface="Calibri" pitchFamily="34" charset="0"/>
                <a:ea typeface="+mn-ea"/>
                <a:cs typeface="+mn-cs"/>
              </a:rPr>
              <a:t>Director of Curriculum Support &amp; Specialist Leader of Education, </a:t>
            </a:r>
          </a:p>
          <a:p>
            <a:pPr marL="0" marR="64008" lvl="0" indent="0" algn="l" defTabSz="914400" rtl="0" eaLnBrk="1" fontAlgn="auto" latinLnBrk="0" hangingPunct="1">
              <a:lnSpc>
                <a:spcPct val="120000"/>
              </a:lnSpc>
              <a:spcBef>
                <a:spcPts val="0"/>
              </a:spcBef>
              <a:spcAft>
                <a:spcPts val="0"/>
              </a:spcAft>
              <a:buClr>
                <a:schemeClr val="accent1"/>
              </a:buClr>
              <a:buSzPct val="68000"/>
              <a:buFont typeface="Wingdings 3"/>
              <a:buNone/>
              <a:tabLst/>
              <a:defRPr/>
            </a:pPr>
            <a:r>
              <a:rPr kumimoji="0" lang="en-GB" sz="7600" b="0" i="0" u="none" strike="noStrike" kern="1200" cap="none" spc="0" normalizeH="0" baseline="0" noProof="0" dirty="0" smtClean="0">
                <a:ln>
                  <a:noFill/>
                </a:ln>
                <a:solidFill>
                  <a:schemeClr val="tx1"/>
                </a:solidFill>
                <a:effectLst/>
                <a:uLnTx/>
                <a:uFillTx/>
                <a:latin typeface="Calibri" pitchFamily="34" charset="0"/>
                <a:ea typeface="+mn-ea"/>
                <a:cs typeface="+mn-cs"/>
              </a:rPr>
              <a:t>Priestnall School, Stockport; Honorary Research Fellow, University of Manchester; Associate Editor, Good Autism Practice Journal &amp; Vice-Chair </a:t>
            </a:r>
            <a:r>
              <a:rPr kumimoji="0" lang="en-GB" sz="7600" b="0" i="1" u="none" strike="noStrike" kern="1200" cap="none" spc="0" normalizeH="0" baseline="0" noProof="0" dirty="0" smtClean="0">
                <a:ln>
                  <a:noFill/>
                </a:ln>
                <a:solidFill>
                  <a:schemeClr val="tx1"/>
                </a:solidFill>
                <a:effectLst/>
                <a:uLnTx/>
                <a:uFillTx/>
                <a:latin typeface="Calibri" pitchFamily="34" charset="0"/>
                <a:ea typeface="+mn-ea"/>
                <a:cs typeface="+mn-cs"/>
              </a:rPr>
              <a:t>SENCo-Forum</a:t>
            </a:r>
            <a:r>
              <a:rPr kumimoji="0" lang="en-GB" sz="7600" b="0" i="0" u="none" strike="noStrike" kern="1200" cap="none" spc="0" normalizeH="0" baseline="0" noProof="0" dirty="0" smtClean="0">
                <a:ln>
                  <a:noFill/>
                </a:ln>
                <a:solidFill>
                  <a:schemeClr val="tx1"/>
                </a:solidFill>
                <a:effectLst/>
                <a:uLnTx/>
                <a:uFillTx/>
                <a:latin typeface="Calibri" pitchFamily="34" charset="0"/>
                <a:ea typeface="+mn-ea"/>
                <a:cs typeface="+mn-cs"/>
              </a:rPr>
              <a:t> Advisory Group.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3.gstatic.com/images?q=tbn:rpuPFfahniNIDM:http://www.divers.ro/uploads_ro/37648/9400/discrimination.jpg">
            <a:hlinkClick r:id="rId2"/>
          </p:cNvPr>
          <p:cNvPicPr>
            <a:picLocks noChangeAspect="1" noChangeArrowheads="1"/>
          </p:cNvPicPr>
          <p:nvPr/>
        </p:nvPicPr>
        <p:blipFill>
          <a:blip r:embed="rId3" cstate="print"/>
          <a:srcRect/>
          <a:stretch>
            <a:fillRect/>
          </a:stretch>
        </p:blipFill>
        <p:spPr bwMode="auto">
          <a:xfrm>
            <a:off x="467544" y="476672"/>
            <a:ext cx="3735738" cy="2952328"/>
          </a:xfrm>
          <a:prstGeom prst="rect">
            <a:avLst/>
          </a:prstGeom>
          <a:noFill/>
          <a:ln w="9525">
            <a:noFill/>
            <a:miter lim="800000"/>
            <a:headEnd/>
            <a:tailEnd/>
          </a:ln>
        </p:spPr>
      </p:pic>
      <p:pic>
        <p:nvPicPr>
          <p:cNvPr id="7171" name="Picture 4" descr="http://t2.gstatic.com/images?q=tbn:gdiGXO53_tkWKM:http://www.spivaklaw.com/apples%2520discrimination.jpg">
            <a:hlinkClick r:id="rId4"/>
          </p:cNvPr>
          <p:cNvPicPr>
            <a:picLocks noChangeAspect="1" noChangeArrowheads="1"/>
          </p:cNvPicPr>
          <p:nvPr/>
        </p:nvPicPr>
        <p:blipFill>
          <a:blip r:embed="rId5" cstate="print"/>
          <a:srcRect/>
          <a:stretch>
            <a:fillRect/>
          </a:stretch>
        </p:blipFill>
        <p:spPr bwMode="auto">
          <a:xfrm>
            <a:off x="4572000" y="3140968"/>
            <a:ext cx="3960440" cy="2562225"/>
          </a:xfrm>
          <a:prstGeom prst="rect">
            <a:avLst/>
          </a:prstGeom>
          <a:noFill/>
          <a:ln w="9525">
            <a:noFill/>
            <a:miter lim="800000"/>
            <a:headEnd/>
            <a:tailEnd/>
          </a:ln>
        </p:spPr>
      </p:pic>
      <p:sp>
        <p:nvSpPr>
          <p:cNvPr id="7172" name="TextBox 5"/>
          <p:cNvSpPr txBox="1">
            <a:spLocks noChangeArrowheads="1"/>
          </p:cNvSpPr>
          <p:nvPr/>
        </p:nvSpPr>
        <p:spPr bwMode="auto">
          <a:xfrm>
            <a:off x="539552" y="3789040"/>
            <a:ext cx="3429000" cy="1938992"/>
          </a:xfrm>
          <a:prstGeom prst="rect">
            <a:avLst/>
          </a:prstGeom>
          <a:noFill/>
          <a:ln w="9525">
            <a:noFill/>
            <a:miter lim="800000"/>
            <a:headEnd/>
            <a:tailEnd/>
          </a:ln>
        </p:spPr>
        <p:txBody>
          <a:bodyPr>
            <a:spAutoFit/>
          </a:bodyPr>
          <a:lstStyle/>
          <a:p>
            <a:pPr algn="ctr"/>
            <a:r>
              <a:rPr lang="es-ES" sz="4000" dirty="0" smtClean="0"/>
              <a:t>¿Qué cree usted </a:t>
            </a:r>
            <a:r>
              <a:rPr lang="es-ES" sz="4000" dirty="0"/>
              <a:t>que se siente?</a:t>
            </a:r>
            <a:endParaRPr lang="en-GB" sz="4000" dirty="0"/>
          </a:p>
        </p:txBody>
      </p:sp>
      <p:sp>
        <p:nvSpPr>
          <p:cNvPr id="7173" name="TextBox 6"/>
          <p:cNvSpPr txBox="1">
            <a:spLocks noChangeArrowheads="1"/>
          </p:cNvSpPr>
          <p:nvPr/>
        </p:nvSpPr>
        <p:spPr bwMode="auto">
          <a:xfrm>
            <a:off x="4143375" y="404664"/>
            <a:ext cx="5000625" cy="2554545"/>
          </a:xfrm>
          <a:prstGeom prst="rect">
            <a:avLst/>
          </a:prstGeom>
          <a:noFill/>
          <a:ln w="9525">
            <a:noFill/>
            <a:miter lim="800000"/>
            <a:headEnd/>
            <a:tailEnd/>
          </a:ln>
        </p:spPr>
        <p:txBody>
          <a:bodyPr>
            <a:spAutoFit/>
          </a:bodyPr>
          <a:lstStyle/>
          <a:p>
            <a:pPr algn="ctr"/>
            <a:r>
              <a:rPr lang="es-ES" sz="4000" dirty="0"/>
              <a:t>¿Alguna vez has sido testigo de discriminación o segregación?</a:t>
            </a:r>
            <a:endParaRPr lang="en-GB" sz="4000" dirty="0"/>
          </a:p>
        </p:txBody>
      </p:sp>
    </p:spTree>
    <p:extLst>
      <p:ext uri="{BB962C8B-B14F-4D97-AF65-F5344CB8AC3E}">
        <p14:creationId xmlns:p14="http://schemas.microsoft.com/office/powerpoint/2010/main" xmlns="" val="21034451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967286"/>
          </a:xfrm>
        </p:spPr>
        <p:txBody>
          <a:bodyPr>
            <a:noAutofit/>
          </a:bodyPr>
          <a:lstStyle/>
          <a:p>
            <a:r>
              <a:rPr lang="en-GB" sz="4200" b="1" dirty="0" smtClean="0">
                <a:solidFill>
                  <a:schemeClr val="tx1"/>
                </a:solidFill>
                <a:effectLst/>
              </a:rPr>
              <a:t>New ways of working – the Local Offer</a:t>
            </a:r>
            <a:endParaRPr lang="en-GB" sz="4200" b="1" dirty="0">
              <a:solidFill>
                <a:schemeClr val="tx1"/>
              </a:solidFill>
              <a:effectLst/>
            </a:endParaRPr>
          </a:p>
        </p:txBody>
      </p:sp>
      <p:sp>
        <p:nvSpPr>
          <p:cNvPr id="3" name="Content Placeholder 2"/>
          <p:cNvSpPr>
            <a:spLocks noGrp="1"/>
          </p:cNvSpPr>
          <p:nvPr>
            <p:ph idx="1"/>
          </p:nvPr>
        </p:nvSpPr>
        <p:spPr>
          <a:xfrm>
            <a:off x="395536" y="1484784"/>
            <a:ext cx="8208912" cy="3620143"/>
          </a:xfrm>
        </p:spPr>
        <p:txBody>
          <a:bodyPr>
            <a:normAutofit fontScale="92500" lnSpcReduction="20000"/>
          </a:bodyPr>
          <a:lstStyle/>
          <a:p>
            <a:pPr algn="ctr">
              <a:buNone/>
            </a:pPr>
            <a:r>
              <a:rPr lang="en-GB" sz="3600" i="1" dirty="0" smtClean="0"/>
              <a:t>‘Insanity: doing the same thing over and over again and expecting </a:t>
            </a:r>
            <a:r>
              <a:rPr lang="en-GB" sz="3600" dirty="0" smtClean="0"/>
              <a:t>different results.’</a:t>
            </a:r>
            <a:r>
              <a:rPr lang="en-GB" dirty="0" smtClean="0"/>
              <a:t/>
            </a:r>
            <a:br>
              <a:rPr lang="en-GB" dirty="0" smtClean="0"/>
            </a:br>
            <a:r>
              <a:rPr lang="en-GB" sz="800" dirty="0" smtClean="0"/>
              <a:t> </a:t>
            </a:r>
          </a:p>
          <a:p>
            <a:pPr algn="r">
              <a:buClrTx/>
              <a:buSzPct val="75000"/>
              <a:buNone/>
            </a:pPr>
            <a:r>
              <a:rPr lang="en-GB" dirty="0" smtClean="0"/>
              <a:t>(?)</a:t>
            </a:r>
          </a:p>
          <a:p>
            <a:pPr algn="r">
              <a:buClrTx/>
              <a:buSzPct val="75000"/>
              <a:buFont typeface="Wingdings" pitchFamily="2" charset="2"/>
              <a:buChar char="Ø"/>
            </a:pPr>
            <a:endParaRPr lang="en-GB" sz="800" dirty="0" smtClean="0"/>
          </a:p>
          <a:p>
            <a:pPr>
              <a:buClrTx/>
              <a:buSzPct val="75000"/>
              <a:buFont typeface="Wingdings" pitchFamily="2" charset="2"/>
              <a:buChar char="Ø"/>
            </a:pPr>
            <a:endParaRPr lang="en-GB" dirty="0" smtClean="0"/>
          </a:p>
          <a:p>
            <a:pPr>
              <a:buClrTx/>
              <a:buSzPct val="75000"/>
              <a:buFont typeface="Wingdings" pitchFamily="2" charset="2"/>
              <a:buChar char="Ø"/>
            </a:pPr>
            <a:r>
              <a:rPr lang="en-GB" dirty="0" smtClean="0"/>
              <a:t>Trainee Educational Psychologists</a:t>
            </a:r>
          </a:p>
          <a:p>
            <a:pPr>
              <a:buClrTx/>
              <a:buSzPct val="75000"/>
              <a:buFont typeface="Wingdings" pitchFamily="2" charset="2"/>
              <a:buChar char="Ø"/>
            </a:pPr>
            <a:r>
              <a:rPr lang="en-GB" dirty="0" smtClean="0"/>
              <a:t>Speech and Language Therapist</a:t>
            </a:r>
          </a:p>
          <a:p>
            <a:pPr>
              <a:buClrTx/>
              <a:buSzPct val="75000"/>
              <a:buFont typeface="Wingdings" pitchFamily="2" charset="2"/>
              <a:buChar char="Ø"/>
            </a:pPr>
            <a:r>
              <a:rPr lang="en-GB" dirty="0" smtClean="0"/>
              <a:t>Postgraduate student placements</a:t>
            </a:r>
          </a:p>
          <a:p>
            <a:pPr>
              <a:buClrTx/>
              <a:buSzPct val="75000"/>
              <a:buFont typeface="Wingdings" pitchFamily="2" charset="2"/>
              <a:buChar char="Ø"/>
            </a:pPr>
            <a:r>
              <a:rPr lang="en-GB" dirty="0" smtClean="0"/>
              <a:t>Drama therapist</a:t>
            </a:r>
          </a:p>
          <a:p>
            <a:pPr>
              <a:buClrTx/>
              <a:buSzPct val="75000"/>
              <a:buFont typeface="Wingdings" pitchFamily="2" charset="2"/>
              <a:buChar char="Ø"/>
            </a:pPr>
            <a:r>
              <a:rPr lang="en-GB" dirty="0" smtClean="0"/>
              <a:t>Dance and Movement Therapist</a:t>
            </a:r>
          </a:p>
          <a:p>
            <a:endParaRPr lang="en-GB" dirty="0" smtClean="0"/>
          </a:p>
          <a:p>
            <a:endParaRPr lang="en-GB" dirty="0" smtClean="0"/>
          </a:p>
          <a:p>
            <a:endParaRPr lang="en-GB" dirty="0"/>
          </a:p>
        </p:txBody>
      </p:sp>
    </p:spTree>
    <p:extLst>
      <p:ext uri="{BB962C8B-B14F-4D97-AF65-F5344CB8AC3E}">
        <p14:creationId xmlns:p14="http://schemas.microsoft.com/office/powerpoint/2010/main" xmlns="" val="35333720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967286"/>
          </a:xfrm>
        </p:spPr>
        <p:txBody>
          <a:bodyPr>
            <a:noAutofit/>
          </a:bodyPr>
          <a:lstStyle/>
          <a:p>
            <a:pPr algn="ctr"/>
            <a:r>
              <a:rPr lang="en-GB" sz="4200" b="1" dirty="0" err="1" smtClean="0">
                <a:solidFill>
                  <a:schemeClr val="tx1"/>
                </a:solidFill>
                <a:effectLst/>
              </a:rPr>
              <a:t>Nuevas</a:t>
            </a:r>
            <a:r>
              <a:rPr lang="en-GB" sz="4200" b="1" dirty="0" smtClean="0">
                <a:solidFill>
                  <a:schemeClr val="tx1"/>
                </a:solidFill>
                <a:effectLst/>
              </a:rPr>
              <a:t> </a:t>
            </a:r>
            <a:r>
              <a:rPr lang="en-GB" sz="4200" b="1" dirty="0" err="1" smtClean="0">
                <a:solidFill>
                  <a:schemeClr val="tx1"/>
                </a:solidFill>
                <a:effectLst/>
              </a:rPr>
              <a:t>maneras</a:t>
            </a:r>
            <a:r>
              <a:rPr lang="en-GB" sz="4200" b="1" dirty="0" smtClean="0">
                <a:solidFill>
                  <a:schemeClr val="tx1"/>
                </a:solidFill>
                <a:effectLst/>
              </a:rPr>
              <a:t> de </a:t>
            </a:r>
            <a:r>
              <a:rPr lang="en-GB" sz="4200" b="1" dirty="0" err="1" smtClean="0">
                <a:solidFill>
                  <a:schemeClr val="tx1"/>
                </a:solidFill>
                <a:effectLst/>
              </a:rPr>
              <a:t>trabajar</a:t>
            </a:r>
            <a:r>
              <a:rPr lang="en-GB" sz="4200" b="1" dirty="0" smtClean="0">
                <a:solidFill>
                  <a:schemeClr val="tx1"/>
                </a:solidFill>
                <a:effectLst/>
              </a:rPr>
              <a:t> </a:t>
            </a:r>
            <a:br>
              <a:rPr lang="en-GB" sz="4200" b="1" dirty="0" smtClean="0">
                <a:solidFill>
                  <a:schemeClr val="tx1"/>
                </a:solidFill>
                <a:effectLst/>
              </a:rPr>
            </a:br>
            <a:r>
              <a:rPr lang="en-GB" sz="4200" b="1" dirty="0" smtClean="0">
                <a:solidFill>
                  <a:schemeClr val="tx1"/>
                </a:solidFill>
                <a:effectLst/>
              </a:rPr>
              <a:t>La </a:t>
            </a:r>
            <a:r>
              <a:rPr lang="en-GB" sz="4200" b="1" dirty="0" err="1" smtClean="0">
                <a:solidFill>
                  <a:schemeClr val="tx1"/>
                </a:solidFill>
                <a:effectLst/>
              </a:rPr>
              <a:t>Oferta</a:t>
            </a:r>
            <a:r>
              <a:rPr lang="en-GB" sz="4200" b="1" dirty="0" smtClean="0">
                <a:solidFill>
                  <a:schemeClr val="tx1"/>
                </a:solidFill>
                <a:effectLst/>
              </a:rPr>
              <a:t> Local</a:t>
            </a:r>
            <a:endParaRPr lang="en-GB" sz="4200" b="1" dirty="0">
              <a:solidFill>
                <a:schemeClr val="tx1"/>
              </a:solidFill>
              <a:effectLst/>
            </a:endParaRPr>
          </a:p>
        </p:txBody>
      </p:sp>
      <p:sp>
        <p:nvSpPr>
          <p:cNvPr id="3" name="Content Placeholder 2"/>
          <p:cNvSpPr>
            <a:spLocks noGrp="1"/>
          </p:cNvSpPr>
          <p:nvPr>
            <p:ph idx="1"/>
          </p:nvPr>
        </p:nvSpPr>
        <p:spPr>
          <a:xfrm>
            <a:off x="395536" y="1484784"/>
            <a:ext cx="8208912" cy="3620143"/>
          </a:xfrm>
        </p:spPr>
        <p:txBody>
          <a:bodyPr>
            <a:normAutofit fontScale="85000" lnSpcReduction="20000"/>
          </a:bodyPr>
          <a:lstStyle/>
          <a:p>
            <a:pPr algn="ctr">
              <a:buNone/>
            </a:pPr>
            <a:r>
              <a:rPr lang="en-GB" sz="3600" i="1" dirty="0" smtClean="0"/>
              <a:t>‘</a:t>
            </a:r>
            <a:r>
              <a:rPr lang="es-ES" sz="3600" i="1" dirty="0"/>
              <a:t>Locura: hacer lo mismo una y otra vez y esperar resultados diferentes</a:t>
            </a:r>
            <a:r>
              <a:rPr lang="en-GB" sz="3600" dirty="0" smtClean="0"/>
              <a:t>.’</a:t>
            </a:r>
            <a:r>
              <a:rPr lang="en-GB" dirty="0" smtClean="0"/>
              <a:t/>
            </a:r>
            <a:br>
              <a:rPr lang="en-GB" dirty="0" smtClean="0"/>
            </a:br>
            <a:r>
              <a:rPr lang="en-GB" sz="800" dirty="0" smtClean="0"/>
              <a:t> </a:t>
            </a:r>
          </a:p>
          <a:p>
            <a:pPr algn="r">
              <a:buClrTx/>
              <a:buSzPct val="75000"/>
              <a:buNone/>
            </a:pPr>
            <a:r>
              <a:rPr lang="en-GB" dirty="0" smtClean="0"/>
              <a:t>(?)</a:t>
            </a:r>
          </a:p>
          <a:p>
            <a:pPr algn="r">
              <a:buClrTx/>
              <a:buSzPct val="75000"/>
              <a:buFont typeface="Wingdings" pitchFamily="2" charset="2"/>
              <a:buChar char="Ø"/>
            </a:pPr>
            <a:endParaRPr lang="en-GB" sz="800" dirty="0" smtClean="0"/>
          </a:p>
          <a:p>
            <a:pPr>
              <a:buClrTx/>
              <a:buSzPct val="75000"/>
              <a:buFont typeface="Wingdings" pitchFamily="2" charset="2"/>
              <a:buChar char="Ø"/>
            </a:pPr>
            <a:endParaRPr lang="en-GB" dirty="0" smtClean="0"/>
          </a:p>
          <a:p>
            <a:pPr>
              <a:buClrTx/>
              <a:buSzPct val="75000"/>
              <a:buFont typeface="Wingdings" pitchFamily="2" charset="2"/>
              <a:buChar char="Ø"/>
            </a:pPr>
            <a:r>
              <a:rPr lang="es-ES" dirty="0" smtClean="0"/>
              <a:t>Psicólogos educativos en prácticas</a:t>
            </a:r>
          </a:p>
          <a:p>
            <a:pPr>
              <a:buClrTx/>
              <a:buSzPct val="75000"/>
              <a:buFont typeface="Wingdings" pitchFamily="2" charset="2"/>
              <a:buChar char="Ø"/>
            </a:pPr>
            <a:r>
              <a:rPr lang="es-ES" dirty="0" smtClean="0"/>
              <a:t>Terapeutas para el Habla y el Lenguaje</a:t>
            </a:r>
          </a:p>
          <a:p>
            <a:pPr>
              <a:buClrTx/>
              <a:buSzPct val="75000"/>
              <a:buFont typeface="Wingdings" pitchFamily="2" charset="2"/>
              <a:buChar char="Ø"/>
            </a:pPr>
            <a:r>
              <a:rPr lang="es-ES" dirty="0" smtClean="0"/>
              <a:t>Prácticas </a:t>
            </a:r>
            <a:r>
              <a:rPr lang="es-ES" dirty="0"/>
              <a:t>de estudiantes de </a:t>
            </a:r>
            <a:r>
              <a:rPr lang="es-ES" dirty="0" smtClean="0"/>
              <a:t>postgrado</a:t>
            </a:r>
          </a:p>
          <a:p>
            <a:pPr>
              <a:buClrTx/>
              <a:buSzPct val="75000"/>
              <a:buFont typeface="Wingdings" pitchFamily="2" charset="2"/>
              <a:buChar char="Ø"/>
            </a:pPr>
            <a:r>
              <a:rPr lang="es-ES" dirty="0" smtClean="0"/>
              <a:t>Drama-Terapeuta</a:t>
            </a:r>
          </a:p>
          <a:p>
            <a:pPr>
              <a:buClrTx/>
              <a:buSzPct val="75000"/>
              <a:buFont typeface="Wingdings" pitchFamily="2" charset="2"/>
              <a:buChar char="Ø"/>
            </a:pPr>
            <a:r>
              <a:rPr lang="es-ES" dirty="0" smtClean="0"/>
              <a:t>Terapeuta </a:t>
            </a:r>
            <a:r>
              <a:rPr lang="en-GB" dirty="0" smtClean="0"/>
              <a:t>de </a:t>
            </a:r>
            <a:r>
              <a:rPr lang="es-ES" dirty="0" smtClean="0"/>
              <a:t>Danza y Movimiento</a:t>
            </a:r>
          </a:p>
          <a:p>
            <a:endParaRPr lang="en-GB" dirty="0"/>
          </a:p>
        </p:txBody>
      </p:sp>
    </p:spTree>
    <p:extLst>
      <p:ext uri="{BB962C8B-B14F-4D97-AF65-F5344CB8AC3E}">
        <p14:creationId xmlns:p14="http://schemas.microsoft.com/office/powerpoint/2010/main" xmlns="" val="7559929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t3.gstatic.com/images?q=tbn:ANd9GcRCcxBMkWYKHNoAQKqseuvLdifwS42a3RMBflZ-KmwqUzGzJnK50A"/>
          <p:cNvPicPr>
            <a:picLocks noChangeAspect="1" noChangeArrowheads="1"/>
          </p:cNvPicPr>
          <p:nvPr/>
        </p:nvPicPr>
        <p:blipFill>
          <a:blip r:embed="rId2" cstate="print"/>
          <a:srcRect/>
          <a:stretch>
            <a:fillRect/>
          </a:stretch>
        </p:blipFill>
        <p:spPr bwMode="auto">
          <a:xfrm>
            <a:off x="1187624" y="0"/>
            <a:ext cx="6840760" cy="5778280"/>
          </a:xfrm>
          <a:prstGeom prst="rect">
            <a:avLst/>
          </a:prstGeom>
          <a:noFill/>
          <a:ln w="9525">
            <a:noFill/>
            <a:miter lim="800000"/>
            <a:headEnd/>
            <a:tailEnd/>
          </a:ln>
        </p:spPr>
      </p:pic>
      <p:sp>
        <p:nvSpPr>
          <p:cNvPr id="5" name="TextBox 3"/>
          <p:cNvSpPr txBox="1">
            <a:spLocks noChangeArrowheads="1"/>
          </p:cNvSpPr>
          <p:nvPr/>
        </p:nvSpPr>
        <p:spPr bwMode="auto">
          <a:xfrm>
            <a:off x="1619672" y="3140968"/>
            <a:ext cx="1550987" cy="769441"/>
          </a:xfrm>
          <a:prstGeom prst="rect">
            <a:avLst/>
          </a:prstGeom>
          <a:solidFill>
            <a:srgbClr val="000000"/>
          </a:solidFill>
          <a:ln w="9525">
            <a:noFill/>
            <a:miter lim="800000"/>
            <a:headEnd/>
            <a:tailEnd/>
          </a:ln>
        </p:spPr>
        <p:txBody>
          <a:bodyPr wrap="square">
            <a:spAutoFit/>
          </a:bodyPr>
          <a:lstStyle/>
          <a:p>
            <a:pPr algn="ctr"/>
            <a:r>
              <a:rPr lang="en-GB" sz="4400" dirty="0">
                <a:solidFill>
                  <a:schemeClr val="bg1"/>
                </a:solidFill>
              </a:rPr>
              <a:t>RISK</a:t>
            </a:r>
          </a:p>
        </p:txBody>
      </p:sp>
      <p:sp>
        <p:nvSpPr>
          <p:cNvPr id="6" name="TextBox 8"/>
          <p:cNvSpPr txBox="1">
            <a:spLocks noChangeArrowheads="1"/>
          </p:cNvSpPr>
          <p:nvPr/>
        </p:nvSpPr>
        <p:spPr bwMode="auto">
          <a:xfrm>
            <a:off x="5292080" y="2132856"/>
            <a:ext cx="2887662" cy="615553"/>
          </a:xfrm>
          <a:prstGeom prst="rect">
            <a:avLst/>
          </a:prstGeom>
          <a:solidFill>
            <a:srgbClr val="000000"/>
          </a:solidFill>
          <a:ln w="9525">
            <a:noFill/>
            <a:miter lim="800000"/>
            <a:headEnd/>
            <a:tailEnd/>
          </a:ln>
        </p:spPr>
        <p:txBody>
          <a:bodyPr>
            <a:spAutoFit/>
          </a:bodyPr>
          <a:lstStyle/>
          <a:p>
            <a:pPr algn="ctr"/>
            <a:r>
              <a:rPr lang="en-GB" sz="3400" dirty="0">
                <a:solidFill>
                  <a:schemeClr val="bg1"/>
                </a:solidFill>
              </a:rPr>
              <a:t>RESILIENCE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t3.gstatic.com/images?q=tbn:ANd9GcRCcxBMkWYKHNoAQKqseuvLdifwS42a3RMBflZ-KmwqUzGzJnK50A"/>
          <p:cNvPicPr>
            <a:picLocks noChangeAspect="1" noChangeArrowheads="1"/>
          </p:cNvPicPr>
          <p:nvPr/>
        </p:nvPicPr>
        <p:blipFill>
          <a:blip r:embed="rId2" cstate="print"/>
          <a:srcRect/>
          <a:stretch>
            <a:fillRect/>
          </a:stretch>
        </p:blipFill>
        <p:spPr bwMode="auto">
          <a:xfrm>
            <a:off x="1187624" y="0"/>
            <a:ext cx="6840760" cy="5778280"/>
          </a:xfrm>
          <a:prstGeom prst="rect">
            <a:avLst/>
          </a:prstGeom>
          <a:noFill/>
          <a:ln w="9525">
            <a:noFill/>
            <a:miter lim="800000"/>
            <a:headEnd/>
            <a:tailEnd/>
          </a:ln>
        </p:spPr>
      </p:pic>
      <p:sp>
        <p:nvSpPr>
          <p:cNvPr id="5" name="TextBox 3"/>
          <p:cNvSpPr txBox="1">
            <a:spLocks noChangeArrowheads="1"/>
          </p:cNvSpPr>
          <p:nvPr/>
        </p:nvSpPr>
        <p:spPr bwMode="auto">
          <a:xfrm>
            <a:off x="1547664" y="3140968"/>
            <a:ext cx="1728192" cy="707886"/>
          </a:xfrm>
          <a:prstGeom prst="rect">
            <a:avLst/>
          </a:prstGeom>
          <a:solidFill>
            <a:srgbClr val="000000"/>
          </a:solidFill>
          <a:ln w="9525">
            <a:noFill/>
            <a:miter lim="800000"/>
            <a:headEnd/>
            <a:tailEnd/>
          </a:ln>
        </p:spPr>
        <p:txBody>
          <a:bodyPr wrap="square">
            <a:spAutoFit/>
          </a:bodyPr>
          <a:lstStyle/>
          <a:p>
            <a:pPr algn="ctr"/>
            <a:r>
              <a:rPr lang="en-GB" sz="4000" dirty="0" smtClean="0">
                <a:solidFill>
                  <a:schemeClr val="bg1"/>
                </a:solidFill>
              </a:rPr>
              <a:t>RIESGO</a:t>
            </a:r>
            <a:endParaRPr lang="en-GB" sz="4000" dirty="0">
              <a:solidFill>
                <a:schemeClr val="bg1"/>
              </a:solidFill>
            </a:endParaRPr>
          </a:p>
        </p:txBody>
      </p:sp>
      <p:sp>
        <p:nvSpPr>
          <p:cNvPr id="6" name="TextBox 8"/>
          <p:cNvSpPr txBox="1">
            <a:spLocks noChangeArrowheads="1"/>
          </p:cNvSpPr>
          <p:nvPr/>
        </p:nvSpPr>
        <p:spPr bwMode="auto">
          <a:xfrm>
            <a:off x="5292080" y="2132856"/>
            <a:ext cx="3096344" cy="615553"/>
          </a:xfrm>
          <a:prstGeom prst="rect">
            <a:avLst/>
          </a:prstGeom>
          <a:solidFill>
            <a:srgbClr val="000000"/>
          </a:solidFill>
          <a:ln w="9525">
            <a:noFill/>
            <a:miter lim="800000"/>
            <a:headEnd/>
            <a:tailEnd/>
          </a:ln>
        </p:spPr>
        <p:txBody>
          <a:bodyPr wrap="square">
            <a:spAutoFit/>
          </a:bodyPr>
          <a:lstStyle/>
          <a:p>
            <a:pPr algn="ctr"/>
            <a:r>
              <a:rPr lang="en-GB" sz="3400" dirty="0" smtClean="0">
                <a:solidFill>
                  <a:schemeClr val="bg1"/>
                </a:solidFill>
              </a:rPr>
              <a:t>RECUPERACIÓN</a:t>
            </a:r>
            <a:endParaRPr lang="en-GB" sz="3400" dirty="0">
              <a:solidFill>
                <a:schemeClr val="bg1"/>
              </a:solidFill>
            </a:endParaRPr>
          </a:p>
        </p:txBody>
      </p:sp>
    </p:spTree>
    <p:extLst>
      <p:ext uri="{BB962C8B-B14F-4D97-AF65-F5344CB8AC3E}">
        <p14:creationId xmlns:p14="http://schemas.microsoft.com/office/powerpoint/2010/main" xmlns="" val="12383855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3568" y="138200"/>
            <a:ext cx="7560840" cy="1200329"/>
          </a:xfrm>
          <a:prstGeom prst="rect">
            <a:avLst/>
          </a:prstGeom>
          <a:noFill/>
          <a:ln w="9525">
            <a:noFill/>
            <a:miter lim="800000"/>
            <a:headEnd/>
            <a:tailEnd/>
          </a:ln>
          <a:effectLst/>
        </p:spPr>
        <p:txBody>
          <a:bodyPr wrap="square">
            <a:spAutoFit/>
          </a:bodyPr>
          <a:lstStyle/>
          <a:p>
            <a:pPr algn="ctr">
              <a:spcBef>
                <a:spcPct val="50000"/>
              </a:spcBef>
            </a:pPr>
            <a:r>
              <a:rPr lang="en-GB" sz="2400" b="0" u="none" dirty="0" smtClean="0"/>
              <a:t> Not </a:t>
            </a:r>
            <a:r>
              <a:rPr lang="en-GB" sz="2400" b="0" u="none" dirty="0"/>
              <a:t>understanding or being understood can be very frustrating and can lead to outbursts and </a:t>
            </a:r>
            <a:r>
              <a:rPr lang="en-GB" sz="2400" b="0" u="none" dirty="0" smtClean="0"/>
              <a:t>challenging behaviour…</a:t>
            </a:r>
            <a:endParaRPr lang="en-GB" sz="800" u="none" dirty="0"/>
          </a:p>
        </p:txBody>
      </p:sp>
      <p:sp>
        <p:nvSpPr>
          <p:cNvPr id="40964" name="Text Box 4"/>
          <p:cNvSpPr txBox="1">
            <a:spLocks noChangeArrowheads="1"/>
          </p:cNvSpPr>
          <p:nvPr/>
        </p:nvSpPr>
        <p:spPr bwMode="auto">
          <a:xfrm>
            <a:off x="395536" y="3413342"/>
            <a:ext cx="8208912" cy="2539157"/>
          </a:xfrm>
          <a:prstGeom prst="rect">
            <a:avLst/>
          </a:prstGeom>
          <a:noFill/>
          <a:ln w="9525">
            <a:noFill/>
            <a:miter lim="800000"/>
            <a:headEnd/>
            <a:tailEnd/>
          </a:ln>
          <a:effectLst/>
        </p:spPr>
        <p:txBody>
          <a:bodyPr wrap="square">
            <a:spAutoFit/>
          </a:bodyPr>
          <a:lstStyle/>
          <a:p>
            <a:pPr algn="ctr">
              <a:spcBef>
                <a:spcPct val="50000"/>
              </a:spcBef>
            </a:pPr>
            <a:r>
              <a:rPr lang="en-GB" sz="2400" b="0" u="none" dirty="0" smtClean="0"/>
              <a:t> Evidence </a:t>
            </a:r>
            <a:r>
              <a:rPr lang="en-GB" sz="2400" b="0" u="none" dirty="0"/>
              <a:t>suggests that many </a:t>
            </a:r>
            <a:r>
              <a:rPr lang="en-GB" sz="2400" b="0" u="none" dirty="0" smtClean="0"/>
              <a:t>students </a:t>
            </a:r>
            <a:r>
              <a:rPr lang="en-GB" sz="2400" b="0" u="none" dirty="0"/>
              <a:t>with a history of </a:t>
            </a:r>
            <a:r>
              <a:rPr lang="en-GB" sz="2400" b="0" u="none" dirty="0" smtClean="0"/>
              <a:t>presenting behavioural challenges </a:t>
            </a:r>
            <a:r>
              <a:rPr lang="en-GB" sz="2400" b="0" u="none" dirty="0"/>
              <a:t>experience underlying Speech and Language </a:t>
            </a:r>
            <a:r>
              <a:rPr lang="en-GB" sz="2400" b="0" u="none" dirty="0" smtClean="0"/>
              <a:t>difficulties or hidden SEND…</a:t>
            </a:r>
          </a:p>
          <a:p>
            <a:pPr algn="ctr">
              <a:spcBef>
                <a:spcPct val="50000"/>
              </a:spcBef>
            </a:pPr>
            <a:r>
              <a:rPr lang="en-GB" sz="2400" b="1" i="1" dirty="0" smtClean="0"/>
              <a:t>Develop positive inclusive teaching strategies as a whole-school approach – DO NOT just ‘react’ to presenting behaviour.</a:t>
            </a:r>
            <a:endParaRPr lang="en-GB" sz="2400" b="1" i="1" u="none" dirty="0"/>
          </a:p>
          <a:p>
            <a:pPr>
              <a:spcBef>
                <a:spcPct val="50000"/>
              </a:spcBef>
            </a:pPr>
            <a:endParaRPr lang="en-GB" dirty="0"/>
          </a:p>
        </p:txBody>
      </p:sp>
      <p:pic>
        <p:nvPicPr>
          <p:cNvPr id="40965" name="Picture 5" descr="frustrated"/>
          <p:cNvPicPr>
            <a:picLocks noChangeAspect="1" noChangeArrowheads="1"/>
          </p:cNvPicPr>
          <p:nvPr/>
        </p:nvPicPr>
        <p:blipFill>
          <a:blip r:embed="rId2" cstate="print"/>
          <a:srcRect/>
          <a:stretch>
            <a:fillRect/>
          </a:stretch>
        </p:blipFill>
        <p:spPr bwMode="auto">
          <a:xfrm>
            <a:off x="3275856" y="1412776"/>
            <a:ext cx="2209800" cy="1831975"/>
          </a:xfrm>
          <a:prstGeom prst="rect">
            <a:avLst/>
          </a:prstGeom>
          <a:noFill/>
        </p:spPr>
      </p:pic>
    </p:spTree>
    <p:extLst>
      <p:ext uri="{BB962C8B-B14F-4D97-AF65-F5344CB8AC3E}">
        <p14:creationId xmlns:p14="http://schemas.microsoft.com/office/powerpoint/2010/main" xmlns="" val="112657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4"/>
                                        </p:tgtEl>
                                        <p:attrNameLst>
                                          <p:attrName>style.visibility</p:attrName>
                                        </p:attrNameLst>
                                      </p:cBhvr>
                                      <p:to>
                                        <p:strVal val="visible"/>
                                      </p:to>
                                    </p:set>
                                    <p:anim calcmode="lin" valueType="num">
                                      <p:cBhvr additive="base">
                                        <p:cTn id="13" dur="500" fill="hold"/>
                                        <p:tgtEl>
                                          <p:spTgt spid="40964"/>
                                        </p:tgtEl>
                                        <p:attrNameLst>
                                          <p:attrName>ppt_x</p:attrName>
                                        </p:attrNameLst>
                                      </p:cBhvr>
                                      <p:tavLst>
                                        <p:tav tm="0">
                                          <p:val>
                                            <p:strVal val="0-#ppt_w/2"/>
                                          </p:val>
                                        </p:tav>
                                        <p:tav tm="100000">
                                          <p:val>
                                            <p:strVal val="#ppt_x"/>
                                          </p:val>
                                        </p:tav>
                                      </p:tavLst>
                                    </p:anim>
                                    <p:anim calcmode="lin" valueType="num">
                                      <p:cBhvr additive="base">
                                        <p:cTn id="14"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23528" y="332656"/>
            <a:ext cx="8352928" cy="830997"/>
          </a:xfrm>
          <a:prstGeom prst="rect">
            <a:avLst/>
          </a:prstGeom>
          <a:noFill/>
          <a:ln w="9525">
            <a:noFill/>
            <a:miter lim="800000"/>
            <a:headEnd/>
            <a:tailEnd/>
          </a:ln>
          <a:effectLst/>
        </p:spPr>
        <p:txBody>
          <a:bodyPr wrap="square">
            <a:spAutoFit/>
          </a:bodyPr>
          <a:lstStyle/>
          <a:p>
            <a:pPr algn="ctr">
              <a:spcBef>
                <a:spcPct val="50000"/>
              </a:spcBef>
            </a:pPr>
            <a:r>
              <a:rPr lang="en-GB" sz="2400" b="0" u="none" dirty="0" smtClean="0">
                <a:latin typeface="Calibri" pitchFamily="34" charset="0"/>
              </a:rPr>
              <a:t> </a:t>
            </a:r>
            <a:r>
              <a:rPr lang="es-ES" sz="2400" dirty="0" smtClean="0">
                <a:latin typeface="Calibri" pitchFamily="34" charset="0"/>
              </a:rPr>
              <a:t>El no </a:t>
            </a:r>
            <a:r>
              <a:rPr lang="es-ES" sz="2400" dirty="0">
                <a:latin typeface="Calibri" pitchFamily="34" charset="0"/>
              </a:rPr>
              <a:t>entender o </a:t>
            </a:r>
            <a:r>
              <a:rPr lang="es-ES" sz="2400" dirty="0" smtClean="0">
                <a:latin typeface="Calibri" pitchFamily="34" charset="0"/>
              </a:rPr>
              <a:t>no ser </a:t>
            </a:r>
            <a:r>
              <a:rPr lang="es-ES" sz="2400" dirty="0">
                <a:latin typeface="Calibri" pitchFamily="34" charset="0"/>
              </a:rPr>
              <a:t>entendido puede ser muy frustrante y puede conducir a estallidos </a:t>
            </a:r>
            <a:r>
              <a:rPr lang="es-ES" sz="2400" dirty="0" smtClean="0">
                <a:latin typeface="Calibri" pitchFamily="34" charset="0"/>
              </a:rPr>
              <a:t>y/o al comportamiento </a:t>
            </a:r>
            <a:r>
              <a:rPr lang="es-ES" sz="2400" dirty="0">
                <a:latin typeface="Calibri" pitchFamily="34" charset="0"/>
              </a:rPr>
              <a:t>desafiante.</a:t>
            </a:r>
            <a:endParaRPr lang="en-GB" sz="800" u="none" dirty="0">
              <a:latin typeface="Calibri" pitchFamily="34" charset="0"/>
            </a:endParaRPr>
          </a:p>
        </p:txBody>
      </p:sp>
      <p:sp>
        <p:nvSpPr>
          <p:cNvPr id="40964" name="Text Box 4"/>
          <p:cNvSpPr txBox="1">
            <a:spLocks noChangeArrowheads="1"/>
          </p:cNvSpPr>
          <p:nvPr/>
        </p:nvSpPr>
        <p:spPr bwMode="auto">
          <a:xfrm>
            <a:off x="251520" y="3068960"/>
            <a:ext cx="8640960" cy="3170099"/>
          </a:xfrm>
          <a:prstGeom prst="rect">
            <a:avLst/>
          </a:prstGeom>
          <a:noFill/>
          <a:ln w="9525">
            <a:noFill/>
            <a:miter lim="800000"/>
            <a:headEnd/>
            <a:tailEnd/>
          </a:ln>
          <a:effectLst/>
        </p:spPr>
        <p:txBody>
          <a:bodyPr wrap="square">
            <a:spAutoFit/>
          </a:bodyPr>
          <a:lstStyle/>
          <a:p>
            <a:pPr algn="ctr">
              <a:spcBef>
                <a:spcPct val="50000"/>
              </a:spcBef>
            </a:pPr>
            <a:r>
              <a:rPr lang="en-GB" sz="2500" b="0" u="none" dirty="0" smtClean="0">
                <a:latin typeface="Calibri" pitchFamily="34" charset="0"/>
              </a:rPr>
              <a:t> </a:t>
            </a:r>
            <a:r>
              <a:rPr lang="es-ES" sz="2500" dirty="0" smtClean="0">
                <a:latin typeface="Calibri" pitchFamily="34" charset="0"/>
              </a:rPr>
              <a:t>Las evidencias sugieren </a:t>
            </a:r>
            <a:r>
              <a:rPr lang="es-ES" sz="2500" dirty="0">
                <a:latin typeface="Calibri" pitchFamily="34" charset="0"/>
              </a:rPr>
              <a:t>que muchos estudiantes con un historial de </a:t>
            </a:r>
            <a:r>
              <a:rPr lang="es-ES" sz="2500" dirty="0" smtClean="0">
                <a:latin typeface="Calibri" pitchFamily="34" charset="0"/>
              </a:rPr>
              <a:t>problemas </a:t>
            </a:r>
            <a:r>
              <a:rPr lang="es-ES" sz="2500" dirty="0">
                <a:latin typeface="Calibri" pitchFamily="34" charset="0"/>
              </a:rPr>
              <a:t>de conducta experimentan dificultades subyacentes </a:t>
            </a:r>
            <a:r>
              <a:rPr lang="es-ES" sz="2500" dirty="0" smtClean="0">
                <a:latin typeface="Calibri" pitchFamily="34" charset="0"/>
              </a:rPr>
              <a:t>en el </a:t>
            </a:r>
            <a:r>
              <a:rPr lang="es-ES" sz="2500" dirty="0">
                <a:latin typeface="Calibri" pitchFamily="34" charset="0"/>
              </a:rPr>
              <a:t>habla y </a:t>
            </a:r>
            <a:r>
              <a:rPr lang="es-ES" sz="2500" dirty="0" smtClean="0">
                <a:latin typeface="Calibri" pitchFamily="34" charset="0"/>
              </a:rPr>
              <a:t>el lenguaje.</a:t>
            </a:r>
          </a:p>
          <a:p>
            <a:pPr algn="ctr">
              <a:spcBef>
                <a:spcPct val="50000"/>
              </a:spcBef>
            </a:pPr>
            <a:r>
              <a:rPr lang="en-GB" sz="2800" b="1" i="1" dirty="0" err="1" smtClean="0">
                <a:latin typeface="Calibri" pitchFamily="34" charset="0"/>
              </a:rPr>
              <a:t>Desarrollar</a:t>
            </a:r>
            <a:r>
              <a:rPr lang="en-GB" sz="2800" b="1" i="1" dirty="0" smtClean="0">
                <a:latin typeface="Calibri" pitchFamily="34" charset="0"/>
              </a:rPr>
              <a:t> </a:t>
            </a:r>
            <a:r>
              <a:rPr lang="en-GB" sz="2800" b="1" i="1" dirty="0" err="1" smtClean="0">
                <a:latin typeface="Calibri" pitchFamily="34" charset="0"/>
              </a:rPr>
              <a:t>estrategias</a:t>
            </a:r>
            <a:r>
              <a:rPr lang="en-GB" sz="2800" b="1" i="1" dirty="0" smtClean="0">
                <a:latin typeface="Calibri" pitchFamily="34" charset="0"/>
              </a:rPr>
              <a:t> </a:t>
            </a:r>
            <a:r>
              <a:rPr lang="en-GB" sz="2800" b="1" i="1" dirty="0">
                <a:latin typeface="Calibri" pitchFamily="34" charset="0"/>
              </a:rPr>
              <a:t>de </a:t>
            </a:r>
            <a:r>
              <a:rPr lang="en-GB" sz="2800" b="1" i="1" dirty="0" err="1" smtClean="0">
                <a:latin typeface="Calibri" pitchFamily="34" charset="0"/>
              </a:rPr>
              <a:t>enseñanza</a:t>
            </a:r>
            <a:r>
              <a:rPr lang="en-GB" sz="2800" b="1" i="1" dirty="0" smtClean="0">
                <a:latin typeface="Calibri" pitchFamily="34" charset="0"/>
              </a:rPr>
              <a:t> del </a:t>
            </a:r>
            <a:r>
              <a:rPr lang="en-GB" sz="2800" b="1" i="1" dirty="0" err="1" smtClean="0">
                <a:latin typeface="Calibri" pitchFamily="34" charset="0"/>
              </a:rPr>
              <a:t>lenguaje</a:t>
            </a:r>
            <a:r>
              <a:rPr lang="en-GB" sz="2800" b="1" i="1" dirty="0" smtClean="0">
                <a:latin typeface="Calibri" pitchFamily="34" charset="0"/>
              </a:rPr>
              <a:t> y la </a:t>
            </a:r>
            <a:r>
              <a:rPr lang="en-GB" sz="2800" b="1" i="1" dirty="0" err="1" smtClean="0">
                <a:latin typeface="Calibri" pitchFamily="34" charset="0"/>
              </a:rPr>
              <a:t>integración</a:t>
            </a:r>
            <a:r>
              <a:rPr lang="en-GB" sz="2800" b="1" i="1" dirty="0" smtClean="0">
                <a:latin typeface="Calibri" pitchFamily="34" charset="0"/>
              </a:rPr>
              <a:t> </a:t>
            </a:r>
            <a:r>
              <a:rPr lang="en-GB" sz="2800" b="1" i="1" dirty="0" err="1" smtClean="0">
                <a:latin typeface="Calibri" pitchFamily="34" charset="0"/>
              </a:rPr>
              <a:t>positivas</a:t>
            </a:r>
            <a:r>
              <a:rPr lang="en-GB" sz="2800" b="1" i="1" dirty="0" smtClean="0">
                <a:latin typeface="Calibri" pitchFamily="34" charset="0"/>
              </a:rPr>
              <a:t> – No solo ‘</a:t>
            </a:r>
            <a:r>
              <a:rPr lang="en-GB" sz="2800" b="1" i="1" dirty="0" err="1" smtClean="0">
                <a:latin typeface="Calibri" pitchFamily="34" charset="0"/>
              </a:rPr>
              <a:t>hace</a:t>
            </a:r>
            <a:r>
              <a:rPr lang="en-GB" sz="2800" b="1" i="1" dirty="0" smtClean="0">
                <a:latin typeface="Calibri" pitchFamily="34" charset="0"/>
              </a:rPr>
              <a:t> </a:t>
            </a:r>
            <a:r>
              <a:rPr lang="en-GB" sz="2800" b="1" i="1" dirty="0" err="1" smtClean="0">
                <a:latin typeface="Calibri" pitchFamily="34" charset="0"/>
              </a:rPr>
              <a:t>reaccionar</a:t>
            </a:r>
            <a:r>
              <a:rPr lang="en-GB" sz="2800" b="1" i="1" dirty="0" smtClean="0">
                <a:latin typeface="Calibri" pitchFamily="34" charset="0"/>
              </a:rPr>
              <a:t>’  al </a:t>
            </a:r>
            <a:r>
              <a:rPr lang="en-GB" sz="2800" b="1" i="1" dirty="0" err="1" smtClean="0">
                <a:latin typeface="Calibri" pitchFamily="34" charset="0"/>
              </a:rPr>
              <a:t>comportamiento</a:t>
            </a:r>
            <a:r>
              <a:rPr lang="en-GB" sz="2800" b="1" i="1" dirty="0" smtClean="0">
                <a:latin typeface="Calibri" pitchFamily="34" charset="0"/>
              </a:rPr>
              <a:t> </a:t>
            </a:r>
            <a:r>
              <a:rPr lang="en-GB" sz="2800" b="1" i="1" dirty="0" err="1" smtClean="0">
                <a:latin typeface="Calibri" pitchFamily="34" charset="0"/>
              </a:rPr>
              <a:t>presente</a:t>
            </a:r>
            <a:r>
              <a:rPr lang="en-GB" sz="2800" b="1" i="1" dirty="0" smtClean="0">
                <a:latin typeface="Calibri" pitchFamily="34" charset="0"/>
              </a:rPr>
              <a:t>…</a:t>
            </a:r>
            <a:endParaRPr lang="en-GB" sz="2800" b="1" i="1" u="none" dirty="0">
              <a:latin typeface="Calibri" pitchFamily="34" charset="0"/>
            </a:endParaRPr>
          </a:p>
          <a:p>
            <a:pPr>
              <a:spcBef>
                <a:spcPct val="50000"/>
              </a:spcBef>
            </a:pPr>
            <a:endParaRPr lang="en-GB" dirty="0"/>
          </a:p>
        </p:txBody>
      </p:sp>
      <p:pic>
        <p:nvPicPr>
          <p:cNvPr id="40965" name="Picture 5" descr="frustrated"/>
          <p:cNvPicPr>
            <a:picLocks noChangeAspect="1" noChangeArrowheads="1"/>
          </p:cNvPicPr>
          <p:nvPr/>
        </p:nvPicPr>
        <p:blipFill>
          <a:blip r:embed="rId2" cstate="print"/>
          <a:srcRect/>
          <a:stretch>
            <a:fillRect/>
          </a:stretch>
        </p:blipFill>
        <p:spPr bwMode="auto">
          <a:xfrm>
            <a:off x="3563888" y="1196752"/>
            <a:ext cx="2209800" cy="1831975"/>
          </a:xfrm>
          <a:prstGeom prst="rect">
            <a:avLst/>
          </a:prstGeom>
          <a:noFill/>
        </p:spPr>
      </p:pic>
    </p:spTree>
    <p:extLst>
      <p:ext uri="{BB962C8B-B14F-4D97-AF65-F5344CB8AC3E}">
        <p14:creationId xmlns:p14="http://schemas.microsoft.com/office/powerpoint/2010/main" xmlns="" val="35259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4"/>
                                        </p:tgtEl>
                                        <p:attrNameLst>
                                          <p:attrName>style.visibility</p:attrName>
                                        </p:attrNameLst>
                                      </p:cBhvr>
                                      <p:to>
                                        <p:strVal val="visible"/>
                                      </p:to>
                                    </p:set>
                                    <p:anim calcmode="lin" valueType="num">
                                      <p:cBhvr additive="base">
                                        <p:cTn id="13" dur="500" fill="hold"/>
                                        <p:tgtEl>
                                          <p:spTgt spid="40964"/>
                                        </p:tgtEl>
                                        <p:attrNameLst>
                                          <p:attrName>ppt_x</p:attrName>
                                        </p:attrNameLst>
                                      </p:cBhvr>
                                      <p:tavLst>
                                        <p:tav tm="0">
                                          <p:val>
                                            <p:strVal val="0-#ppt_w/2"/>
                                          </p:val>
                                        </p:tav>
                                        <p:tav tm="100000">
                                          <p:val>
                                            <p:strVal val="#ppt_x"/>
                                          </p:val>
                                        </p:tav>
                                      </p:tavLst>
                                    </p:anim>
                                    <p:anim calcmode="lin" valueType="num">
                                      <p:cBhvr additive="base">
                                        <p:cTn id="14"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4"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268760"/>
            <a:ext cx="8229600" cy="4525963"/>
          </a:xfrm>
        </p:spPr>
        <p:txBody>
          <a:bodyPr/>
          <a:lstStyle/>
          <a:p>
            <a:pPr>
              <a:buClrTx/>
              <a:buSzPct val="75000"/>
              <a:buFont typeface="Wingdings" pitchFamily="2" charset="2"/>
              <a:buChar char="Ø"/>
            </a:pPr>
            <a:r>
              <a:rPr lang="en-GB" sz="2800" dirty="0"/>
              <a:t>Work in partnership – proper co-production takes time – not </a:t>
            </a:r>
            <a:r>
              <a:rPr lang="en-GB" sz="2800" dirty="0" smtClean="0"/>
              <a:t>overnight</a:t>
            </a:r>
            <a:endParaRPr lang="en-GB" sz="2800" dirty="0"/>
          </a:p>
          <a:p>
            <a:pPr>
              <a:buClrTx/>
              <a:buSzPct val="75000"/>
              <a:buFont typeface="Wingdings" pitchFamily="2" charset="2"/>
              <a:buChar char="Ø"/>
            </a:pPr>
            <a:r>
              <a:rPr lang="en-GB" sz="2800" dirty="0"/>
              <a:t>Ensure that the young person is central to everything – proper engagement not ‘lip-service</a:t>
            </a:r>
            <a:r>
              <a:rPr lang="en-GB" sz="2800" dirty="0" smtClean="0"/>
              <a:t>’</a:t>
            </a:r>
            <a:endParaRPr lang="en-GB" sz="2800" dirty="0"/>
          </a:p>
          <a:p>
            <a:pPr>
              <a:buClrTx/>
              <a:buSzPct val="75000"/>
              <a:buFont typeface="Wingdings" pitchFamily="2" charset="2"/>
              <a:buChar char="Ø"/>
            </a:pPr>
            <a:r>
              <a:rPr lang="en-GB" sz="2800" dirty="0"/>
              <a:t>Ensure documentation and information is easy to understand and </a:t>
            </a:r>
            <a:r>
              <a:rPr lang="en-GB" sz="2800" dirty="0" smtClean="0"/>
              <a:t>clear</a:t>
            </a:r>
          </a:p>
          <a:p>
            <a:pPr>
              <a:buClrTx/>
              <a:buSzPct val="75000"/>
              <a:buFont typeface="Wingdings" pitchFamily="2" charset="2"/>
              <a:buChar char="Ø"/>
            </a:pPr>
            <a:r>
              <a:rPr lang="en-GB" sz="2800" dirty="0" smtClean="0"/>
              <a:t>Get a good understanding of the law</a:t>
            </a:r>
          </a:p>
          <a:p>
            <a:pPr>
              <a:buClrTx/>
              <a:buSzPct val="75000"/>
              <a:buFont typeface="Wingdings" pitchFamily="2" charset="2"/>
              <a:buChar char="Ø"/>
            </a:pPr>
            <a:r>
              <a:rPr lang="en-GB" sz="2800" dirty="0" smtClean="0"/>
              <a:t>Work on developing a ‘solution-focussed’ mind-set driven by positive outcomes for all…</a:t>
            </a:r>
            <a:endParaRPr lang="en-GB" sz="2800" dirty="0"/>
          </a:p>
          <a:p>
            <a:endParaRPr lang="en-GB" dirty="0"/>
          </a:p>
        </p:txBody>
      </p:sp>
      <p:sp>
        <p:nvSpPr>
          <p:cNvPr id="3" name="Title 2"/>
          <p:cNvSpPr>
            <a:spLocks noGrp="1"/>
          </p:cNvSpPr>
          <p:nvPr>
            <p:ph type="title"/>
          </p:nvPr>
        </p:nvSpPr>
        <p:spPr>
          <a:xfrm>
            <a:off x="467544" y="188640"/>
            <a:ext cx="8229600" cy="936104"/>
          </a:xfrm>
        </p:spPr>
        <p:txBody>
          <a:bodyPr>
            <a:normAutofit/>
          </a:bodyPr>
          <a:lstStyle/>
          <a:p>
            <a:r>
              <a:rPr lang="en-GB" sz="4200" dirty="0" smtClean="0">
                <a:solidFill>
                  <a:schemeClr val="tx1"/>
                </a:solidFill>
                <a:effectLst/>
              </a:rPr>
              <a:t>Key messages…</a:t>
            </a:r>
            <a:endParaRPr lang="en-GB" sz="4200" dirty="0">
              <a:solidFill>
                <a:schemeClr val="tx1"/>
              </a:solidFill>
              <a:effectLst/>
            </a:endParaRPr>
          </a:p>
        </p:txBody>
      </p:sp>
    </p:spTree>
    <p:extLst>
      <p:ext uri="{BB962C8B-B14F-4D97-AF65-F5344CB8AC3E}">
        <p14:creationId xmlns:p14="http://schemas.microsoft.com/office/powerpoint/2010/main" xmlns="" val="9970348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268760"/>
            <a:ext cx="8229600" cy="4525963"/>
          </a:xfrm>
        </p:spPr>
        <p:txBody>
          <a:bodyPr>
            <a:normAutofit lnSpcReduction="10000"/>
          </a:bodyPr>
          <a:lstStyle/>
          <a:p>
            <a:pPr>
              <a:buClrTx/>
              <a:buSzPct val="75000"/>
              <a:buFont typeface="Wingdings" pitchFamily="2" charset="2"/>
              <a:buChar char="Ø"/>
            </a:pPr>
            <a:r>
              <a:rPr lang="es-ES" sz="2800" dirty="0" smtClean="0"/>
              <a:t>Trabajar en asociación</a:t>
            </a:r>
            <a:r>
              <a:rPr lang="en-GB" sz="2800" dirty="0" smtClean="0"/>
              <a:t>– la </a:t>
            </a:r>
            <a:r>
              <a:rPr lang="es-ES" sz="2800" dirty="0" smtClean="0"/>
              <a:t>adecuada </a:t>
            </a:r>
            <a:r>
              <a:rPr lang="es-ES" sz="2800" dirty="0"/>
              <a:t>coproducción lleva </a:t>
            </a:r>
            <a:r>
              <a:rPr lang="es-ES" sz="2800" dirty="0" smtClean="0"/>
              <a:t>su tiempo </a:t>
            </a:r>
            <a:r>
              <a:rPr lang="es-ES" sz="2800" dirty="0"/>
              <a:t>- no </a:t>
            </a:r>
            <a:r>
              <a:rPr lang="es-ES" sz="2800" dirty="0" smtClean="0"/>
              <a:t>ocurre de la noche a la mañana</a:t>
            </a:r>
            <a:endParaRPr lang="en-GB" sz="2800" dirty="0"/>
          </a:p>
          <a:p>
            <a:pPr>
              <a:buClrTx/>
              <a:buSzPct val="75000"/>
              <a:buFont typeface="Wingdings" pitchFamily="2" charset="2"/>
              <a:buChar char="Ø"/>
            </a:pPr>
            <a:r>
              <a:rPr lang="es-ES" sz="2800" dirty="0"/>
              <a:t>Asegúrese de que el joven es el centro de todo </a:t>
            </a:r>
            <a:r>
              <a:rPr lang="es-ES" sz="2800" dirty="0" smtClean="0"/>
              <a:t>– con el compromiso </a:t>
            </a:r>
            <a:r>
              <a:rPr lang="es-ES" sz="2800" dirty="0"/>
              <a:t>apropiado no 'de </a:t>
            </a:r>
            <a:r>
              <a:rPr lang="es-ES" sz="2800" dirty="0" smtClean="0"/>
              <a:t>boquilla‘</a:t>
            </a:r>
          </a:p>
          <a:p>
            <a:pPr>
              <a:buClrTx/>
              <a:buSzPct val="75000"/>
              <a:buFont typeface="Wingdings" pitchFamily="2" charset="2"/>
              <a:buChar char="Ø"/>
            </a:pPr>
            <a:r>
              <a:rPr lang="es-ES" sz="2800" dirty="0"/>
              <a:t>Asegurar que la documentación y la información </a:t>
            </a:r>
            <a:r>
              <a:rPr lang="es-ES" sz="2800" dirty="0" smtClean="0"/>
              <a:t>es clara y </a:t>
            </a:r>
            <a:r>
              <a:rPr lang="es-ES" sz="2800" dirty="0"/>
              <a:t>fácil de </a:t>
            </a:r>
            <a:r>
              <a:rPr lang="es-ES" sz="2800" dirty="0" smtClean="0"/>
              <a:t>entender</a:t>
            </a:r>
          </a:p>
          <a:p>
            <a:pPr>
              <a:buClrTx/>
              <a:buSzPct val="75000"/>
              <a:buFont typeface="Wingdings" pitchFamily="2" charset="2"/>
              <a:buChar char="Ø"/>
            </a:pPr>
            <a:r>
              <a:rPr lang="es-ES" sz="2800" dirty="0"/>
              <a:t>Obtener una buena comprensión de la </a:t>
            </a:r>
            <a:r>
              <a:rPr lang="es-ES" sz="2800" dirty="0" smtClean="0"/>
              <a:t>ley</a:t>
            </a:r>
          </a:p>
          <a:p>
            <a:pPr>
              <a:buClrTx/>
              <a:buSzPct val="75000"/>
              <a:buFont typeface="Wingdings" pitchFamily="2" charset="2"/>
              <a:buChar char="Ø"/>
            </a:pPr>
            <a:r>
              <a:rPr lang="es-ES" sz="2800" dirty="0" smtClean="0"/>
              <a:t>Trabajar </a:t>
            </a:r>
            <a:r>
              <a:rPr lang="es-ES" sz="2800" dirty="0"/>
              <a:t>sobre el desarrollo de una </a:t>
            </a:r>
            <a:r>
              <a:rPr lang="es-ES" sz="2800" dirty="0" smtClean="0"/>
              <a:t>solución enfocada </a:t>
            </a:r>
            <a:r>
              <a:rPr lang="es-ES" sz="2800" dirty="0"/>
              <a:t>e</a:t>
            </a:r>
            <a:r>
              <a:rPr lang="es-ES" sz="2800" dirty="0" smtClean="0"/>
              <a:t> impulsada </a:t>
            </a:r>
            <a:r>
              <a:rPr lang="es-ES" sz="2800" dirty="0"/>
              <a:t>por los resultados positivos para todos </a:t>
            </a:r>
            <a:r>
              <a:rPr lang="en-GB" sz="2800" dirty="0" smtClean="0"/>
              <a:t>…</a:t>
            </a:r>
            <a:endParaRPr lang="en-GB" sz="2800" dirty="0"/>
          </a:p>
          <a:p>
            <a:endParaRPr lang="en-GB" dirty="0"/>
          </a:p>
        </p:txBody>
      </p:sp>
      <p:sp>
        <p:nvSpPr>
          <p:cNvPr id="3" name="Title 2"/>
          <p:cNvSpPr>
            <a:spLocks noGrp="1"/>
          </p:cNvSpPr>
          <p:nvPr>
            <p:ph type="title"/>
          </p:nvPr>
        </p:nvSpPr>
        <p:spPr>
          <a:xfrm>
            <a:off x="467544" y="188640"/>
            <a:ext cx="8229600" cy="936104"/>
          </a:xfrm>
        </p:spPr>
        <p:txBody>
          <a:bodyPr>
            <a:normAutofit/>
          </a:bodyPr>
          <a:lstStyle/>
          <a:p>
            <a:r>
              <a:rPr lang="en-GB" sz="4200" dirty="0" err="1" smtClean="0">
                <a:solidFill>
                  <a:schemeClr val="tx1"/>
                </a:solidFill>
                <a:effectLst/>
              </a:rPr>
              <a:t>Mensajes</a:t>
            </a:r>
            <a:r>
              <a:rPr lang="en-GB" sz="4200" dirty="0" smtClean="0">
                <a:solidFill>
                  <a:schemeClr val="tx1"/>
                </a:solidFill>
                <a:effectLst/>
              </a:rPr>
              <a:t> Clave…</a:t>
            </a:r>
            <a:endParaRPr lang="en-GB" sz="4200" dirty="0">
              <a:solidFill>
                <a:schemeClr val="tx1"/>
              </a:solidFill>
              <a:effectLst/>
            </a:endParaRPr>
          </a:p>
        </p:txBody>
      </p:sp>
    </p:spTree>
    <p:extLst>
      <p:ext uri="{BB962C8B-B14F-4D97-AF65-F5344CB8AC3E}">
        <p14:creationId xmlns:p14="http://schemas.microsoft.com/office/powerpoint/2010/main" xmlns="" val="8901628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29600" cy="922114"/>
          </a:xfrm>
        </p:spPr>
        <p:txBody>
          <a:bodyPr>
            <a:normAutofit/>
          </a:bodyPr>
          <a:lstStyle/>
          <a:p>
            <a:r>
              <a:rPr lang="en-GB" sz="4200" dirty="0" smtClean="0">
                <a:solidFill>
                  <a:schemeClr val="tx1"/>
                </a:solidFill>
                <a:effectLst/>
              </a:rPr>
              <a:t>SENCo skills are still the same…</a:t>
            </a:r>
            <a:endParaRPr lang="en-GB" sz="4200" dirty="0">
              <a:solidFill>
                <a:schemeClr val="tx1"/>
              </a:solidFill>
              <a:effectLst/>
            </a:endParaRPr>
          </a:p>
        </p:txBody>
      </p:sp>
      <p:sp>
        <p:nvSpPr>
          <p:cNvPr id="4" name="Content Placeholder 2"/>
          <p:cNvSpPr txBox="1">
            <a:spLocks/>
          </p:cNvSpPr>
          <p:nvPr/>
        </p:nvSpPr>
        <p:spPr>
          <a:xfrm>
            <a:off x="395536" y="1196752"/>
            <a:ext cx="8748464" cy="36004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A lead professional</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An advocate and knowledge/information manager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A commissioner and broker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A resource manager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A partnership manager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A quality assurer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A facilitator</a:t>
            </a: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A solution assembler</a:t>
            </a:r>
            <a:endParaRPr kumimoji="0" lang="en-GB" sz="3000" b="0" i="0" u="none" strike="noStrike" kern="0" cap="none" spc="0" normalizeH="0" baseline="0" noProof="0" dirty="0">
              <a:ln>
                <a:noFill/>
              </a:ln>
              <a:solidFill>
                <a:schemeClr val="tx1"/>
              </a:solidFill>
              <a:uLnTx/>
              <a:uFillTx/>
              <a:latin typeface="+mn-lt"/>
              <a:ea typeface="+mn-ea"/>
              <a:cs typeface="+mn-cs"/>
            </a:endParaRPr>
          </a:p>
        </p:txBody>
      </p:sp>
      <p:sp>
        <p:nvSpPr>
          <p:cNvPr id="5" name="TextBox 4"/>
          <p:cNvSpPr txBox="1"/>
          <p:nvPr/>
        </p:nvSpPr>
        <p:spPr>
          <a:xfrm>
            <a:off x="4932040" y="4437112"/>
            <a:ext cx="4032448" cy="1138773"/>
          </a:xfrm>
          <a:prstGeom prst="rect">
            <a:avLst/>
          </a:prstGeom>
          <a:noFill/>
        </p:spPr>
        <p:txBody>
          <a:bodyPr wrap="square" rtlCol="0">
            <a:spAutoFit/>
          </a:bodyPr>
          <a:lstStyle/>
          <a:p>
            <a:pPr algn="ctr"/>
            <a:r>
              <a:rPr lang="en-GB" sz="2200" dirty="0" smtClean="0"/>
              <a:t>Cheminais in Morewood, G. D (2008) the 21</a:t>
            </a:r>
            <a:r>
              <a:rPr lang="en-GB" sz="2200" baseline="30000" dirty="0" smtClean="0"/>
              <a:t>st</a:t>
            </a:r>
            <a:r>
              <a:rPr lang="en-GB" sz="2200" dirty="0" smtClean="0"/>
              <a:t> Century SENCo</a:t>
            </a:r>
          </a:p>
          <a:p>
            <a:pPr algn="ctr"/>
            <a:r>
              <a:rPr lang="en-GB" sz="2400" u="sng" dirty="0" smtClean="0"/>
              <a:t>www.gdmorewood.com</a:t>
            </a:r>
            <a:r>
              <a:rPr lang="en-GB" sz="2400" dirty="0" smtClean="0"/>
              <a:t> </a:t>
            </a:r>
            <a:endParaRPr lang="en-GB" sz="2400" dirty="0"/>
          </a:p>
        </p:txBody>
      </p:sp>
    </p:spTree>
    <p:extLst>
      <p:ext uri="{BB962C8B-B14F-4D97-AF65-F5344CB8AC3E}">
        <p14:creationId xmlns:p14="http://schemas.microsoft.com/office/powerpoint/2010/main" xmlns="" val="802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29600" cy="922114"/>
          </a:xfrm>
        </p:spPr>
        <p:txBody>
          <a:bodyPr>
            <a:normAutofit fontScale="90000"/>
          </a:bodyPr>
          <a:lstStyle/>
          <a:p>
            <a:r>
              <a:rPr lang="en-GB" sz="4200" dirty="0" smtClean="0">
                <a:solidFill>
                  <a:schemeClr val="tx1"/>
                </a:solidFill>
                <a:effectLst/>
              </a:rPr>
              <a:t>Las </a:t>
            </a:r>
            <a:r>
              <a:rPr lang="en-GB" sz="4200" dirty="0" err="1" smtClean="0">
                <a:solidFill>
                  <a:schemeClr val="tx1"/>
                </a:solidFill>
                <a:effectLst/>
              </a:rPr>
              <a:t>habilidades</a:t>
            </a:r>
            <a:r>
              <a:rPr lang="en-GB" sz="4200" dirty="0" smtClean="0">
                <a:solidFill>
                  <a:schemeClr val="tx1"/>
                </a:solidFill>
                <a:effectLst/>
              </a:rPr>
              <a:t> del </a:t>
            </a:r>
            <a:r>
              <a:rPr lang="en-GB" sz="4200" dirty="0" err="1" smtClean="0">
                <a:solidFill>
                  <a:schemeClr val="tx1"/>
                </a:solidFill>
                <a:effectLst/>
              </a:rPr>
              <a:t>SENCo</a:t>
            </a:r>
            <a:r>
              <a:rPr lang="en-GB" sz="4200" dirty="0" smtClean="0">
                <a:solidFill>
                  <a:schemeClr val="tx1"/>
                </a:solidFill>
                <a:effectLst/>
              </a:rPr>
              <a:t> </a:t>
            </a:r>
            <a:r>
              <a:rPr lang="en-GB" sz="4200" dirty="0" err="1" smtClean="0">
                <a:solidFill>
                  <a:schemeClr val="tx1"/>
                </a:solidFill>
                <a:effectLst/>
              </a:rPr>
              <a:t>sigen</a:t>
            </a:r>
            <a:r>
              <a:rPr lang="en-GB" sz="4200" dirty="0" smtClean="0">
                <a:solidFill>
                  <a:schemeClr val="tx1"/>
                </a:solidFill>
                <a:effectLst/>
              </a:rPr>
              <a:t> </a:t>
            </a:r>
            <a:r>
              <a:rPr lang="en-GB" sz="4200" dirty="0" err="1" smtClean="0">
                <a:solidFill>
                  <a:schemeClr val="tx1"/>
                </a:solidFill>
                <a:effectLst/>
              </a:rPr>
              <a:t>siendo</a:t>
            </a:r>
            <a:r>
              <a:rPr lang="en-GB" sz="4200" dirty="0" smtClean="0">
                <a:solidFill>
                  <a:schemeClr val="tx1"/>
                </a:solidFill>
                <a:effectLst/>
              </a:rPr>
              <a:t> </a:t>
            </a:r>
            <a:r>
              <a:rPr lang="en-GB" sz="4200" dirty="0" err="1" smtClean="0">
                <a:solidFill>
                  <a:schemeClr val="tx1"/>
                </a:solidFill>
                <a:effectLst/>
              </a:rPr>
              <a:t>las</a:t>
            </a:r>
            <a:r>
              <a:rPr lang="en-GB" sz="4200" dirty="0" smtClean="0">
                <a:solidFill>
                  <a:schemeClr val="tx1"/>
                </a:solidFill>
                <a:effectLst/>
              </a:rPr>
              <a:t> </a:t>
            </a:r>
            <a:r>
              <a:rPr lang="en-GB" sz="4200" dirty="0" err="1" smtClean="0">
                <a:solidFill>
                  <a:schemeClr val="tx1"/>
                </a:solidFill>
                <a:effectLst/>
              </a:rPr>
              <a:t>mismas</a:t>
            </a:r>
            <a:r>
              <a:rPr lang="en-GB" sz="4200" dirty="0" smtClean="0">
                <a:solidFill>
                  <a:schemeClr val="tx1"/>
                </a:solidFill>
                <a:effectLst/>
              </a:rPr>
              <a:t>…</a:t>
            </a:r>
            <a:endParaRPr lang="en-GB" sz="4200" dirty="0">
              <a:solidFill>
                <a:schemeClr val="tx1"/>
              </a:solidFill>
              <a:effectLst/>
            </a:endParaRPr>
          </a:p>
        </p:txBody>
      </p:sp>
      <p:sp>
        <p:nvSpPr>
          <p:cNvPr id="4" name="Content Placeholder 2"/>
          <p:cNvSpPr txBox="1">
            <a:spLocks/>
          </p:cNvSpPr>
          <p:nvPr/>
        </p:nvSpPr>
        <p:spPr>
          <a:xfrm>
            <a:off x="395536" y="1196752"/>
            <a:ext cx="8748464" cy="36004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Un </a:t>
            </a:r>
            <a:r>
              <a:rPr kumimoji="0" lang="en-GB" sz="3000" b="0" i="0" u="none" strike="noStrike" kern="0" cap="none" spc="0" normalizeH="0" baseline="0" noProof="0" dirty="0" err="1" smtClean="0">
                <a:ln>
                  <a:noFill/>
                </a:ln>
                <a:solidFill>
                  <a:schemeClr val="tx1"/>
                </a:solidFill>
                <a:uLnTx/>
                <a:uFillTx/>
                <a:latin typeface="+mn-lt"/>
                <a:ea typeface="+mn-ea"/>
                <a:cs typeface="+mn-cs"/>
              </a:rPr>
              <a:t>lider</a:t>
            </a:r>
            <a:r>
              <a:rPr kumimoji="0" lang="en-GB" sz="3000" b="0" i="0" u="none" strike="noStrike" kern="0" cap="none" spc="0" normalizeH="0" baseline="0" noProof="0" dirty="0" smtClean="0">
                <a:ln>
                  <a:noFill/>
                </a:ln>
                <a:solidFill>
                  <a:schemeClr val="tx1"/>
                </a:solidFill>
                <a:uLnTx/>
                <a:uFillTx/>
                <a:latin typeface="+mn-lt"/>
                <a:ea typeface="+mn-ea"/>
                <a:cs typeface="+mn-cs"/>
              </a:rPr>
              <a:t> </a:t>
            </a:r>
            <a:r>
              <a:rPr kumimoji="0" lang="en-GB" sz="3000" b="0" i="0" u="none" strike="noStrike" kern="0" cap="none" spc="0" normalizeH="0" baseline="0" noProof="0" dirty="0" err="1" smtClean="0">
                <a:ln>
                  <a:noFill/>
                </a:ln>
                <a:solidFill>
                  <a:schemeClr val="tx1"/>
                </a:solidFill>
                <a:uLnTx/>
                <a:uFillTx/>
                <a:latin typeface="+mn-lt"/>
                <a:ea typeface="+mn-ea"/>
                <a:cs typeface="+mn-cs"/>
              </a:rPr>
              <a:t>profesional</a:t>
            </a:r>
            <a:endParaRPr kumimoji="0" lang="en-GB" sz="3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Un manager </a:t>
            </a:r>
            <a:r>
              <a:rPr lang="en-GB" sz="3000" kern="0" dirty="0" err="1" smtClean="0">
                <a:latin typeface="+mn-lt"/>
                <a:cs typeface="+mn-cs"/>
              </a:rPr>
              <a:t>defensor</a:t>
            </a:r>
            <a:r>
              <a:rPr lang="en-GB" sz="3000" kern="0" dirty="0" smtClean="0">
                <a:latin typeface="+mn-lt"/>
                <a:cs typeface="+mn-cs"/>
              </a:rPr>
              <a:t> y </a:t>
            </a:r>
            <a:r>
              <a:rPr lang="en-GB" sz="3000" kern="0" dirty="0" err="1" smtClean="0">
                <a:latin typeface="+mn-lt"/>
                <a:cs typeface="+mn-cs"/>
              </a:rPr>
              <a:t>conocedor</a:t>
            </a:r>
            <a:r>
              <a:rPr lang="en-GB" sz="3000" kern="0" dirty="0" smtClean="0">
                <a:latin typeface="+mn-lt"/>
                <a:cs typeface="+mn-cs"/>
              </a:rPr>
              <a:t> de la </a:t>
            </a:r>
            <a:r>
              <a:rPr lang="en-GB" sz="3000" kern="0" dirty="0" err="1" smtClean="0">
                <a:latin typeface="+mn-lt"/>
                <a:cs typeface="+mn-cs"/>
              </a:rPr>
              <a:t>información</a:t>
            </a:r>
            <a:endParaRPr lang="en-GB" sz="3000" kern="0" dirty="0" smtClean="0">
              <a:latin typeface="+mn-lt"/>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err="1" smtClean="0">
                <a:ln>
                  <a:noFill/>
                </a:ln>
                <a:solidFill>
                  <a:schemeClr val="tx1"/>
                </a:solidFill>
                <a:uLnTx/>
                <a:uFillTx/>
                <a:latin typeface="+mn-lt"/>
                <a:ea typeface="+mn-ea"/>
                <a:cs typeface="+mn-cs"/>
              </a:rPr>
              <a:t>Notario</a:t>
            </a:r>
            <a:r>
              <a:rPr kumimoji="0" lang="en-GB" sz="3000" b="0" i="0" u="none" strike="noStrike" kern="0" cap="none" spc="0" normalizeH="0" baseline="0" noProof="0" dirty="0" smtClean="0">
                <a:ln>
                  <a:noFill/>
                </a:ln>
                <a:solidFill>
                  <a:schemeClr val="tx1"/>
                </a:solidFill>
                <a:uLnTx/>
                <a:uFillTx/>
                <a:latin typeface="+mn-lt"/>
                <a:ea typeface="+mn-ea"/>
                <a:cs typeface="+mn-cs"/>
              </a:rPr>
              <a:t> y </a:t>
            </a:r>
            <a:r>
              <a:rPr kumimoji="0" lang="en-GB" sz="3000" b="0" i="0" u="none" strike="noStrike" kern="0" cap="none" spc="0" normalizeH="0" baseline="0" noProof="0" dirty="0" err="1" smtClean="0">
                <a:ln>
                  <a:noFill/>
                </a:ln>
                <a:solidFill>
                  <a:schemeClr val="tx1"/>
                </a:solidFill>
                <a:uLnTx/>
                <a:uFillTx/>
                <a:latin typeface="+mn-lt"/>
                <a:ea typeface="+mn-ea"/>
                <a:cs typeface="+mn-cs"/>
              </a:rPr>
              <a:t>agente</a:t>
            </a:r>
            <a:r>
              <a:rPr kumimoji="0" lang="en-GB" sz="3000" b="0" i="0" u="none" strike="noStrike" kern="0" cap="none" spc="0" normalizeH="0" baseline="0" noProof="0" dirty="0" smtClean="0">
                <a:ln>
                  <a:noFill/>
                </a:ln>
                <a:solidFill>
                  <a:schemeClr val="tx1"/>
                </a:solidFill>
                <a:uLnTx/>
                <a:uFillTx/>
                <a:latin typeface="+mn-lt"/>
                <a:ea typeface="+mn-ea"/>
                <a:cs typeface="+mn-cs"/>
              </a:rPr>
              <a:t> de </a:t>
            </a:r>
            <a:r>
              <a:rPr kumimoji="0" lang="en-GB" sz="3000" b="0" i="0" u="none" strike="noStrike" kern="0" cap="none" spc="0" normalizeH="0" baseline="0" noProof="0" dirty="0" err="1" smtClean="0">
                <a:ln>
                  <a:noFill/>
                </a:ln>
                <a:solidFill>
                  <a:schemeClr val="tx1"/>
                </a:solidFill>
                <a:uLnTx/>
                <a:uFillTx/>
                <a:latin typeface="+mn-lt"/>
                <a:ea typeface="+mn-ea"/>
                <a:cs typeface="+mn-cs"/>
              </a:rPr>
              <a:t>bolsa</a:t>
            </a:r>
            <a:endParaRPr kumimoji="0" lang="en-GB" sz="3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Un manager con </a:t>
            </a:r>
            <a:r>
              <a:rPr lang="en-GB" sz="3000" kern="0" dirty="0" err="1" smtClean="0">
                <a:latin typeface="+mn-lt"/>
                <a:cs typeface="+mn-cs"/>
              </a:rPr>
              <a:t>recursos</a:t>
            </a:r>
            <a:endParaRPr lang="en-GB" sz="3000" kern="0" dirty="0" smtClean="0">
              <a:latin typeface="+mn-lt"/>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kumimoji="0" lang="en-GB" sz="3000" b="0" i="0" u="none" strike="noStrike" kern="0" cap="none" spc="0" normalizeH="0" baseline="0" noProof="0" dirty="0" smtClean="0">
                <a:ln>
                  <a:noFill/>
                </a:ln>
                <a:solidFill>
                  <a:schemeClr val="tx1"/>
                </a:solidFill>
                <a:uLnTx/>
                <a:uFillTx/>
                <a:latin typeface="+mn-lt"/>
                <a:ea typeface="+mn-ea"/>
                <a:cs typeface="+mn-cs"/>
              </a:rPr>
              <a:t>Un manage</a:t>
            </a:r>
            <a:r>
              <a:rPr kumimoji="0" lang="en-GB" sz="3000" b="0" i="0" u="none" strike="noStrike" kern="0" cap="none" spc="0" normalizeH="0" noProof="0" dirty="0" smtClean="0">
                <a:ln>
                  <a:noFill/>
                </a:ln>
                <a:solidFill>
                  <a:schemeClr val="tx1"/>
                </a:solidFill>
                <a:uLnTx/>
                <a:uFillTx/>
                <a:latin typeface="+mn-lt"/>
                <a:ea typeface="+mn-ea"/>
                <a:cs typeface="+mn-cs"/>
              </a:rPr>
              <a:t> en </a:t>
            </a:r>
            <a:r>
              <a:rPr kumimoji="0" lang="en-GB" sz="3000" b="0" i="0" u="none" strike="noStrike" kern="0" cap="none" spc="0" normalizeH="0" noProof="0" dirty="0" err="1" smtClean="0">
                <a:ln>
                  <a:noFill/>
                </a:ln>
                <a:solidFill>
                  <a:schemeClr val="tx1"/>
                </a:solidFill>
                <a:uLnTx/>
                <a:uFillTx/>
                <a:latin typeface="+mn-lt"/>
                <a:ea typeface="+mn-ea"/>
                <a:cs typeface="+mn-cs"/>
              </a:rPr>
              <a:t>asociación</a:t>
            </a:r>
            <a:endParaRPr kumimoji="0" lang="en-GB" sz="3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smtClean="0">
                <a:latin typeface="+mn-lt"/>
                <a:cs typeface="+mn-cs"/>
              </a:rPr>
              <a:t>Un </a:t>
            </a:r>
            <a:r>
              <a:rPr lang="en-GB" sz="3000" kern="0" dirty="0" err="1" smtClean="0">
                <a:latin typeface="+mn-lt"/>
                <a:cs typeface="+mn-cs"/>
              </a:rPr>
              <a:t>gerente</a:t>
            </a:r>
            <a:r>
              <a:rPr lang="en-GB" sz="3000" kern="0" dirty="0" smtClean="0">
                <a:latin typeface="+mn-lt"/>
                <a:cs typeface="+mn-cs"/>
              </a:rPr>
              <a:t> de </a:t>
            </a:r>
            <a:r>
              <a:rPr lang="en-GB" sz="3000" kern="0" dirty="0" err="1" smtClean="0">
                <a:latin typeface="+mn-lt"/>
                <a:cs typeface="+mn-cs"/>
              </a:rPr>
              <a:t>calidad</a:t>
            </a:r>
            <a:endParaRPr lang="en-GB" sz="3000" kern="0" dirty="0" smtClean="0">
              <a:latin typeface="+mn-lt"/>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dirty="0" err="1" smtClean="0"/>
              <a:t>Facilitador</a:t>
            </a:r>
            <a:endParaRPr kumimoji="0" lang="en-GB" sz="3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SzPct val="75000"/>
              <a:buFont typeface="Wingdings" pitchFamily="2" charset="2"/>
              <a:buChar char="Ø"/>
              <a:tabLst/>
              <a:defRPr/>
            </a:pPr>
            <a:r>
              <a:rPr lang="en-GB" sz="3000" kern="0" noProof="0" dirty="0" err="1" smtClean="0"/>
              <a:t>Ensamblador</a:t>
            </a:r>
            <a:r>
              <a:rPr lang="en-GB" sz="3000" kern="0" noProof="0" dirty="0" smtClean="0"/>
              <a:t> de </a:t>
            </a:r>
            <a:r>
              <a:rPr lang="en-GB" sz="3000" kern="0" noProof="0" dirty="0" err="1" smtClean="0"/>
              <a:t>soluciones</a:t>
            </a:r>
            <a:endParaRPr kumimoji="0" lang="en-GB" sz="3000" b="0" i="0" u="none" strike="noStrike" kern="0" cap="none" spc="0" normalizeH="0" baseline="0" noProof="0" dirty="0">
              <a:ln>
                <a:noFill/>
              </a:ln>
              <a:solidFill>
                <a:schemeClr val="tx1"/>
              </a:solidFill>
              <a:uLnTx/>
              <a:uFillTx/>
              <a:latin typeface="+mn-lt"/>
              <a:ea typeface="+mn-ea"/>
              <a:cs typeface="+mn-cs"/>
            </a:endParaRPr>
          </a:p>
        </p:txBody>
      </p:sp>
      <p:sp>
        <p:nvSpPr>
          <p:cNvPr id="5" name="TextBox 4"/>
          <p:cNvSpPr txBox="1"/>
          <p:nvPr/>
        </p:nvSpPr>
        <p:spPr>
          <a:xfrm>
            <a:off x="4932040" y="4437112"/>
            <a:ext cx="4032448" cy="1138773"/>
          </a:xfrm>
          <a:prstGeom prst="rect">
            <a:avLst/>
          </a:prstGeom>
          <a:noFill/>
        </p:spPr>
        <p:txBody>
          <a:bodyPr wrap="square" rtlCol="0">
            <a:spAutoFit/>
          </a:bodyPr>
          <a:lstStyle/>
          <a:p>
            <a:pPr algn="ctr"/>
            <a:r>
              <a:rPr lang="en-GB" sz="2200" dirty="0" smtClean="0"/>
              <a:t>Cheminais in Morewood, G. D (2008) the 21</a:t>
            </a:r>
            <a:r>
              <a:rPr lang="en-GB" sz="2200" baseline="30000" dirty="0" smtClean="0"/>
              <a:t>st</a:t>
            </a:r>
            <a:r>
              <a:rPr lang="en-GB" sz="2200" dirty="0" smtClean="0"/>
              <a:t> Century SENCo</a:t>
            </a:r>
          </a:p>
          <a:p>
            <a:pPr algn="ctr"/>
            <a:r>
              <a:rPr lang="en-GB" sz="2400" u="sng" dirty="0" smtClean="0"/>
              <a:t>www.gdmorewood.com</a:t>
            </a:r>
            <a:r>
              <a:rPr lang="en-GB" sz="2400" dirty="0" smtClean="0"/>
              <a:t> </a:t>
            </a:r>
            <a:endParaRPr lang="en-GB" sz="2400" dirty="0"/>
          </a:p>
        </p:txBody>
      </p:sp>
    </p:spTree>
    <p:extLst>
      <p:ext uri="{BB962C8B-B14F-4D97-AF65-F5344CB8AC3E}">
        <p14:creationId xmlns:p14="http://schemas.microsoft.com/office/powerpoint/2010/main" xmlns="" val="11847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adviserasset.co.uk/custom/upload/images/our_difference_bg.jpg"/>
          <p:cNvPicPr>
            <a:picLocks noChangeAspect="1" noChangeArrowheads="1"/>
          </p:cNvPicPr>
          <p:nvPr/>
        </p:nvPicPr>
        <p:blipFill>
          <a:blip r:embed="rId2" cstate="print"/>
          <a:srcRect/>
          <a:stretch>
            <a:fillRect/>
          </a:stretch>
        </p:blipFill>
        <p:spPr bwMode="auto">
          <a:xfrm>
            <a:off x="0" y="0"/>
            <a:ext cx="9144000" cy="3717032"/>
          </a:xfrm>
          <a:prstGeom prst="rect">
            <a:avLst/>
          </a:prstGeom>
          <a:noFill/>
        </p:spPr>
      </p:pic>
      <p:pic>
        <p:nvPicPr>
          <p:cNvPr id="26628" name="Picture 4" descr="Female, Five, Women, Difference, Group, Leader"/>
          <p:cNvPicPr>
            <a:picLocks noChangeAspect="1" noChangeArrowheads="1"/>
          </p:cNvPicPr>
          <p:nvPr/>
        </p:nvPicPr>
        <p:blipFill>
          <a:blip r:embed="rId3" cstate="print"/>
          <a:srcRect/>
          <a:stretch>
            <a:fillRect/>
          </a:stretch>
        </p:blipFill>
        <p:spPr bwMode="auto">
          <a:xfrm>
            <a:off x="323528" y="3717032"/>
            <a:ext cx="4295800" cy="2147900"/>
          </a:xfrm>
          <a:prstGeom prst="rect">
            <a:avLst/>
          </a:prstGeom>
          <a:noFill/>
        </p:spPr>
      </p:pic>
      <p:pic>
        <p:nvPicPr>
          <p:cNvPr id="26630" name="Picture 6" descr="http://www.armsreliability.com/media/54106/the-arms-reliability-difference.jpg"/>
          <p:cNvPicPr>
            <a:picLocks noChangeAspect="1" noChangeArrowheads="1"/>
          </p:cNvPicPr>
          <p:nvPr/>
        </p:nvPicPr>
        <p:blipFill>
          <a:blip r:embed="rId4" cstate="print"/>
          <a:srcRect/>
          <a:stretch>
            <a:fillRect/>
          </a:stretch>
        </p:blipFill>
        <p:spPr bwMode="auto">
          <a:xfrm>
            <a:off x="4860032" y="3717032"/>
            <a:ext cx="4084022" cy="2015182"/>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3645024"/>
            <a:ext cx="4248472" cy="2520280"/>
          </a:xfrm>
        </p:spPr>
        <p:txBody>
          <a:bodyPr>
            <a:normAutofit/>
          </a:bodyPr>
          <a:lstStyle/>
          <a:p>
            <a:pPr>
              <a:buNone/>
            </a:pPr>
            <a:r>
              <a:rPr lang="en-GB" sz="2800" dirty="0" smtClean="0"/>
              <a:t>	“At this school I’ve got to meet lots of new teachers and friends.”</a:t>
            </a:r>
          </a:p>
          <a:p>
            <a:pPr>
              <a:buNone/>
            </a:pPr>
            <a:endParaRPr lang="en-GB" sz="1000" dirty="0" smtClean="0"/>
          </a:p>
          <a:p>
            <a:pPr>
              <a:buNone/>
            </a:pPr>
            <a:r>
              <a:rPr lang="en-GB" sz="2800" dirty="0" smtClean="0"/>
              <a:t>	Jessica, age 11</a:t>
            </a:r>
            <a:endParaRPr lang="en-GB" dirty="0" smtClean="0"/>
          </a:p>
          <a:p>
            <a:pPr>
              <a:buNone/>
            </a:pPr>
            <a:endParaRPr lang="en-GB" sz="3000" dirty="0"/>
          </a:p>
        </p:txBody>
      </p:sp>
      <p:pic>
        <p:nvPicPr>
          <p:cNvPr id="1026" name="Picture 2" descr="C:\Users\Gareth\Pictures\INCLUSION\JN and staff.jpg"/>
          <p:cNvPicPr>
            <a:picLocks noChangeAspect="1" noChangeArrowheads="1"/>
          </p:cNvPicPr>
          <p:nvPr/>
        </p:nvPicPr>
        <p:blipFill>
          <a:blip r:embed="rId2" cstate="print"/>
          <a:srcRect/>
          <a:stretch>
            <a:fillRect/>
          </a:stretch>
        </p:blipFill>
        <p:spPr bwMode="auto">
          <a:xfrm>
            <a:off x="5004048" y="188640"/>
            <a:ext cx="3960440" cy="5530399"/>
          </a:xfrm>
          <a:prstGeom prst="rect">
            <a:avLst/>
          </a:prstGeom>
          <a:noFill/>
        </p:spPr>
      </p:pic>
      <p:pic>
        <p:nvPicPr>
          <p:cNvPr id="5" name="Picture 4" descr="C:\Users\Gareth\Pictures\INCLUSION\peer support.jpg"/>
          <p:cNvPicPr/>
          <p:nvPr/>
        </p:nvPicPr>
        <p:blipFill>
          <a:blip r:embed="rId3" cstate="print"/>
          <a:srcRect/>
          <a:stretch>
            <a:fillRect/>
          </a:stretch>
        </p:blipFill>
        <p:spPr bwMode="auto">
          <a:xfrm>
            <a:off x="251520" y="188640"/>
            <a:ext cx="2232248" cy="3168352"/>
          </a:xfrm>
          <a:prstGeom prst="rect">
            <a:avLst/>
          </a:prstGeom>
          <a:noFill/>
          <a:ln w="9525">
            <a:noFill/>
            <a:miter lim="800000"/>
            <a:headEnd/>
            <a:tailEnd/>
          </a:ln>
        </p:spPr>
      </p:pic>
      <p:pic>
        <p:nvPicPr>
          <p:cNvPr id="6" name="Picture 5" descr="C:\Users\Gareth\Pictures\INCLUSION\JN.jpg"/>
          <p:cNvPicPr/>
          <p:nvPr/>
        </p:nvPicPr>
        <p:blipFill>
          <a:blip r:embed="rId4" cstate="print"/>
          <a:srcRect/>
          <a:stretch>
            <a:fillRect/>
          </a:stretch>
        </p:blipFill>
        <p:spPr bwMode="auto">
          <a:xfrm>
            <a:off x="2627784" y="188640"/>
            <a:ext cx="2160240"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 y="3573016"/>
            <a:ext cx="4824536" cy="2520280"/>
          </a:xfrm>
        </p:spPr>
        <p:txBody>
          <a:bodyPr>
            <a:normAutofit/>
          </a:bodyPr>
          <a:lstStyle/>
          <a:p>
            <a:pPr>
              <a:buNone/>
            </a:pPr>
            <a:r>
              <a:rPr lang="en-GB" sz="2800" dirty="0" smtClean="0"/>
              <a:t>	“En </a:t>
            </a:r>
            <a:r>
              <a:rPr lang="en-GB" sz="2800" dirty="0" err="1" smtClean="0"/>
              <a:t>esta</a:t>
            </a:r>
            <a:r>
              <a:rPr lang="en-GB" sz="2800" dirty="0" smtClean="0"/>
              <a:t> </a:t>
            </a:r>
            <a:r>
              <a:rPr lang="en-GB" sz="2800" dirty="0" err="1" smtClean="0"/>
              <a:t>escuela</a:t>
            </a:r>
            <a:r>
              <a:rPr lang="en-GB" sz="2800" dirty="0" smtClean="0"/>
              <a:t> he </a:t>
            </a:r>
            <a:r>
              <a:rPr lang="en-GB" sz="2800" dirty="0" err="1" smtClean="0"/>
              <a:t>podido</a:t>
            </a:r>
            <a:r>
              <a:rPr lang="en-GB" sz="2800" dirty="0" smtClean="0"/>
              <a:t> </a:t>
            </a:r>
            <a:r>
              <a:rPr lang="en-GB" sz="2800" dirty="0" err="1" smtClean="0"/>
              <a:t>conocer</a:t>
            </a:r>
            <a:r>
              <a:rPr lang="en-GB" sz="2800" dirty="0" smtClean="0"/>
              <a:t> a </a:t>
            </a:r>
            <a:r>
              <a:rPr lang="en-GB" sz="2800" dirty="0" err="1" smtClean="0"/>
              <a:t>muchos</a:t>
            </a:r>
            <a:r>
              <a:rPr lang="en-GB" sz="2800" dirty="0" smtClean="0"/>
              <a:t> </a:t>
            </a:r>
            <a:r>
              <a:rPr lang="en-GB" sz="2800" dirty="0" err="1" smtClean="0"/>
              <a:t>profesores</a:t>
            </a:r>
            <a:r>
              <a:rPr lang="en-GB" sz="2800" dirty="0" smtClean="0"/>
              <a:t> </a:t>
            </a:r>
            <a:r>
              <a:rPr lang="en-GB" sz="2800" dirty="0" err="1" smtClean="0"/>
              <a:t>nuevos</a:t>
            </a:r>
            <a:r>
              <a:rPr lang="en-GB" sz="2800" dirty="0" smtClean="0"/>
              <a:t> y amigos.”</a:t>
            </a:r>
          </a:p>
          <a:p>
            <a:pPr>
              <a:buNone/>
            </a:pPr>
            <a:endParaRPr lang="en-GB" sz="1000" dirty="0" smtClean="0"/>
          </a:p>
          <a:p>
            <a:pPr>
              <a:buNone/>
            </a:pPr>
            <a:r>
              <a:rPr lang="en-GB" sz="2800" dirty="0" smtClean="0"/>
              <a:t>	Jessica, 11 </a:t>
            </a:r>
            <a:r>
              <a:rPr lang="en-GB" sz="2800" dirty="0" err="1" smtClean="0"/>
              <a:t>años</a:t>
            </a:r>
            <a:endParaRPr lang="en-GB" dirty="0" smtClean="0"/>
          </a:p>
          <a:p>
            <a:pPr>
              <a:buNone/>
            </a:pPr>
            <a:endParaRPr lang="en-GB" sz="3000" dirty="0"/>
          </a:p>
        </p:txBody>
      </p:sp>
      <p:pic>
        <p:nvPicPr>
          <p:cNvPr id="1026" name="Picture 2" descr="C:\Users\Gareth\Pictures\INCLUSION\JN and staff.jpg"/>
          <p:cNvPicPr>
            <a:picLocks noChangeAspect="1" noChangeArrowheads="1"/>
          </p:cNvPicPr>
          <p:nvPr/>
        </p:nvPicPr>
        <p:blipFill>
          <a:blip r:embed="rId2" cstate="print"/>
          <a:srcRect/>
          <a:stretch>
            <a:fillRect/>
          </a:stretch>
        </p:blipFill>
        <p:spPr bwMode="auto">
          <a:xfrm>
            <a:off x="5004048" y="188640"/>
            <a:ext cx="3960440" cy="5530399"/>
          </a:xfrm>
          <a:prstGeom prst="rect">
            <a:avLst/>
          </a:prstGeom>
          <a:noFill/>
        </p:spPr>
      </p:pic>
      <p:pic>
        <p:nvPicPr>
          <p:cNvPr id="5" name="Picture 4" descr="C:\Users\Gareth\Pictures\INCLUSION\peer support.jpg"/>
          <p:cNvPicPr/>
          <p:nvPr/>
        </p:nvPicPr>
        <p:blipFill>
          <a:blip r:embed="rId3" cstate="print"/>
          <a:srcRect/>
          <a:stretch>
            <a:fillRect/>
          </a:stretch>
        </p:blipFill>
        <p:spPr bwMode="auto">
          <a:xfrm>
            <a:off x="251520" y="188640"/>
            <a:ext cx="2232248" cy="3168352"/>
          </a:xfrm>
          <a:prstGeom prst="rect">
            <a:avLst/>
          </a:prstGeom>
          <a:noFill/>
          <a:ln w="9525">
            <a:noFill/>
            <a:miter lim="800000"/>
            <a:headEnd/>
            <a:tailEnd/>
          </a:ln>
        </p:spPr>
      </p:pic>
      <p:pic>
        <p:nvPicPr>
          <p:cNvPr id="6" name="Picture 5" descr="C:\Users\Gareth\Pictures\INCLUSION\JN.jpg"/>
          <p:cNvPicPr/>
          <p:nvPr/>
        </p:nvPicPr>
        <p:blipFill>
          <a:blip r:embed="rId4" cstate="print"/>
          <a:srcRect/>
          <a:stretch>
            <a:fillRect/>
          </a:stretch>
        </p:blipFill>
        <p:spPr bwMode="auto">
          <a:xfrm>
            <a:off x="2627784" y="188640"/>
            <a:ext cx="2160240" cy="3168352"/>
          </a:xfrm>
          <a:prstGeom prst="rect">
            <a:avLst/>
          </a:prstGeom>
          <a:noFill/>
          <a:ln w="9525">
            <a:noFill/>
            <a:miter lim="800000"/>
            <a:headEnd/>
            <a:tailEnd/>
          </a:ln>
        </p:spPr>
      </p:pic>
    </p:spTree>
    <p:extLst>
      <p:ext uri="{BB962C8B-B14F-4D97-AF65-F5344CB8AC3E}">
        <p14:creationId xmlns:p14="http://schemas.microsoft.com/office/powerpoint/2010/main" xmlns="" val="30562133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4725144"/>
            <a:ext cx="7992888" cy="1498171"/>
          </a:xfrm>
        </p:spPr>
        <p:txBody>
          <a:bodyPr>
            <a:normAutofit fontScale="92500"/>
          </a:bodyPr>
          <a:lstStyle/>
          <a:p>
            <a:pPr>
              <a:buNone/>
            </a:pPr>
            <a:r>
              <a:rPr lang="en-GB" dirty="0" smtClean="0"/>
              <a:t>	“I get to do everything my friends do, just that sometimes I have things changed a little so I can join in properly.”</a:t>
            </a:r>
          </a:p>
          <a:p>
            <a:pPr>
              <a:buNone/>
            </a:pPr>
            <a:r>
              <a:rPr lang="en-GB" dirty="0" smtClean="0"/>
              <a:t>	Lola, aged 14</a:t>
            </a:r>
            <a:endParaRPr lang="en-GB" dirty="0"/>
          </a:p>
        </p:txBody>
      </p:sp>
      <p:pic>
        <p:nvPicPr>
          <p:cNvPr id="4" name="Picture 3" descr="C:\Users\Gareth\Pictures\INCLUSION\LB with TA in class.jpg"/>
          <p:cNvPicPr/>
          <p:nvPr/>
        </p:nvPicPr>
        <p:blipFill>
          <a:blip r:embed="rId2" cstate="print"/>
          <a:srcRect/>
          <a:stretch>
            <a:fillRect/>
          </a:stretch>
        </p:blipFill>
        <p:spPr bwMode="auto">
          <a:xfrm>
            <a:off x="1187624" y="116632"/>
            <a:ext cx="7056784"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4725144"/>
            <a:ext cx="7992888" cy="1498171"/>
          </a:xfrm>
        </p:spPr>
        <p:txBody>
          <a:bodyPr>
            <a:normAutofit fontScale="92500" lnSpcReduction="20000"/>
          </a:bodyPr>
          <a:lstStyle/>
          <a:p>
            <a:pPr>
              <a:buNone/>
            </a:pPr>
            <a:r>
              <a:rPr lang="en-GB" dirty="0" smtClean="0"/>
              <a:t>	“</a:t>
            </a:r>
            <a:r>
              <a:rPr lang="en-GB" dirty="0" err="1" smtClean="0"/>
              <a:t>Tengo</a:t>
            </a:r>
            <a:r>
              <a:rPr lang="en-GB" dirty="0" smtClean="0"/>
              <a:t> </a:t>
            </a:r>
            <a:r>
              <a:rPr lang="en-GB" dirty="0" err="1" smtClean="0"/>
              <a:t>que</a:t>
            </a:r>
            <a:r>
              <a:rPr lang="en-GB" dirty="0" smtClean="0"/>
              <a:t> </a:t>
            </a:r>
            <a:r>
              <a:rPr lang="es-ES" dirty="0" smtClean="0"/>
              <a:t>hacer </a:t>
            </a:r>
            <a:r>
              <a:rPr lang="es-ES" dirty="0"/>
              <a:t>todo lo que mis </a:t>
            </a:r>
            <a:r>
              <a:rPr lang="es-ES" dirty="0" smtClean="0"/>
              <a:t>amigos </a:t>
            </a:r>
            <a:r>
              <a:rPr lang="es-ES" dirty="0"/>
              <a:t>hacen, sólo que a veces tengo las cosas </a:t>
            </a:r>
            <a:r>
              <a:rPr lang="es-ES" dirty="0" smtClean="0"/>
              <a:t>cambiadas </a:t>
            </a:r>
            <a:r>
              <a:rPr lang="es-ES" dirty="0"/>
              <a:t>un poco, así </a:t>
            </a:r>
            <a:r>
              <a:rPr lang="es-ES" dirty="0" smtClean="0"/>
              <a:t>puedo unirme </a:t>
            </a:r>
            <a:r>
              <a:rPr lang="es-ES" dirty="0"/>
              <a:t>adecuadamente</a:t>
            </a:r>
            <a:r>
              <a:rPr lang="en-GB" dirty="0" smtClean="0"/>
              <a:t>.”</a:t>
            </a:r>
          </a:p>
          <a:p>
            <a:pPr>
              <a:buNone/>
            </a:pPr>
            <a:r>
              <a:rPr lang="en-GB" dirty="0" smtClean="0"/>
              <a:t>	Lola, 14 </a:t>
            </a:r>
            <a:r>
              <a:rPr lang="en-GB" dirty="0" err="1" smtClean="0"/>
              <a:t>años</a:t>
            </a:r>
            <a:endParaRPr lang="en-GB" dirty="0"/>
          </a:p>
        </p:txBody>
      </p:sp>
      <p:pic>
        <p:nvPicPr>
          <p:cNvPr id="4" name="Picture 3" descr="C:\Users\Gareth\Pictures\INCLUSION\LB with TA in class.jpg"/>
          <p:cNvPicPr/>
          <p:nvPr/>
        </p:nvPicPr>
        <p:blipFill>
          <a:blip r:embed="rId2" cstate="print"/>
          <a:srcRect/>
          <a:stretch>
            <a:fillRect/>
          </a:stretch>
        </p:blipFill>
        <p:spPr bwMode="auto">
          <a:xfrm>
            <a:off x="1187624" y="116632"/>
            <a:ext cx="7056784" cy="4608512"/>
          </a:xfrm>
          <a:prstGeom prst="rect">
            <a:avLst/>
          </a:prstGeom>
          <a:noFill/>
          <a:ln w="9525">
            <a:noFill/>
            <a:miter lim="800000"/>
            <a:headEnd/>
            <a:tailEnd/>
          </a:ln>
        </p:spPr>
      </p:pic>
    </p:spTree>
    <p:extLst>
      <p:ext uri="{BB962C8B-B14F-4D97-AF65-F5344CB8AC3E}">
        <p14:creationId xmlns:p14="http://schemas.microsoft.com/office/powerpoint/2010/main" xmlns="" val="8274015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332656"/>
            <a:ext cx="3394720" cy="4968552"/>
          </a:xfrm>
        </p:spPr>
        <p:txBody>
          <a:bodyPr/>
          <a:lstStyle/>
          <a:p>
            <a:pPr>
              <a:buNone/>
            </a:pPr>
            <a:endParaRPr lang="en-GB" dirty="0" smtClean="0"/>
          </a:p>
          <a:p>
            <a:pPr>
              <a:buNone/>
            </a:pPr>
            <a:endParaRPr lang="en-GB" dirty="0"/>
          </a:p>
        </p:txBody>
      </p:sp>
      <p:pic>
        <p:nvPicPr>
          <p:cNvPr id="4" name="Picture 3" descr="C:\Users\Gareth\Pictures\INCLUSION\SP and map 2.jpg"/>
          <p:cNvPicPr/>
          <p:nvPr/>
        </p:nvPicPr>
        <p:blipFill>
          <a:blip r:embed="rId2" cstate="print"/>
          <a:srcRect/>
          <a:stretch>
            <a:fillRect/>
          </a:stretch>
        </p:blipFill>
        <p:spPr bwMode="auto">
          <a:xfrm>
            <a:off x="4499992" y="188640"/>
            <a:ext cx="4320481" cy="5472608"/>
          </a:xfrm>
          <a:prstGeom prst="rect">
            <a:avLst/>
          </a:prstGeom>
          <a:noFill/>
          <a:ln w="9525">
            <a:noFill/>
            <a:miter lim="800000"/>
            <a:headEnd/>
            <a:tailEnd/>
          </a:ln>
        </p:spPr>
      </p:pic>
      <p:sp>
        <p:nvSpPr>
          <p:cNvPr id="5" name="Content Placeholder 1"/>
          <p:cNvSpPr txBox="1">
            <a:spLocks/>
          </p:cNvSpPr>
          <p:nvPr/>
        </p:nvSpPr>
        <p:spPr>
          <a:xfrm>
            <a:off x="251520" y="692696"/>
            <a:ext cx="3682752" cy="4525963"/>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“I</a:t>
            </a:r>
            <a:r>
              <a:rPr kumimoji="0" lang="en-GB" sz="2700" b="0" i="0" u="none" strike="noStrike" kern="1200" cap="none" spc="0" normalizeH="0" noProof="0" dirty="0" smtClean="0">
                <a:ln>
                  <a:noFill/>
                </a:ln>
                <a:solidFill>
                  <a:schemeClr val="tx1"/>
                </a:solidFill>
                <a:effectLst/>
                <a:uLnTx/>
                <a:uFillTx/>
                <a:latin typeface="+mn-lt"/>
                <a:ea typeface="+mn-ea"/>
                <a:cs typeface="+mn-cs"/>
              </a:rPr>
              <a:t> enjoy school</a:t>
            </a:r>
            <a:r>
              <a:rPr kumimoji="0" lang="en-GB" sz="2700" b="0" i="0" u="none" strike="noStrike" kern="1200" cap="none" spc="0" normalizeH="0" baseline="0" noProof="0" dirty="0" smtClean="0">
                <a:ln>
                  <a:noFill/>
                </a:ln>
                <a:solidFill>
                  <a:schemeClr val="tx1"/>
                </a:solidFill>
                <a:effectLst/>
                <a:uLnTx/>
                <a:uFillTx/>
                <a:latin typeface="+mn-lt"/>
                <a:ea typeface="+mn-ea"/>
                <a:cs typeface="+mn-cs"/>
              </a:rPr>
              <a:t>.  I get to do things I didn’t at primary.  I do my exercises and </a:t>
            </a:r>
            <a:r>
              <a:rPr kumimoji="0" lang="en-GB" sz="2700" b="0" i="0" u="none" strike="noStrike" kern="1200" cap="none" spc="0" normalizeH="0" baseline="0" noProof="0" dirty="0" err="1" smtClean="0">
                <a:ln>
                  <a:noFill/>
                </a:ln>
                <a:solidFill>
                  <a:schemeClr val="tx1"/>
                </a:solidFill>
                <a:effectLst/>
                <a:uLnTx/>
                <a:uFillTx/>
                <a:latin typeface="+mn-lt"/>
                <a:ea typeface="+mn-ea"/>
                <a:cs typeface="+mn-cs"/>
              </a:rPr>
              <a:t>physio</a:t>
            </a:r>
            <a:r>
              <a:rPr kumimoji="0" lang="en-GB" sz="2700" b="0" i="0" u="none" strike="noStrike" kern="1200" cap="none" spc="0" normalizeH="0" baseline="0" noProof="0" dirty="0" smtClean="0">
                <a:ln>
                  <a:noFill/>
                </a:ln>
                <a:solidFill>
                  <a:schemeClr val="tx1"/>
                </a:solidFill>
                <a:effectLst/>
                <a:uLnTx/>
                <a:uFillTx/>
                <a:latin typeface="+mn-lt"/>
                <a:ea typeface="+mn-ea"/>
                <a:cs typeface="+mn-cs"/>
              </a:rPr>
              <a:t> as well as my lessons, it works well.  People are nice.”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GB"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Sara, aged 12</a:t>
            </a:r>
            <a:endParaRPr kumimoji="0" lang="en-GB"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332656"/>
            <a:ext cx="3394720" cy="4968552"/>
          </a:xfrm>
        </p:spPr>
        <p:txBody>
          <a:bodyPr/>
          <a:lstStyle/>
          <a:p>
            <a:pPr>
              <a:buNone/>
            </a:pPr>
            <a:endParaRPr lang="en-GB" dirty="0" smtClean="0"/>
          </a:p>
          <a:p>
            <a:pPr>
              <a:buNone/>
            </a:pPr>
            <a:endParaRPr lang="en-GB" dirty="0"/>
          </a:p>
        </p:txBody>
      </p:sp>
      <p:pic>
        <p:nvPicPr>
          <p:cNvPr id="4" name="Picture 3" descr="C:\Users\Gareth\Pictures\INCLUSION\SP and map 2.jpg"/>
          <p:cNvPicPr/>
          <p:nvPr/>
        </p:nvPicPr>
        <p:blipFill>
          <a:blip r:embed="rId2" cstate="print"/>
          <a:srcRect/>
          <a:stretch>
            <a:fillRect/>
          </a:stretch>
        </p:blipFill>
        <p:spPr bwMode="auto">
          <a:xfrm>
            <a:off x="4499992" y="188640"/>
            <a:ext cx="4320481" cy="5472608"/>
          </a:xfrm>
          <a:prstGeom prst="rect">
            <a:avLst/>
          </a:prstGeom>
          <a:noFill/>
          <a:ln w="9525">
            <a:noFill/>
            <a:miter lim="800000"/>
            <a:headEnd/>
            <a:tailEnd/>
          </a:ln>
        </p:spPr>
      </p:pic>
      <p:sp>
        <p:nvSpPr>
          <p:cNvPr id="5" name="Content Placeholder 1"/>
          <p:cNvSpPr txBox="1">
            <a:spLocks/>
          </p:cNvSpPr>
          <p:nvPr/>
        </p:nvSpPr>
        <p:spPr>
          <a:xfrm>
            <a:off x="251520" y="692696"/>
            <a:ext cx="3682752" cy="4525963"/>
          </a:xfrm>
          <a:prstGeom prst="rect">
            <a:avLst/>
          </a:prstGeom>
        </p:spPr>
        <p:txBody>
          <a:bodyPr vert="horz">
            <a:normAutofit lnSpcReduction="10000"/>
          </a:bodyPr>
          <a:lstStyle/>
          <a:p>
            <a:pPr marL="365760" lvl="0" indent="-256032">
              <a:spcBef>
                <a:spcPts val="400"/>
              </a:spcBef>
              <a:buClr>
                <a:schemeClr val="accent1"/>
              </a:buClr>
              <a:buSzPct val="68000"/>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a:t>
            </a:r>
            <a:r>
              <a:rPr lang="es-ES" sz="2700" dirty="0"/>
              <a:t>Me gusta la escuela. Tengo que hacer cosas que no hicimos en primaria. Hago mis ejercicios </a:t>
            </a:r>
            <a:r>
              <a:rPr lang="es-ES" sz="2700" dirty="0" smtClean="0"/>
              <a:t>de fisioterapia</a:t>
            </a:r>
            <a:r>
              <a:rPr lang="es-ES" sz="2700" dirty="0"/>
              <a:t> </a:t>
            </a:r>
            <a:r>
              <a:rPr lang="es-ES" sz="2700" dirty="0" smtClean="0"/>
              <a:t>y también </a:t>
            </a:r>
            <a:r>
              <a:rPr lang="es-ES" sz="2700" dirty="0"/>
              <a:t>mis lecciones, funciona bien. La gente es agradable</a:t>
            </a:r>
            <a:r>
              <a:rPr kumimoji="0" lang="en-GB" sz="2700" b="0" i="0" u="none" strike="noStrike" kern="1200" cap="none" spc="0" normalizeH="0" baseline="0" noProof="0" dirty="0" smtClean="0">
                <a:ln>
                  <a:noFill/>
                </a:ln>
                <a:solidFill>
                  <a:schemeClr val="tx1"/>
                </a:solidFill>
                <a:effectLst/>
                <a:uLnTx/>
                <a:uFillTx/>
                <a:latin typeface="+mn-lt"/>
                <a:ea typeface="+mn-ea"/>
                <a:cs typeface="+mn-cs"/>
              </a:rPr>
              <a: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GB"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Sara, 12años</a:t>
            </a:r>
            <a:endParaRPr kumimoji="0" lang="en-GB" sz="27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680495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528" y="188640"/>
            <a:ext cx="9324528" cy="1944216"/>
          </a:xfrm>
        </p:spPr>
        <p:txBody>
          <a:bodyPr>
            <a:normAutofit fontScale="92500" lnSpcReduction="10000"/>
          </a:bodyPr>
          <a:lstStyle/>
          <a:p>
            <a:pPr>
              <a:buNone/>
            </a:pPr>
            <a:r>
              <a:rPr lang="en-GB" dirty="0" smtClean="0"/>
              <a:t>	“Going to </a:t>
            </a:r>
            <a:r>
              <a:rPr lang="en-GB" dirty="0" err="1" smtClean="0"/>
              <a:t>Priestnall</a:t>
            </a:r>
            <a:r>
              <a:rPr lang="en-GB" dirty="0" smtClean="0"/>
              <a:t> has helped me to gain confidence with my peers.  I have developed my social skills and think this will help me at college.”       </a:t>
            </a:r>
          </a:p>
          <a:p>
            <a:pPr>
              <a:buNone/>
            </a:pPr>
            <a:r>
              <a:rPr lang="en-GB" dirty="0" smtClean="0"/>
              <a:t>	</a:t>
            </a:r>
            <a:endParaRPr lang="en-GB" sz="1300" dirty="0" smtClean="0"/>
          </a:p>
          <a:p>
            <a:pPr>
              <a:buNone/>
            </a:pPr>
            <a:r>
              <a:rPr lang="en-GB" dirty="0" smtClean="0"/>
              <a:t>	Josh, aged 16</a:t>
            </a:r>
            <a:endParaRPr lang="en-GB" dirty="0"/>
          </a:p>
        </p:txBody>
      </p:sp>
      <p:pic>
        <p:nvPicPr>
          <p:cNvPr id="4" name="Picture 2" descr="C:\Documents and Settings\Gareth\Desktop\PHOTOS 11\11 81 Final\IMG_2117.jpg"/>
          <p:cNvPicPr>
            <a:picLocks noChangeAspect="1" noChangeArrowheads="1"/>
          </p:cNvPicPr>
          <p:nvPr/>
        </p:nvPicPr>
        <p:blipFill>
          <a:blip r:embed="rId2" cstate="print"/>
          <a:srcRect/>
          <a:stretch>
            <a:fillRect/>
          </a:stretch>
        </p:blipFill>
        <p:spPr>
          <a:xfrm>
            <a:off x="2274146" y="1052736"/>
            <a:ext cx="6707900" cy="4608512"/>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528" y="188640"/>
            <a:ext cx="9324528" cy="1944216"/>
          </a:xfrm>
        </p:spPr>
        <p:txBody>
          <a:bodyPr>
            <a:normAutofit fontScale="92500" lnSpcReduction="10000"/>
          </a:bodyPr>
          <a:lstStyle/>
          <a:p>
            <a:pPr>
              <a:buNone/>
            </a:pPr>
            <a:r>
              <a:rPr lang="en-GB" dirty="0" smtClean="0"/>
              <a:t>	“</a:t>
            </a:r>
            <a:r>
              <a:rPr lang="es-ES" dirty="0"/>
              <a:t>El ir a </a:t>
            </a:r>
            <a:r>
              <a:rPr lang="es-ES" dirty="0" err="1"/>
              <a:t>Priestnall</a:t>
            </a:r>
            <a:r>
              <a:rPr lang="es-ES" dirty="0"/>
              <a:t> me ha ayudado a ganar confianza con mis compañeros. He desarrollado mis habilidades sociales y creo que esto me va a ayudar en la universidad</a:t>
            </a:r>
            <a:r>
              <a:rPr lang="en-GB" dirty="0" smtClean="0"/>
              <a:t>.”       </a:t>
            </a:r>
          </a:p>
          <a:p>
            <a:pPr>
              <a:buNone/>
            </a:pPr>
            <a:r>
              <a:rPr lang="en-GB" dirty="0" smtClean="0"/>
              <a:t>	</a:t>
            </a:r>
            <a:endParaRPr lang="en-GB" sz="1300" dirty="0" smtClean="0"/>
          </a:p>
          <a:p>
            <a:pPr>
              <a:buNone/>
            </a:pPr>
            <a:r>
              <a:rPr lang="en-GB" dirty="0" smtClean="0"/>
              <a:t>	Josh, 16 </a:t>
            </a:r>
            <a:r>
              <a:rPr lang="en-GB" dirty="0" err="1" smtClean="0"/>
              <a:t>años</a:t>
            </a:r>
            <a:endParaRPr lang="en-GB" dirty="0"/>
          </a:p>
        </p:txBody>
      </p:sp>
      <p:pic>
        <p:nvPicPr>
          <p:cNvPr id="4" name="Picture 2" descr="C:\Documents and Settings\Gareth\Desktop\PHOTOS 11\11 81 Final\IMG_2117.jpg"/>
          <p:cNvPicPr>
            <a:picLocks noChangeAspect="1" noChangeArrowheads="1"/>
          </p:cNvPicPr>
          <p:nvPr/>
        </p:nvPicPr>
        <p:blipFill>
          <a:blip r:embed="rId2" cstate="print"/>
          <a:srcRect/>
          <a:stretch>
            <a:fillRect/>
          </a:stretch>
        </p:blipFill>
        <p:spPr>
          <a:xfrm>
            <a:off x="2627784" y="1295694"/>
            <a:ext cx="6354262" cy="4365553"/>
          </a:xfrm>
          <a:prstGeom prst="rect">
            <a:avLst/>
          </a:prstGeom>
        </p:spPr>
      </p:pic>
    </p:spTree>
    <p:extLst>
      <p:ext uri="{BB962C8B-B14F-4D97-AF65-F5344CB8AC3E}">
        <p14:creationId xmlns:p14="http://schemas.microsoft.com/office/powerpoint/2010/main" xmlns="" val="35359296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4088" y="620688"/>
            <a:ext cx="3528392" cy="4896544"/>
          </a:xfrm>
        </p:spPr>
        <p:txBody>
          <a:bodyPr>
            <a:normAutofit/>
          </a:bodyPr>
          <a:lstStyle/>
          <a:p>
            <a:pPr>
              <a:buNone/>
            </a:pPr>
            <a:r>
              <a:rPr lang="en-GB" dirty="0" smtClean="0"/>
              <a:t>	“At first it was very difficult for me at school but now I like to take on challenges and I like that here there are safe rooms for you to go to. I am good at maths.”</a:t>
            </a:r>
          </a:p>
          <a:p>
            <a:pPr>
              <a:buNone/>
            </a:pPr>
            <a:endParaRPr lang="en-GB" dirty="0" smtClean="0"/>
          </a:p>
          <a:p>
            <a:pPr>
              <a:buNone/>
            </a:pPr>
            <a:r>
              <a:rPr lang="en-GB" dirty="0" smtClean="0"/>
              <a:t>	Jack, aged 14</a:t>
            </a:r>
            <a:endParaRPr lang="en-GB" dirty="0"/>
          </a:p>
        </p:txBody>
      </p:sp>
      <p:pic>
        <p:nvPicPr>
          <p:cNvPr id="1026" name="Picture 2" descr="C:\Users\Gareth\AppData\Local\Microsoft\Windows\Temporary Internet Files\Content.Outlook\AAFCEMDH\16-03-2016 094032.jpg"/>
          <p:cNvPicPr>
            <a:picLocks noChangeAspect="1" noChangeArrowheads="1"/>
          </p:cNvPicPr>
          <p:nvPr/>
        </p:nvPicPr>
        <p:blipFill>
          <a:blip r:embed="rId2" cstate="print"/>
          <a:srcRect/>
          <a:stretch>
            <a:fillRect/>
          </a:stretch>
        </p:blipFill>
        <p:spPr bwMode="auto">
          <a:xfrm>
            <a:off x="395536" y="269430"/>
            <a:ext cx="4879595" cy="5355654"/>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4088" y="620688"/>
            <a:ext cx="3528392" cy="4896544"/>
          </a:xfrm>
        </p:spPr>
        <p:txBody>
          <a:bodyPr>
            <a:normAutofit lnSpcReduction="10000"/>
          </a:bodyPr>
          <a:lstStyle/>
          <a:p>
            <a:pPr>
              <a:buNone/>
            </a:pPr>
            <a:r>
              <a:rPr lang="en-GB" dirty="0" smtClean="0"/>
              <a:t>	“Al principio </a:t>
            </a:r>
            <a:r>
              <a:rPr lang="en-GB" dirty="0" err="1" smtClean="0"/>
              <a:t>fue</a:t>
            </a:r>
            <a:r>
              <a:rPr lang="en-GB" dirty="0" smtClean="0"/>
              <a:t> </a:t>
            </a:r>
            <a:r>
              <a:rPr lang="en-GB" dirty="0" err="1" smtClean="0"/>
              <a:t>difícil</a:t>
            </a:r>
            <a:r>
              <a:rPr lang="en-GB" dirty="0" smtClean="0"/>
              <a:t> </a:t>
            </a:r>
            <a:r>
              <a:rPr lang="en-GB" dirty="0" err="1" smtClean="0"/>
              <a:t>para</a:t>
            </a:r>
            <a:r>
              <a:rPr lang="en-GB" dirty="0" smtClean="0"/>
              <a:t> mi </a:t>
            </a:r>
            <a:r>
              <a:rPr lang="en-GB" dirty="0" err="1" smtClean="0"/>
              <a:t>ir</a:t>
            </a:r>
            <a:r>
              <a:rPr lang="en-GB" dirty="0" smtClean="0"/>
              <a:t> a la </a:t>
            </a:r>
            <a:r>
              <a:rPr lang="en-GB" dirty="0" err="1" smtClean="0"/>
              <a:t>escuela</a:t>
            </a:r>
            <a:r>
              <a:rPr lang="en-GB" dirty="0" smtClean="0"/>
              <a:t> </a:t>
            </a:r>
            <a:r>
              <a:rPr lang="es-ES" dirty="0"/>
              <a:t>pero ahora me gusta asumir retos y me gusta que aquí hay habitaciones seguras </a:t>
            </a:r>
            <a:r>
              <a:rPr lang="es-ES" dirty="0" smtClean="0"/>
              <a:t>a las que puedo ir. </a:t>
            </a:r>
            <a:r>
              <a:rPr lang="es-ES" dirty="0"/>
              <a:t>Soy bueno en matemáticas</a:t>
            </a:r>
            <a:r>
              <a:rPr lang="en-GB" dirty="0" smtClean="0"/>
              <a:t>.”</a:t>
            </a:r>
          </a:p>
          <a:p>
            <a:pPr>
              <a:buNone/>
            </a:pPr>
            <a:endParaRPr lang="en-GB" dirty="0" smtClean="0"/>
          </a:p>
          <a:p>
            <a:pPr>
              <a:buNone/>
            </a:pPr>
            <a:r>
              <a:rPr lang="en-GB" dirty="0" smtClean="0"/>
              <a:t>	Jack, 14 </a:t>
            </a:r>
            <a:r>
              <a:rPr lang="en-GB" dirty="0" err="1" smtClean="0"/>
              <a:t>años</a:t>
            </a:r>
            <a:endParaRPr lang="en-GB" dirty="0"/>
          </a:p>
        </p:txBody>
      </p:sp>
      <p:pic>
        <p:nvPicPr>
          <p:cNvPr id="3" name="Picture 2" descr="C:\Users\Gareth\AppData\Local\Microsoft\Windows\Temporary Internet Files\Content.Outlook\AAFCEMDH\16-03-2016 094032.jpg"/>
          <p:cNvPicPr>
            <a:picLocks noChangeAspect="1" noChangeArrowheads="1"/>
          </p:cNvPicPr>
          <p:nvPr/>
        </p:nvPicPr>
        <p:blipFill>
          <a:blip r:embed="rId2" cstate="print"/>
          <a:srcRect/>
          <a:stretch>
            <a:fillRect/>
          </a:stretch>
        </p:blipFill>
        <p:spPr bwMode="auto">
          <a:xfrm>
            <a:off x="395536" y="269430"/>
            <a:ext cx="4879595" cy="5355654"/>
          </a:xfrm>
          <a:prstGeom prst="rect">
            <a:avLst/>
          </a:prstGeom>
          <a:noFill/>
        </p:spPr>
      </p:pic>
    </p:spTree>
    <p:extLst>
      <p:ext uri="{BB962C8B-B14F-4D97-AF65-F5344CB8AC3E}">
        <p14:creationId xmlns:p14="http://schemas.microsoft.com/office/powerpoint/2010/main" xmlns="" val="394593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adviserasset.co.uk/custom/upload/images/our_difference_bg.jpg"/>
          <p:cNvPicPr>
            <a:picLocks noChangeAspect="1" noChangeArrowheads="1"/>
          </p:cNvPicPr>
          <p:nvPr/>
        </p:nvPicPr>
        <p:blipFill>
          <a:blip r:embed="rId2" cstate="print"/>
          <a:srcRect/>
          <a:stretch>
            <a:fillRect/>
          </a:stretch>
        </p:blipFill>
        <p:spPr bwMode="auto">
          <a:xfrm>
            <a:off x="0" y="0"/>
            <a:ext cx="9144000" cy="3717032"/>
          </a:xfrm>
          <a:prstGeom prst="rect">
            <a:avLst/>
          </a:prstGeom>
          <a:noFill/>
        </p:spPr>
      </p:pic>
      <p:pic>
        <p:nvPicPr>
          <p:cNvPr id="26628" name="Picture 4" descr="Female, Five, Women, Difference, Group, Leader"/>
          <p:cNvPicPr>
            <a:picLocks noChangeAspect="1" noChangeArrowheads="1"/>
          </p:cNvPicPr>
          <p:nvPr/>
        </p:nvPicPr>
        <p:blipFill>
          <a:blip r:embed="rId3" cstate="print"/>
          <a:srcRect/>
          <a:stretch>
            <a:fillRect/>
          </a:stretch>
        </p:blipFill>
        <p:spPr bwMode="auto">
          <a:xfrm>
            <a:off x="323528" y="3717032"/>
            <a:ext cx="4295800" cy="2147900"/>
          </a:xfrm>
          <a:prstGeom prst="rect">
            <a:avLst/>
          </a:prstGeom>
          <a:noFill/>
        </p:spPr>
      </p:pic>
      <p:pic>
        <p:nvPicPr>
          <p:cNvPr id="26630" name="Picture 6" descr="http://www.armsreliability.com/media/54106/the-arms-reliability-difference.jpg"/>
          <p:cNvPicPr>
            <a:picLocks noChangeAspect="1" noChangeArrowheads="1"/>
          </p:cNvPicPr>
          <p:nvPr/>
        </p:nvPicPr>
        <p:blipFill>
          <a:blip r:embed="rId4" cstate="print"/>
          <a:srcRect/>
          <a:stretch>
            <a:fillRect/>
          </a:stretch>
        </p:blipFill>
        <p:spPr bwMode="auto">
          <a:xfrm>
            <a:off x="4860032" y="3717032"/>
            <a:ext cx="4084022" cy="2015182"/>
          </a:xfrm>
          <a:prstGeom prst="rect">
            <a:avLst/>
          </a:prstGeom>
          <a:noFill/>
        </p:spPr>
      </p:pic>
    </p:spTree>
    <p:extLst>
      <p:ext uri="{BB962C8B-B14F-4D97-AF65-F5344CB8AC3E}">
        <p14:creationId xmlns:p14="http://schemas.microsoft.com/office/powerpoint/2010/main" xmlns="" val="15745923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528" y="548680"/>
            <a:ext cx="4067944" cy="5760640"/>
          </a:xfrm>
        </p:spPr>
        <p:txBody>
          <a:bodyPr>
            <a:normAutofit lnSpcReduction="10000"/>
          </a:bodyPr>
          <a:lstStyle/>
          <a:p>
            <a:pPr>
              <a:buNone/>
            </a:pPr>
            <a:r>
              <a:rPr lang="en-GB" dirty="0" smtClean="0"/>
              <a:t>	“</a:t>
            </a:r>
            <a:r>
              <a:rPr lang="en-GB" dirty="0" err="1" smtClean="0"/>
              <a:t>Priestnall</a:t>
            </a:r>
            <a:r>
              <a:rPr lang="en-GB" dirty="0" smtClean="0"/>
              <a:t> is really good because they have many autistic students and they understand us.  I think I will have a great time at </a:t>
            </a:r>
            <a:r>
              <a:rPr lang="en-GB" dirty="0" err="1" smtClean="0"/>
              <a:t>Priestnall</a:t>
            </a:r>
            <a:r>
              <a:rPr lang="en-GB" dirty="0" smtClean="0"/>
              <a:t> because they know how to deal with me and support me.  Social time is great as I get to hang out with other students who like to share my interests.”</a:t>
            </a:r>
          </a:p>
          <a:p>
            <a:pPr>
              <a:buNone/>
            </a:pPr>
            <a:endParaRPr lang="en-GB" sz="1500" dirty="0" smtClean="0"/>
          </a:p>
          <a:p>
            <a:pPr>
              <a:buNone/>
            </a:pPr>
            <a:r>
              <a:rPr lang="en-GB" dirty="0" smtClean="0"/>
              <a:t>	</a:t>
            </a:r>
            <a:endParaRPr lang="en-GB" dirty="0"/>
          </a:p>
        </p:txBody>
      </p:sp>
      <p:pic>
        <p:nvPicPr>
          <p:cNvPr id="2050" name="Picture 2" descr="C:\Users\Gareth\AppData\Local\Microsoft\Windows\Temporary Internet Files\Content.Outlook\AAFCEMDH\16-03-2016 112110.jpg"/>
          <p:cNvPicPr>
            <a:picLocks noChangeAspect="1" noChangeArrowheads="1"/>
          </p:cNvPicPr>
          <p:nvPr/>
        </p:nvPicPr>
        <p:blipFill>
          <a:blip r:embed="rId2" cstate="print"/>
          <a:srcRect/>
          <a:stretch>
            <a:fillRect/>
          </a:stretch>
        </p:blipFill>
        <p:spPr bwMode="auto">
          <a:xfrm>
            <a:off x="3779912" y="476672"/>
            <a:ext cx="5198367" cy="3816424"/>
          </a:xfrm>
          <a:prstGeom prst="rect">
            <a:avLst/>
          </a:prstGeom>
          <a:noFill/>
        </p:spPr>
      </p:pic>
      <p:sp>
        <p:nvSpPr>
          <p:cNvPr id="4" name="TextBox 3"/>
          <p:cNvSpPr txBox="1"/>
          <p:nvPr/>
        </p:nvSpPr>
        <p:spPr>
          <a:xfrm>
            <a:off x="5004048" y="4581128"/>
            <a:ext cx="2724464" cy="584775"/>
          </a:xfrm>
          <a:prstGeom prst="rect">
            <a:avLst/>
          </a:prstGeom>
          <a:noFill/>
        </p:spPr>
        <p:txBody>
          <a:bodyPr wrap="none" rtlCol="0">
            <a:spAutoFit/>
          </a:bodyPr>
          <a:lstStyle/>
          <a:p>
            <a:r>
              <a:rPr lang="en-GB" sz="3200" dirty="0" smtClean="0"/>
              <a:t>Bobby, aged 11</a:t>
            </a:r>
            <a:endParaRPr lang="en-GB" sz="32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528" y="548680"/>
            <a:ext cx="4067944" cy="5760640"/>
          </a:xfrm>
        </p:spPr>
        <p:txBody>
          <a:bodyPr>
            <a:normAutofit lnSpcReduction="10000"/>
          </a:bodyPr>
          <a:lstStyle/>
          <a:p>
            <a:pPr>
              <a:buNone/>
            </a:pPr>
            <a:r>
              <a:rPr lang="en-GB" dirty="0" smtClean="0"/>
              <a:t>	“</a:t>
            </a:r>
            <a:r>
              <a:rPr lang="es-ES" dirty="0" err="1" smtClean="0"/>
              <a:t>Priestnall</a:t>
            </a:r>
            <a:r>
              <a:rPr lang="es-ES" dirty="0" smtClean="0"/>
              <a:t> es muy buena escuela, ya que tienen muchos estudiantes autistas y nos entienden. Creo que voy a pasar un muy buen tiempo en </a:t>
            </a:r>
            <a:r>
              <a:rPr lang="es-ES" dirty="0" err="1" smtClean="0"/>
              <a:t>Priestnall</a:t>
            </a:r>
            <a:r>
              <a:rPr lang="es-ES" dirty="0" smtClean="0"/>
              <a:t> porque saben cómo tratarme y apoyarme. El tiempo social es genial porque puedo pasar el rato con otros estudiantes a los que les gustan compartir mis intereses</a:t>
            </a:r>
            <a:r>
              <a:rPr lang="en-GB" dirty="0" smtClean="0"/>
              <a:t>.”</a:t>
            </a:r>
            <a:endParaRPr lang="en-GB" sz="1500" dirty="0" smtClean="0"/>
          </a:p>
          <a:p>
            <a:pPr>
              <a:buNone/>
            </a:pPr>
            <a:r>
              <a:rPr lang="en-GB" dirty="0" smtClean="0"/>
              <a:t>	</a:t>
            </a:r>
            <a:endParaRPr lang="en-GB" dirty="0"/>
          </a:p>
        </p:txBody>
      </p:sp>
      <p:pic>
        <p:nvPicPr>
          <p:cNvPr id="2050" name="Picture 2" descr="C:\Users\Gareth\AppData\Local\Microsoft\Windows\Temporary Internet Files\Content.Outlook\AAFCEMDH\16-03-2016 112110.jpg"/>
          <p:cNvPicPr>
            <a:picLocks noChangeAspect="1" noChangeArrowheads="1"/>
          </p:cNvPicPr>
          <p:nvPr/>
        </p:nvPicPr>
        <p:blipFill>
          <a:blip r:embed="rId2" cstate="print"/>
          <a:srcRect/>
          <a:stretch>
            <a:fillRect/>
          </a:stretch>
        </p:blipFill>
        <p:spPr bwMode="auto">
          <a:xfrm>
            <a:off x="3779912" y="476672"/>
            <a:ext cx="5198367" cy="3816424"/>
          </a:xfrm>
          <a:prstGeom prst="rect">
            <a:avLst/>
          </a:prstGeom>
          <a:noFill/>
        </p:spPr>
      </p:pic>
      <p:sp>
        <p:nvSpPr>
          <p:cNvPr id="4" name="TextBox 3"/>
          <p:cNvSpPr txBox="1"/>
          <p:nvPr/>
        </p:nvSpPr>
        <p:spPr>
          <a:xfrm>
            <a:off x="5004048" y="4581128"/>
            <a:ext cx="2707023" cy="584775"/>
          </a:xfrm>
          <a:prstGeom prst="rect">
            <a:avLst/>
          </a:prstGeom>
          <a:noFill/>
        </p:spPr>
        <p:txBody>
          <a:bodyPr wrap="none" rtlCol="0">
            <a:spAutoFit/>
          </a:bodyPr>
          <a:lstStyle/>
          <a:p>
            <a:r>
              <a:rPr lang="en-GB" sz="3200" dirty="0" smtClean="0"/>
              <a:t>Bobby, 11 </a:t>
            </a:r>
            <a:r>
              <a:rPr lang="en-GB" sz="3200" dirty="0" err="1" smtClean="0"/>
              <a:t>años</a:t>
            </a:r>
            <a:endParaRPr lang="en-GB" sz="32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oS DayEve\Still pics\P6300169.JPG"/>
          <p:cNvPicPr/>
          <p:nvPr/>
        </p:nvPicPr>
        <p:blipFill>
          <a:blip r:embed="rId2" cstate="print">
            <a:lum bright="10000" contrast="10000"/>
          </a:blip>
          <a:srcRect/>
          <a:stretch>
            <a:fillRect/>
          </a:stretch>
        </p:blipFill>
        <p:spPr bwMode="auto">
          <a:xfrm>
            <a:off x="179512" y="188640"/>
            <a:ext cx="4824536" cy="3960440"/>
          </a:xfrm>
          <a:prstGeom prst="rect">
            <a:avLst/>
          </a:prstGeom>
          <a:noFill/>
          <a:ln w="9525">
            <a:noFill/>
            <a:miter lim="800000"/>
            <a:headEnd/>
            <a:tailEnd/>
          </a:ln>
        </p:spPr>
      </p:pic>
      <p:pic>
        <p:nvPicPr>
          <p:cNvPr id="5" name="Picture 4" descr="E:\NoS DayEve\Still pics\P6300168.JPG"/>
          <p:cNvPicPr/>
          <p:nvPr/>
        </p:nvPicPr>
        <p:blipFill>
          <a:blip r:embed="rId3" cstate="print">
            <a:lum bright="10000" contrast="30000"/>
          </a:blip>
          <a:srcRect/>
          <a:stretch>
            <a:fillRect/>
          </a:stretch>
        </p:blipFill>
        <p:spPr bwMode="auto">
          <a:xfrm>
            <a:off x="4572000" y="2420888"/>
            <a:ext cx="4427463" cy="3285087"/>
          </a:xfrm>
          <a:prstGeom prst="rect">
            <a:avLst/>
          </a:prstGeom>
          <a:noFill/>
          <a:ln w="9525">
            <a:noFill/>
            <a:miter lim="800000"/>
            <a:headEnd/>
            <a:tailEnd/>
          </a:ln>
        </p:spPr>
      </p:pic>
      <p:sp>
        <p:nvSpPr>
          <p:cNvPr id="6" name="Content Placeholder 1"/>
          <p:cNvSpPr>
            <a:spLocks noGrp="1"/>
          </p:cNvSpPr>
          <p:nvPr>
            <p:ph idx="1"/>
          </p:nvPr>
        </p:nvSpPr>
        <p:spPr>
          <a:xfrm>
            <a:off x="4716016" y="620688"/>
            <a:ext cx="4125144" cy="2088232"/>
          </a:xfrm>
        </p:spPr>
        <p:txBody>
          <a:bodyPr>
            <a:normAutofit/>
          </a:bodyPr>
          <a:lstStyle/>
          <a:p>
            <a:pPr>
              <a:buNone/>
            </a:pPr>
            <a:r>
              <a:rPr lang="en-GB" dirty="0" smtClean="0"/>
              <a:t>	</a:t>
            </a:r>
            <a:r>
              <a:rPr lang="en-GB" sz="3000" dirty="0" smtClean="0"/>
              <a:t>Chris, now aged 17</a:t>
            </a:r>
          </a:p>
          <a:p>
            <a:pPr>
              <a:buNone/>
            </a:pPr>
            <a:endParaRPr lang="en-GB" sz="1400" dirty="0" smtClean="0"/>
          </a:p>
          <a:p>
            <a:pPr>
              <a:buNone/>
            </a:pPr>
            <a:r>
              <a:rPr lang="en-GB" dirty="0" smtClean="0"/>
              <a:t>	(pictured aged 13)</a:t>
            </a:r>
            <a:endParaRPr lang="en-GB" dirty="0"/>
          </a:p>
        </p:txBody>
      </p:sp>
      <p:sp>
        <p:nvSpPr>
          <p:cNvPr id="7" name="Content Placeholder 1"/>
          <p:cNvSpPr txBox="1">
            <a:spLocks/>
          </p:cNvSpPr>
          <p:nvPr/>
        </p:nvSpPr>
        <p:spPr>
          <a:xfrm>
            <a:off x="323528" y="4365104"/>
            <a:ext cx="4125144" cy="1728192"/>
          </a:xfrm>
          <a:prstGeom prst="rect">
            <a:avLst/>
          </a:prstGeom>
        </p:spPr>
        <p:txBody>
          <a:bodyPr vert="horz">
            <a:normAutofit/>
          </a:bodyPr>
          <a:lstStyle/>
          <a:p>
            <a:pPr marL="365760" marR="0" lvl="0" indent="-256032" algn="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000" b="0" i="0" u="none" strike="noStrike" kern="1200" cap="none" spc="0" normalizeH="0" baseline="0" noProof="0" dirty="0" err="1" smtClean="0">
                <a:ln>
                  <a:noFill/>
                </a:ln>
                <a:solidFill>
                  <a:schemeClr val="tx1"/>
                </a:solidFill>
                <a:effectLst/>
                <a:uLnTx/>
                <a:uFillTx/>
                <a:latin typeface="+mn-lt"/>
                <a:ea typeface="+mn-ea"/>
                <a:cs typeface="+mn-cs"/>
              </a:rPr>
              <a:t>Osaid</a:t>
            </a:r>
            <a:r>
              <a:rPr kumimoji="0" lang="en-GB" sz="3000" b="0" i="0" u="none" strike="noStrike" kern="1200" cap="none" spc="0" normalizeH="0" baseline="0" noProof="0" dirty="0" smtClean="0">
                <a:ln>
                  <a:noFill/>
                </a:ln>
                <a:solidFill>
                  <a:schemeClr val="tx1"/>
                </a:solidFill>
                <a:effectLst/>
                <a:uLnTx/>
                <a:uFillTx/>
                <a:latin typeface="+mn-lt"/>
                <a:ea typeface="+mn-ea"/>
                <a:cs typeface="+mn-cs"/>
              </a:rPr>
              <a:t>, now aged 19</a:t>
            </a:r>
          </a:p>
          <a:p>
            <a:pPr marL="365760" marR="0" lvl="0" indent="-256032" algn="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(pictured aged 13)</a:t>
            </a:r>
            <a:endParaRPr kumimoji="0" lang="en-GB"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oS DayEve\Still pics\P6300169.JPG"/>
          <p:cNvPicPr/>
          <p:nvPr/>
        </p:nvPicPr>
        <p:blipFill>
          <a:blip r:embed="rId2" cstate="print">
            <a:lum bright="10000" contrast="10000"/>
          </a:blip>
          <a:srcRect/>
          <a:stretch>
            <a:fillRect/>
          </a:stretch>
        </p:blipFill>
        <p:spPr bwMode="auto">
          <a:xfrm>
            <a:off x="179512" y="188640"/>
            <a:ext cx="4824536" cy="3960440"/>
          </a:xfrm>
          <a:prstGeom prst="rect">
            <a:avLst/>
          </a:prstGeom>
          <a:noFill/>
          <a:ln w="9525">
            <a:noFill/>
            <a:miter lim="800000"/>
            <a:headEnd/>
            <a:tailEnd/>
          </a:ln>
        </p:spPr>
      </p:pic>
      <p:pic>
        <p:nvPicPr>
          <p:cNvPr id="5" name="Picture 4" descr="E:\NoS DayEve\Still pics\P6300168.JPG"/>
          <p:cNvPicPr/>
          <p:nvPr/>
        </p:nvPicPr>
        <p:blipFill>
          <a:blip r:embed="rId3" cstate="print">
            <a:lum bright="10000" contrast="30000"/>
          </a:blip>
          <a:srcRect/>
          <a:stretch>
            <a:fillRect/>
          </a:stretch>
        </p:blipFill>
        <p:spPr bwMode="auto">
          <a:xfrm>
            <a:off x="4572000" y="2420888"/>
            <a:ext cx="4427463" cy="3285087"/>
          </a:xfrm>
          <a:prstGeom prst="rect">
            <a:avLst/>
          </a:prstGeom>
          <a:noFill/>
          <a:ln w="9525">
            <a:noFill/>
            <a:miter lim="800000"/>
            <a:headEnd/>
            <a:tailEnd/>
          </a:ln>
        </p:spPr>
      </p:pic>
      <p:sp>
        <p:nvSpPr>
          <p:cNvPr id="6" name="Content Placeholder 1"/>
          <p:cNvSpPr>
            <a:spLocks noGrp="1"/>
          </p:cNvSpPr>
          <p:nvPr>
            <p:ph idx="1"/>
          </p:nvPr>
        </p:nvSpPr>
        <p:spPr>
          <a:xfrm>
            <a:off x="4716016" y="620688"/>
            <a:ext cx="4125144" cy="2088232"/>
          </a:xfrm>
        </p:spPr>
        <p:txBody>
          <a:bodyPr>
            <a:normAutofit/>
          </a:bodyPr>
          <a:lstStyle/>
          <a:p>
            <a:pPr>
              <a:buNone/>
            </a:pPr>
            <a:r>
              <a:rPr lang="en-GB" dirty="0" smtClean="0"/>
              <a:t>	</a:t>
            </a:r>
            <a:r>
              <a:rPr lang="en-GB" sz="3000" dirty="0" smtClean="0"/>
              <a:t>Chris, </a:t>
            </a:r>
            <a:r>
              <a:rPr lang="en-GB" sz="3000" dirty="0" err="1" smtClean="0"/>
              <a:t>ahora</a:t>
            </a:r>
            <a:r>
              <a:rPr lang="en-GB" sz="3000" dirty="0" smtClean="0"/>
              <a:t> 17 </a:t>
            </a:r>
            <a:r>
              <a:rPr lang="en-GB" sz="3000" dirty="0" err="1" smtClean="0"/>
              <a:t>años</a:t>
            </a:r>
            <a:endParaRPr lang="en-GB" sz="3000" dirty="0" smtClean="0"/>
          </a:p>
          <a:p>
            <a:pPr>
              <a:buNone/>
            </a:pPr>
            <a:endParaRPr lang="en-GB" sz="1400" dirty="0" smtClean="0"/>
          </a:p>
          <a:p>
            <a:pPr>
              <a:buNone/>
            </a:pPr>
            <a:r>
              <a:rPr lang="en-GB" dirty="0" smtClean="0"/>
              <a:t>	(</a:t>
            </a:r>
            <a:r>
              <a:rPr lang="en-GB" dirty="0" err="1" smtClean="0"/>
              <a:t>foto</a:t>
            </a:r>
            <a:r>
              <a:rPr lang="en-GB" dirty="0" smtClean="0"/>
              <a:t> con 13 </a:t>
            </a:r>
            <a:r>
              <a:rPr lang="en-GB" dirty="0" err="1" smtClean="0"/>
              <a:t>años</a:t>
            </a:r>
            <a:r>
              <a:rPr lang="en-GB" dirty="0" smtClean="0"/>
              <a:t>)</a:t>
            </a:r>
            <a:endParaRPr lang="en-GB" dirty="0"/>
          </a:p>
        </p:txBody>
      </p:sp>
      <p:sp>
        <p:nvSpPr>
          <p:cNvPr id="7" name="Content Placeholder 1"/>
          <p:cNvSpPr txBox="1">
            <a:spLocks/>
          </p:cNvSpPr>
          <p:nvPr/>
        </p:nvSpPr>
        <p:spPr>
          <a:xfrm>
            <a:off x="323528" y="4365104"/>
            <a:ext cx="4125144" cy="1728192"/>
          </a:xfrm>
          <a:prstGeom prst="rect">
            <a:avLst/>
          </a:prstGeom>
        </p:spPr>
        <p:txBody>
          <a:bodyPr vert="horz">
            <a:normAutofit/>
          </a:bodyPr>
          <a:lstStyle/>
          <a:p>
            <a:pPr marL="365760" marR="0" lvl="0" indent="-256032" algn="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000" b="0" i="0" u="none" strike="noStrike" kern="1200" cap="none" spc="0" normalizeH="0" baseline="0" noProof="0" dirty="0" err="1" smtClean="0">
                <a:ln>
                  <a:noFill/>
                </a:ln>
                <a:solidFill>
                  <a:schemeClr val="tx1"/>
                </a:solidFill>
                <a:effectLst/>
                <a:uLnTx/>
                <a:uFillTx/>
                <a:latin typeface="+mn-lt"/>
                <a:ea typeface="+mn-ea"/>
                <a:cs typeface="+mn-cs"/>
              </a:rPr>
              <a:t>Osaid</a:t>
            </a:r>
            <a:r>
              <a:rPr kumimoji="0" lang="en-GB" sz="3000" b="0" i="0" u="none" strike="noStrike" kern="1200" cap="none" spc="0" normalizeH="0" baseline="0" noProof="0" dirty="0" smtClean="0">
                <a:ln>
                  <a:noFill/>
                </a:ln>
                <a:solidFill>
                  <a:schemeClr val="tx1"/>
                </a:solidFill>
                <a:effectLst/>
                <a:uLnTx/>
                <a:uFillTx/>
                <a:latin typeface="+mn-lt"/>
                <a:ea typeface="+mn-ea"/>
                <a:cs typeface="+mn-cs"/>
              </a:rPr>
              <a:t>,</a:t>
            </a:r>
            <a:r>
              <a:rPr kumimoji="0" lang="en-GB" sz="3000" b="0" i="0" u="none" strike="noStrike" kern="1200" cap="none" spc="0" normalizeH="0" noProof="0" dirty="0" smtClean="0">
                <a:ln>
                  <a:noFill/>
                </a:ln>
                <a:solidFill>
                  <a:schemeClr val="tx1"/>
                </a:solidFill>
                <a:effectLst/>
                <a:uLnTx/>
                <a:uFillTx/>
                <a:latin typeface="+mn-lt"/>
                <a:ea typeface="+mn-ea"/>
                <a:cs typeface="+mn-cs"/>
              </a:rPr>
              <a:t> </a:t>
            </a:r>
            <a:r>
              <a:rPr kumimoji="0" lang="en-GB" sz="3000" b="0" i="0" u="none" strike="noStrike" kern="1200" cap="none" spc="0" normalizeH="0" noProof="0" dirty="0" err="1" smtClean="0">
                <a:ln>
                  <a:noFill/>
                </a:ln>
                <a:solidFill>
                  <a:schemeClr val="tx1"/>
                </a:solidFill>
                <a:effectLst/>
                <a:uLnTx/>
                <a:uFillTx/>
                <a:latin typeface="+mn-lt"/>
                <a:ea typeface="+mn-ea"/>
                <a:cs typeface="+mn-cs"/>
              </a:rPr>
              <a:t>ahora</a:t>
            </a:r>
            <a:r>
              <a:rPr kumimoji="0" lang="en-GB" sz="3000" b="0" i="0" u="none" strike="noStrike" kern="1200" cap="none" spc="0" normalizeH="0" noProof="0" dirty="0" smtClean="0">
                <a:ln>
                  <a:noFill/>
                </a:ln>
                <a:solidFill>
                  <a:schemeClr val="tx1"/>
                </a:solidFill>
                <a:effectLst/>
                <a:uLnTx/>
                <a:uFillTx/>
                <a:latin typeface="+mn-lt"/>
                <a:ea typeface="+mn-ea"/>
                <a:cs typeface="+mn-cs"/>
              </a:rPr>
              <a:t> </a:t>
            </a:r>
            <a:r>
              <a:rPr kumimoji="0" lang="en-GB" sz="3000" b="0" i="0" u="none" strike="noStrike" kern="1200" cap="none" spc="0" normalizeH="0" baseline="0" noProof="0" dirty="0" smtClean="0">
                <a:ln>
                  <a:noFill/>
                </a:ln>
                <a:solidFill>
                  <a:schemeClr val="tx1"/>
                </a:solidFill>
                <a:effectLst/>
                <a:uLnTx/>
                <a:uFillTx/>
                <a:latin typeface="+mn-lt"/>
                <a:ea typeface="+mn-ea"/>
                <a:cs typeface="+mn-cs"/>
              </a:rPr>
              <a:t>19 </a:t>
            </a:r>
            <a:r>
              <a:rPr kumimoji="0" lang="en-GB" sz="3000" b="0" i="0" u="none" strike="noStrike" kern="1200" cap="none" spc="0" normalizeH="0" baseline="0" noProof="0" dirty="0" err="1" smtClean="0">
                <a:ln>
                  <a:noFill/>
                </a:ln>
                <a:solidFill>
                  <a:schemeClr val="tx1"/>
                </a:solidFill>
                <a:effectLst/>
                <a:uLnTx/>
                <a:uFillTx/>
                <a:latin typeface="+mn-lt"/>
                <a:ea typeface="+mn-ea"/>
                <a:cs typeface="+mn-cs"/>
              </a:rPr>
              <a:t>años</a:t>
            </a:r>
            <a:endParaRPr kumimoji="0" lang="en-GB" sz="30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65760" lvl="0" indent="-256032" algn="r">
              <a:spcBef>
                <a:spcPts val="400"/>
              </a:spcBef>
              <a:buClr>
                <a:schemeClr val="accent1"/>
              </a:buClr>
              <a:buSzPct val="68000"/>
              <a:defRPr/>
            </a:pPr>
            <a:r>
              <a:rPr kumimoji="0" lang="en-GB" sz="2700" b="0" i="0" u="none" strike="noStrike" kern="1200" cap="none" spc="0" normalizeH="0" baseline="0" noProof="0" dirty="0" smtClean="0">
                <a:ln>
                  <a:noFill/>
                </a:ln>
                <a:solidFill>
                  <a:schemeClr val="tx1"/>
                </a:solidFill>
                <a:effectLst/>
                <a:uLnTx/>
                <a:uFillTx/>
                <a:latin typeface="+mn-lt"/>
                <a:ea typeface="+mn-ea"/>
                <a:cs typeface="+mn-cs"/>
              </a:rPr>
              <a:t>	(</a:t>
            </a:r>
            <a:r>
              <a:rPr lang="en-GB" sz="2800" dirty="0" err="1"/>
              <a:t>foto</a:t>
            </a:r>
            <a:r>
              <a:rPr lang="en-GB" sz="2800" dirty="0"/>
              <a:t> con 13 </a:t>
            </a:r>
            <a:r>
              <a:rPr lang="en-GB" sz="2800" dirty="0" err="1"/>
              <a:t>años</a:t>
            </a:r>
            <a:r>
              <a:rPr kumimoji="0" lang="en-GB" sz="2700" b="0" i="0" u="none" strike="noStrike" kern="1200" cap="none" spc="0" normalizeH="0" baseline="0" noProof="0" dirty="0" smtClean="0">
                <a:ln>
                  <a:noFill/>
                </a:ln>
                <a:solidFill>
                  <a:schemeClr val="tx1"/>
                </a:solidFill>
                <a:effectLst/>
                <a:uLnTx/>
                <a:uFillTx/>
                <a:latin typeface="+mn-lt"/>
                <a:ea typeface="+mn-ea"/>
                <a:cs typeface="+mn-cs"/>
              </a:rPr>
              <a:t>)</a:t>
            </a:r>
            <a:endParaRPr kumimoji="0" lang="en-GB" sz="27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245803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chool PD\PICS\P1010322.JPG"/>
          <p:cNvPicPr/>
          <p:nvPr/>
        </p:nvPicPr>
        <p:blipFill>
          <a:blip r:embed="rId2" cstate="print"/>
          <a:srcRect/>
          <a:stretch>
            <a:fillRect/>
          </a:stretch>
        </p:blipFill>
        <p:spPr bwMode="auto">
          <a:xfrm>
            <a:off x="827584" y="188640"/>
            <a:ext cx="7632848"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chool PD\PICS\P1010322.JPG"/>
          <p:cNvPicPr/>
          <p:nvPr/>
        </p:nvPicPr>
        <p:blipFill>
          <a:blip r:embed="rId2" cstate="print"/>
          <a:srcRect/>
          <a:stretch>
            <a:fillRect/>
          </a:stretch>
        </p:blipFill>
        <p:spPr bwMode="auto">
          <a:xfrm>
            <a:off x="827584" y="188640"/>
            <a:ext cx="7632848" cy="5472608"/>
          </a:xfrm>
          <a:prstGeom prst="rect">
            <a:avLst/>
          </a:prstGeom>
          <a:noFill/>
          <a:ln w="9525">
            <a:noFill/>
            <a:miter lim="800000"/>
            <a:headEnd/>
            <a:tailEnd/>
          </a:ln>
        </p:spPr>
      </p:pic>
    </p:spTree>
    <p:extLst>
      <p:ext uri="{BB962C8B-B14F-4D97-AF65-F5344CB8AC3E}">
        <p14:creationId xmlns:p14="http://schemas.microsoft.com/office/powerpoint/2010/main" xmlns="" val="23920550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96752"/>
            <a:ext cx="8352928" cy="4752528"/>
          </a:xfrm>
        </p:spPr>
        <p:txBody>
          <a:bodyPr>
            <a:normAutofit fontScale="92500" lnSpcReduction="10000"/>
          </a:bodyPr>
          <a:lstStyle/>
          <a:p>
            <a:pPr>
              <a:buClrTx/>
              <a:buSzPct val="75000"/>
              <a:buFont typeface="Wingdings" pitchFamily="2" charset="2"/>
              <a:buChar char="Ø"/>
            </a:pPr>
            <a:r>
              <a:rPr lang="en-GB" dirty="0" smtClean="0"/>
              <a:t>There is a great opportunity to frame education differently and learn from other examples</a:t>
            </a:r>
          </a:p>
          <a:p>
            <a:pPr>
              <a:buClrTx/>
              <a:buSzPct val="75000"/>
              <a:buFont typeface="Wingdings" pitchFamily="2" charset="2"/>
              <a:buChar char="Ø"/>
            </a:pPr>
            <a:r>
              <a:rPr lang="en-GB" dirty="0" smtClean="0"/>
              <a:t>Changing attitudes and supporting greater understanding is an important part of the journey</a:t>
            </a:r>
          </a:p>
          <a:p>
            <a:pPr>
              <a:buClrTx/>
              <a:buSzPct val="75000"/>
              <a:buFont typeface="Wingdings" pitchFamily="2" charset="2"/>
              <a:buChar char="Ø"/>
            </a:pPr>
            <a:r>
              <a:rPr lang="en-GB" dirty="0" smtClean="0"/>
              <a:t>Developing more inclusive approaches need to be intrinsic to the communities schools serve, not a ‘bolt on’ or seen as ‘separate’</a:t>
            </a:r>
          </a:p>
          <a:p>
            <a:pPr>
              <a:buClrTx/>
              <a:buSzPct val="75000"/>
              <a:buFont typeface="Wingdings" pitchFamily="2" charset="2"/>
              <a:buChar char="Ø"/>
            </a:pPr>
            <a:r>
              <a:rPr lang="en-GB" dirty="0" smtClean="0"/>
              <a:t>It is possible…</a:t>
            </a:r>
          </a:p>
          <a:p>
            <a:pPr>
              <a:buClrTx/>
              <a:buSzPct val="75000"/>
              <a:buNone/>
            </a:pPr>
            <a:endParaRPr lang="en-GB" dirty="0" smtClean="0"/>
          </a:p>
          <a:p>
            <a:pPr>
              <a:buClrTx/>
              <a:buSzPct val="75000"/>
              <a:buNone/>
            </a:pPr>
            <a:r>
              <a:rPr lang="en-GB" dirty="0" smtClean="0"/>
              <a:t>	“Human beings can alter their lives by altering their attitudes of mind.”                                 </a:t>
            </a:r>
          </a:p>
          <a:p>
            <a:pPr>
              <a:buClrTx/>
              <a:buSzPct val="75000"/>
              <a:buNone/>
            </a:pPr>
            <a:r>
              <a:rPr lang="en-GB" dirty="0" smtClean="0"/>
              <a:t>							William James</a:t>
            </a:r>
            <a:endParaRPr lang="en-GB" dirty="0"/>
          </a:p>
        </p:txBody>
      </p:sp>
      <p:sp>
        <p:nvSpPr>
          <p:cNvPr id="3" name="Title 2"/>
          <p:cNvSpPr>
            <a:spLocks noGrp="1"/>
          </p:cNvSpPr>
          <p:nvPr>
            <p:ph type="title"/>
          </p:nvPr>
        </p:nvSpPr>
        <p:spPr>
          <a:xfrm>
            <a:off x="323528" y="116632"/>
            <a:ext cx="8229600" cy="864096"/>
          </a:xfrm>
        </p:spPr>
        <p:txBody>
          <a:bodyPr>
            <a:normAutofit/>
          </a:bodyPr>
          <a:lstStyle/>
          <a:p>
            <a:r>
              <a:rPr lang="en-GB" sz="4200" dirty="0" smtClean="0">
                <a:solidFill>
                  <a:schemeClr val="tx1"/>
                </a:solidFill>
                <a:effectLst/>
              </a:rPr>
              <a:t>Action planning and the future…</a:t>
            </a:r>
            <a:endParaRPr lang="en-GB" sz="4200" dirty="0">
              <a:solidFill>
                <a:schemeClr val="tx1"/>
              </a:solidFill>
              <a:effectLst/>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96752"/>
            <a:ext cx="8352928" cy="4752528"/>
          </a:xfrm>
        </p:spPr>
        <p:txBody>
          <a:bodyPr>
            <a:normAutofit fontScale="92500" lnSpcReduction="10000"/>
          </a:bodyPr>
          <a:lstStyle/>
          <a:p>
            <a:pPr>
              <a:buClrTx/>
              <a:buSzPct val="75000"/>
              <a:buFont typeface="Wingdings" pitchFamily="2" charset="2"/>
              <a:buChar char="Ø"/>
            </a:pPr>
            <a:r>
              <a:rPr lang="es-ES" dirty="0"/>
              <a:t>Hay una gran oportunidad para enmarcar la educación de manera diferente y aprender de otros </a:t>
            </a:r>
            <a:r>
              <a:rPr lang="es-ES" dirty="0" smtClean="0"/>
              <a:t>ejemplos</a:t>
            </a:r>
          </a:p>
          <a:p>
            <a:pPr>
              <a:buClrTx/>
              <a:buSzPct val="75000"/>
              <a:buFont typeface="Wingdings" pitchFamily="2" charset="2"/>
              <a:buChar char="Ø"/>
            </a:pPr>
            <a:r>
              <a:rPr lang="es-ES" dirty="0"/>
              <a:t>El cambio de actitud y apoyar un mejor conocimiento es una parte importante del </a:t>
            </a:r>
            <a:r>
              <a:rPr lang="es-ES" dirty="0" smtClean="0"/>
              <a:t>viaje</a:t>
            </a:r>
          </a:p>
          <a:p>
            <a:pPr>
              <a:buClrTx/>
              <a:buSzPct val="75000"/>
              <a:buFont typeface="Wingdings" pitchFamily="2" charset="2"/>
              <a:buChar char="Ø"/>
            </a:pPr>
            <a:r>
              <a:rPr lang="es-ES" dirty="0"/>
              <a:t>El desarrollo de enfoques más inclusivos deben ser intrínseco a las comunidades de las </a:t>
            </a:r>
            <a:r>
              <a:rPr lang="es-ES" dirty="0" smtClean="0"/>
              <a:t>escuela, </a:t>
            </a:r>
            <a:r>
              <a:rPr lang="es-ES" dirty="0"/>
              <a:t>no " añadido</a:t>
            </a:r>
            <a:r>
              <a:rPr lang="es-ES" dirty="0" smtClean="0"/>
              <a:t>" </a:t>
            </a:r>
            <a:r>
              <a:rPr lang="es-ES" dirty="0"/>
              <a:t>o visto como "</a:t>
            </a:r>
            <a:r>
              <a:rPr lang="es-ES" dirty="0" smtClean="0"/>
              <a:t>separado"</a:t>
            </a:r>
          </a:p>
          <a:p>
            <a:pPr>
              <a:buClrTx/>
              <a:buSzPct val="75000"/>
              <a:buFont typeface="Wingdings" pitchFamily="2" charset="2"/>
              <a:buChar char="Ø"/>
            </a:pPr>
            <a:r>
              <a:rPr lang="es-ES" dirty="0" smtClean="0"/>
              <a:t>Es posible</a:t>
            </a:r>
            <a:r>
              <a:rPr lang="en-GB" dirty="0" smtClean="0"/>
              <a:t>…</a:t>
            </a:r>
          </a:p>
          <a:p>
            <a:pPr>
              <a:buClrTx/>
              <a:buSzPct val="75000"/>
              <a:buNone/>
            </a:pPr>
            <a:endParaRPr lang="en-GB" dirty="0" smtClean="0"/>
          </a:p>
          <a:p>
            <a:pPr>
              <a:buClrTx/>
              <a:buSzPct val="75000"/>
              <a:buNone/>
            </a:pPr>
            <a:r>
              <a:rPr lang="en-GB" dirty="0" smtClean="0"/>
              <a:t>“</a:t>
            </a:r>
            <a:r>
              <a:rPr lang="es-ES" dirty="0" smtClean="0"/>
              <a:t>Los seres humanos pueden alterar sus vidas alterando las actitudes de su mente</a:t>
            </a:r>
            <a:r>
              <a:rPr lang="en-GB" dirty="0" smtClean="0"/>
              <a:t>.”                                 </a:t>
            </a:r>
          </a:p>
          <a:p>
            <a:pPr>
              <a:buClrTx/>
              <a:buSzPct val="75000"/>
              <a:buNone/>
            </a:pPr>
            <a:r>
              <a:rPr lang="en-GB" dirty="0" smtClean="0"/>
              <a:t>							William James</a:t>
            </a:r>
          </a:p>
          <a:p>
            <a:pPr>
              <a:buClrTx/>
              <a:buSzPct val="75000"/>
              <a:buNone/>
            </a:pPr>
            <a:endParaRPr lang="en-GB" dirty="0" smtClean="0"/>
          </a:p>
          <a:p>
            <a:pPr>
              <a:buClrTx/>
              <a:buSzPct val="75000"/>
              <a:buNone/>
            </a:pPr>
            <a:endParaRPr lang="en-GB" dirty="0" smtClean="0"/>
          </a:p>
          <a:p>
            <a:pPr>
              <a:buClrTx/>
              <a:buSzPct val="75000"/>
              <a:buNone/>
            </a:pPr>
            <a:endParaRPr lang="en-GB" dirty="0"/>
          </a:p>
        </p:txBody>
      </p:sp>
      <p:sp>
        <p:nvSpPr>
          <p:cNvPr id="3" name="Title 2"/>
          <p:cNvSpPr>
            <a:spLocks noGrp="1"/>
          </p:cNvSpPr>
          <p:nvPr>
            <p:ph type="title"/>
          </p:nvPr>
        </p:nvSpPr>
        <p:spPr>
          <a:xfrm>
            <a:off x="323528" y="116632"/>
            <a:ext cx="8229600" cy="864096"/>
          </a:xfrm>
        </p:spPr>
        <p:txBody>
          <a:bodyPr>
            <a:normAutofit fontScale="90000"/>
          </a:bodyPr>
          <a:lstStyle/>
          <a:p>
            <a:r>
              <a:rPr lang="en-GB" sz="4200" dirty="0" err="1" smtClean="0">
                <a:solidFill>
                  <a:schemeClr val="tx1"/>
                </a:solidFill>
                <a:effectLst/>
              </a:rPr>
              <a:t>Acciones</a:t>
            </a:r>
            <a:r>
              <a:rPr lang="en-GB" sz="4200" dirty="0" smtClean="0">
                <a:solidFill>
                  <a:schemeClr val="tx1"/>
                </a:solidFill>
                <a:effectLst/>
              </a:rPr>
              <a:t> </a:t>
            </a:r>
            <a:r>
              <a:rPr lang="en-GB" sz="4200" dirty="0" err="1" smtClean="0">
                <a:solidFill>
                  <a:schemeClr val="tx1"/>
                </a:solidFill>
                <a:effectLst/>
              </a:rPr>
              <a:t>que</a:t>
            </a:r>
            <a:r>
              <a:rPr lang="en-GB" sz="4200" dirty="0" smtClean="0">
                <a:solidFill>
                  <a:schemeClr val="tx1"/>
                </a:solidFill>
                <a:effectLst/>
              </a:rPr>
              <a:t> </a:t>
            </a:r>
            <a:r>
              <a:rPr lang="en-GB" sz="4200" dirty="0" err="1" smtClean="0">
                <a:solidFill>
                  <a:schemeClr val="tx1"/>
                </a:solidFill>
                <a:effectLst/>
              </a:rPr>
              <a:t>planificar</a:t>
            </a:r>
            <a:r>
              <a:rPr lang="en-GB" sz="4200" dirty="0" smtClean="0">
                <a:solidFill>
                  <a:schemeClr val="tx1"/>
                </a:solidFill>
                <a:effectLst/>
              </a:rPr>
              <a:t> en el </a:t>
            </a:r>
            <a:r>
              <a:rPr lang="en-GB" sz="4200" dirty="0" err="1" smtClean="0">
                <a:solidFill>
                  <a:schemeClr val="tx1"/>
                </a:solidFill>
                <a:effectLst/>
              </a:rPr>
              <a:t>futuro</a:t>
            </a:r>
            <a:r>
              <a:rPr lang="en-GB" sz="4200" dirty="0" smtClean="0">
                <a:solidFill>
                  <a:schemeClr val="tx1"/>
                </a:solidFill>
                <a:effectLst/>
              </a:rPr>
              <a:t>…</a:t>
            </a:r>
            <a:endParaRPr lang="en-GB" sz="4200" dirty="0">
              <a:solidFill>
                <a:schemeClr val="tx1"/>
              </a:solidFill>
              <a:effectLst/>
            </a:endParaRPr>
          </a:p>
        </p:txBody>
      </p:sp>
    </p:spTree>
    <p:extLst>
      <p:ext uri="{BB962C8B-B14F-4D97-AF65-F5344CB8AC3E}">
        <p14:creationId xmlns="" xmlns:p14="http://schemas.microsoft.com/office/powerpoint/2010/main" val="22893445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quality.jpg"/>
          <p:cNvPicPr>
            <a:picLocks noChangeAspect="1"/>
          </p:cNvPicPr>
          <p:nvPr/>
        </p:nvPicPr>
        <p:blipFill>
          <a:blip r:embed="rId3" cstate="print"/>
          <a:stretch>
            <a:fillRect/>
          </a:stretch>
        </p:blipFill>
        <p:spPr>
          <a:xfrm>
            <a:off x="1187624" y="188640"/>
            <a:ext cx="6829360" cy="5472608"/>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quality.jpg"/>
          <p:cNvPicPr>
            <a:picLocks noChangeAspect="1"/>
          </p:cNvPicPr>
          <p:nvPr/>
        </p:nvPicPr>
        <p:blipFill>
          <a:blip r:embed="rId3" cstate="print"/>
          <a:stretch>
            <a:fillRect/>
          </a:stretch>
        </p:blipFill>
        <p:spPr>
          <a:xfrm>
            <a:off x="1187624" y="188640"/>
            <a:ext cx="6829360" cy="5472608"/>
          </a:xfrm>
          <a:prstGeom prst="rect">
            <a:avLst/>
          </a:prstGeom>
        </p:spPr>
      </p:pic>
    </p:spTree>
    <p:extLst>
      <p:ext uri="{BB962C8B-B14F-4D97-AF65-F5344CB8AC3E}">
        <p14:creationId xmlns:p14="http://schemas.microsoft.com/office/powerpoint/2010/main" xmlns="" val="4068351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066130"/>
          </a:xfrm>
        </p:spPr>
        <p:txBody>
          <a:bodyPr>
            <a:normAutofit/>
          </a:bodyPr>
          <a:lstStyle/>
          <a:p>
            <a:pPr>
              <a:defRPr/>
            </a:pPr>
            <a:r>
              <a:rPr lang="en-GB" sz="4200" dirty="0" smtClean="0">
                <a:solidFill>
                  <a:schemeClr val="tx1"/>
                </a:solidFill>
                <a:effectLst/>
              </a:rPr>
              <a:t>Jews persecuted by Nazi Germany...</a:t>
            </a:r>
            <a:endParaRPr lang="en-GB" sz="4200" dirty="0">
              <a:solidFill>
                <a:schemeClr val="tx1"/>
              </a:solidFill>
              <a:effectLst/>
            </a:endParaRPr>
          </a:p>
        </p:txBody>
      </p:sp>
      <p:pic>
        <p:nvPicPr>
          <p:cNvPr id="8195" name="Picture 2" descr="http://t3.gstatic.com/images?q=tbn:ZTOzfPoTwKvt9M:http://www.holocaustresearchproject.org/nazioccupation/images/Jews%2520being%2520deported%2520from%2520France.jpg">
            <a:hlinkClick r:id="rId2"/>
          </p:cNvPr>
          <p:cNvPicPr>
            <a:picLocks noChangeAspect="1" noChangeArrowheads="1"/>
          </p:cNvPicPr>
          <p:nvPr/>
        </p:nvPicPr>
        <p:blipFill>
          <a:blip r:embed="rId3" cstate="print"/>
          <a:srcRect/>
          <a:stretch>
            <a:fillRect/>
          </a:stretch>
        </p:blipFill>
        <p:spPr bwMode="auto">
          <a:xfrm>
            <a:off x="2267744" y="1268760"/>
            <a:ext cx="4320480"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29600" cy="922114"/>
          </a:xfrm>
        </p:spPr>
        <p:txBody>
          <a:bodyPr/>
          <a:lstStyle/>
          <a:p>
            <a:r>
              <a:rPr lang="en-GB" dirty="0" smtClean="0">
                <a:solidFill>
                  <a:schemeClr val="tx1"/>
                </a:solidFill>
                <a:effectLst/>
              </a:rPr>
              <a:t>Have we found the final piece?</a:t>
            </a:r>
            <a:endParaRPr lang="en-GB" dirty="0">
              <a:solidFill>
                <a:schemeClr val="tx1"/>
              </a:solidFill>
              <a:effectLst/>
            </a:endParaRPr>
          </a:p>
        </p:txBody>
      </p:sp>
      <p:pic>
        <p:nvPicPr>
          <p:cNvPr id="4" name="Picture 6"/>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23528" y="-243408"/>
            <a:ext cx="8569325" cy="587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23528" y="-243408"/>
            <a:ext cx="8569325" cy="5876925"/>
          </a:xfrm>
          <a:prstGeom prst="rect">
            <a:avLst/>
          </a:prstGeom>
          <a:noFill/>
          <a:ln w="9525">
            <a:noFill/>
            <a:miter lim="800000"/>
            <a:headEnd/>
            <a:tailEnd/>
          </a:ln>
        </p:spPr>
      </p:pic>
      <p:sp>
        <p:nvSpPr>
          <p:cNvPr id="3" name="Title 2"/>
          <p:cNvSpPr>
            <a:spLocks noGrp="1"/>
          </p:cNvSpPr>
          <p:nvPr>
            <p:ph type="title"/>
          </p:nvPr>
        </p:nvSpPr>
        <p:spPr>
          <a:xfrm>
            <a:off x="251520" y="188640"/>
            <a:ext cx="8229600" cy="922114"/>
          </a:xfrm>
        </p:spPr>
        <p:txBody>
          <a:bodyPr/>
          <a:lstStyle/>
          <a:p>
            <a:r>
              <a:rPr lang="en-GB" dirty="0" smtClean="0">
                <a:solidFill>
                  <a:schemeClr val="tx1"/>
                </a:solidFill>
                <a:effectLst/>
              </a:rPr>
              <a:t>¿</a:t>
            </a:r>
            <a:r>
              <a:rPr lang="en-GB" dirty="0" err="1" smtClean="0">
                <a:solidFill>
                  <a:schemeClr val="tx1"/>
                </a:solidFill>
                <a:effectLst/>
              </a:rPr>
              <a:t>Hemos</a:t>
            </a:r>
            <a:r>
              <a:rPr lang="en-GB" dirty="0" smtClean="0">
                <a:solidFill>
                  <a:schemeClr val="tx1"/>
                </a:solidFill>
                <a:effectLst/>
              </a:rPr>
              <a:t> </a:t>
            </a:r>
            <a:r>
              <a:rPr lang="en-GB" dirty="0" err="1" smtClean="0">
                <a:solidFill>
                  <a:schemeClr val="tx1"/>
                </a:solidFill>
                <a:effectLst/>
              </a:rPr>
              <a:t>encontrado</a:t>
            </a:r>
            <a:r>
              <a:rPr lang="en-GB" dirty="0" smtClean="0">
                <a:solidFill>
                  <a:schemeClr val="tx1"/>
                </a:solidFill>
                <a:effectLst/>
              </a:rPr>
              <a:t> la </a:t>
            </a:r>
            <a:r>
              <a:rPr lang="en-GB" dirty="0" err="1" smtClean="0">
                <a:solidFill>
                  <a:schemeClr val="tx1"/>
                </a:solidFill>
                <a:effectLst/>
              </a:rPr>
              <a:t>pieza</a:t>
            </a:r>
            <a:r>
              <a:rPr lang="en-GB" dirty="0" smtClean="0">
                <a:solidFill>
                  <a:schemeClr val="tx1"/>
                </a:solidFill>
                <a:effectLst/>
              </a:rPr>
              <a:t> final?</a:t>
            </a:r>
            <a:endParaRPr lang="en-GB" dirty="0">
              <a:solidFill>
                <a:schemeClr val="tx1"/>
              </a:solidFill>
              <a:effectLst/>
            </a:endParaRPr>
          </a:p>
        </p:txBody>
      </p:sp>
    </p:spTree>
    <p:extLst>
      <p:ext uri="{BB962C8B-B14F-4D97-AF65-F5344CB8AC3E}">
        <p14:creationId xmlns:p14="http://schemas.microsoft.com/office/powerpoint/2010/main" xmlns="" val="29992767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784976" cy="5472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784976" cy="5472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974194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916832"/>
            <a:ext cx="7797552" cy="4162467"/>
          </a:xfrm>
        </p:spPr>
        <p:txBody>
          <a:bodyPr/>
          <a:lstStyle/>
          <a:p>
            <a:pPr marL="342900" indent="-342900" fontAlgn="base">
              <a:spcBef>
                <a:spcPct val="20000"/>
              </a:spcBef>
              <a:spcAft>
                <a:spcPct val="0"/>
              </a:spcAft>
              <a:buClrTx/>
              <a:buSzPct val="75000"/>
              <a:buFont typeface="Wingdings" pitchFamily="2" charset="2"/>
              <a:buChar char="Ø"/>
              <a:defRPr/>
            </a:pPr>
            <a:r>
              <a:rPr lang="en-GB" sz="3200" kern="0" dirty="0" smtClean="0"/>
              <a:t>Being Healthy</a:t>
            </a:r>
          </a:p>
          <a:p>
            <a:pPr marL="342900" indent="-342900" fontAlgn="base">
              <a:spcBef>
                <a:spcPct val="20000"/>
              </a:spcBef>
              <a:spcAft>
                <a:spcPct val="0"/>
              </a:spcAft>
              <a:buClrTx/>
              <a:buSzPct val="75000"/>
              <a:buFont typeface="Wingdings" pitchFamily="2" charset="2"/>
              <a:buChar char="Ø"/>
              <a:defRPr/>
            </a:pPr>
            <a:r>
              <a:rPr lang="en-GB" sz="3200" kern="0" dirty="0" smtClean="0"/>
              <a:t>Staying Safe</a:t>
            </a:r>
          </a:p>
          <a:p>
            <a:pPr marL="342900" indent="-342900" fontAlgn="base">
              <a:spcBef>
                <a:spcPct val="20000"/>
              </a:spcBef>
              <a:spcAft>
                <a:spcPct val="0"/>
              </a:spcAft>
              <a:buClrTx/>
              <a:buSzPct val="75000"/>
              <a:buFont typeface="Wingdings" pitchFamily="2" charset="2"/>
              <a:buChar char="Ø"/>
              <a:defRPr/>
            </a:pPr>
            <a:r>
              <a:rPr lang="en-GB" sz="3200" kern="0" dirty="0" smtClean="0"/>
              <a:t>Enjoying and Achieving</a:t>
            </a:r>
          </a:p>
          <a:p>
            <a:pPr marL="342900" indent="-342900" fontAlgn="base">
              <a:spcBef>
                <a:spcPct val="20000"/>
              </a:spcBef>
              <a:spcAft>
                <a:spcPct val="0"/>
              </a:spcAft>
              <a:buClrTx/>
              <a:buSzPct val="75000"/>
              <a:buFont typeface="Wingdings" pitchFamily="2" charset="2"/>
              <a:buChar char="Ø"/>
              <a:defRPr/>
            </a:pPr>
            <a:r>
              <a:rPr lang="en-GB" sz="3200" kern="0" dirty="0" smtClean="0"/>
              <a:t>Making a Positive Contribution</a:t>
            </a:r>
          </a:p>
          <a:p>
            <a:pPr marL="342900" indent="-342900" fontAlgn="base">
              <a:spcBef>
                <a:spcPct val="20000"/>
              </a:spcBef>
              <a:spcAft>
                <a:spcPct val="0"/>
              </a:spcAft>
              <a:buClrTx/>
              <a:buSzPct val="75000"/>
              <a:buFont typeface="Wingdings" pitchFamily="2" charset="2"/>
              <a:buChar char="Ø"/>
              <a:defRPr/>
            </a:pPr>
            <a:r>
              <a:rPr lang="en-GB" sz="3200" kern="0" dirty="0" smtClean="0"/>
              <a:t>Economic Wellbeing</a:t>
            </a:r>
          </a:p>
          <a:p>
            <a:endParaRPr lang="en-GB" dirty="0"/>
          </a:p>
        </p:txBody>
      </p:sp>
      <p:sp>
        <p:nvSpPr>
          <p:cNvPr id="3" name="Title 2"/>
          <p:cNvSpPr>
            <a:spLocks noGrp="1"/>
          </p:cNvSpPr>
          <p:nvPr>
            <p:ph type="title"/>
          </p:nvPr>
        </p:nvSpPr>
        <p:spPr>
          <a:xfrm>
            <a:off x="395536" y="404664"/>
            <a:ext cx="8229600" cy="1143000"/>
          </a:xfrm>
        </p:spPr>
        <p:txBody>
          <a:bodyPr>
            <a:normAutofit fontScale="90000"/>
          </a:bodyPr>
          <a:lstStyle/>
          <a:p>
            <a:r>
              <a:rPr lang="en-GB" dirty="0" smtClean="0">
                <a:solidFill>
                  <a:schemeClr val="tx1"/>
                </a:solidFill>
                <a:effectLst/>
              </a:rPr>
              <a:t>A timely reminder that Every Child </a:t>
            </a:r>
            <a:r>
              <a:rPr lang="en-GB" i="1" dirty="0" smtClean="0">
                <a:solidFill>
                  <a:schemeClr val="tx1"/>
                </a:solidFill>
                <a:effectLst/>
              </a:rPr>
              <a:t>Still</a:t>
            </a:r>
            <a:r>
              <a:rPr lang="en-GB" dirty="0" smtClean="0">
                <a:solidFill>
                  <a:schemeClr val="tx1"/>
                </a:solidFill>
                <a:effectLst/>
              </a:rPr>
              <a:t> Matters</a:t>
            </a:r>
            <a:endParaRPr lang="en-GB" dirty="0">
              <a:effectLst/>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916832"/>
            <a:ext cx="7797552" cy="4162467"/>
          </a:xfrm>
        </p:spPr>
        <p:txBody>
          <a:bodyPr/>
          <a:lstStyle/>
          <a:p>
            <a:pPr marL="342900" indent="-342900" fontAlgn="base">
              <a:spcBef>
                <a:spcPct val="20000"/>
              </a:spcBef>
              <a:spcAft>
                <a:spcPct val="0"/>
              </a:spcAft>
              <a:buClrTx/>
              <a:buSzPct val="75000"/>
              <a:buFont typeface="Wingdings" pitchFamily="2" charset="2"/>
              <a:buChar char="Ø"/>
              <a:defRPr/>
            </a:pPr>
            <a:r>
              <a:rPr lang="en-GB" sz="3200" kern="0" dirty="0" err="1" smtClean="0"/>
              <a:t>Estar</a:t>
            </a:r>
            <a:r>
              <a:rPr lang="en-GB" sz="3200" kern="0" dirty="0" smtClean="0"/>
              <a:t> </a:t>
            </a:r>
            <a:r>
              <a:rPr lang="en-GB" sz="3200" kern="0" dirty="0" err="1" smtClean="0"/>
              <a:t>sano</a:t>
            </a:r>
            <a:endParaRPr lang="en-GB" sz="3200" kern="0" dirty="0" smtClean="0"/>
          </a:p>
          <a:p>
            <a:pPr marL="342900" indent="-342900" fontAlgn="base">
              <a:spcBef>
                <a:spcPct val="20000"/>
              </a:spcBef>
              <a:spcAft>
                <a:spcPct val="0"/>
              </a:spcAft>
              <a:buClrTx/>
              <a:buSzPct val="75000"/>
              <a:buFont typeface="Wingdings" pitchFamily="2" charset="2"/>
              <a:buChar char="Ø"/>
              <a:defRPr/>
            </a:pPr>
            <a:r>
              <a:rPr lang="en-GB" sz="3200" kern="0" dirty="0" err="1" smtClean="0"/>
              <a:t>Estar</a:t>
            </a:r>
            <a:r>
              <a:rPr lang="en-GB" sz="3200" kern="0" dirty="0" smtClean="0"/>
              <a:t> a salvo</a:t>
            </a:r>
          </a:p>
          <a:p>
            <a:pPr marL="342900" indent="-342900" fontAlgn="base">
              <a:spcBef>
                <a:spcPct val="20000"/>
              </a:spcBef>
              <a:spcAft>
                <a:spcPct val="0"/>
              </a:spcAft>
              <a:buClrTx/>
              <a:buSzPct val="75000"/>
              <a:buFont typeface="Wingdings" pitchFamily="2" charset="2"/>
              <a:buChar char="Ø"/>
              <a:defRPr/>
            </a:pPr>
            <a:r>
              <a:rPr lang="en-GB" sz="3200" kern="0" dirty="0" err="1" smtClean="0"/>
              <a:t>Disfrutar</a:t>
            </a:r>
            <a:r>
              <a:rPr lang="en-GB" sz="3200" kern="0" dirty="0" smtClean="0"/>
              <a:t> y </a:t>
            </a:r>
            <a:r>
              <a:rPr lang="en-GB" sz="3200" kern="0" dirty="0" err="1"/>
              <a:t>L</a:t>
            </a:r>
            <a:r>
              <a:rPr lang="en-GB" sz="3200" kern="0" dirty="0" err="1" smtClean="0"/>
              <a:t>ograr</a:t>
            </a:r>
            <a:endParaRPr lang="en-GB" sz="3200" kern="0" dirty="0" smtClean="0"/>
          </a:p>
          <a:p>
            <a:pPr marL="342900" indent="-342900" fontAlgn="base">
              <a:spcBef>
                <a:spcPct val="20000"/>
              </a:spcBef>
              <a:spcAft>
                <a:spcPct val="0"/>
              </a:spcAft>
              <a:buClrTx/>
              <a:buSzPct val="75000"/>
              <a:buFont typeface="Wingdings" pitchFamily="2" charset="2"/>
              <a:buChar char="Ø"/>
              <a:defRPr/>
            </a:pPr>
            <a:r>
              <a:rPr lang="en-GB" sz="3200" kern="0" dirty="0" err="1" smtClean="0"/>
              <a:t>Hacer</a:t>
            </a:r>
            <a:r>
              <a:rPr lang="en-GB" sz="3200" kern="0" dirty="0" smtClean="0"/>
              <a:t> </a:t>
            </a:r>
            <a:r>
              <a:rPr lang="en-GB" sz="3200" kern="0" dirty="0" err="1"/>
              <a:t>C</a:t>
            </a:r>
            <a:r>
              <a:rPr lang="en-GB" sz="3200" kern="0" dirty="0" err="1" smtClean="0"/>
              <a:t>ontribuciones</a:t>
            </a:r>
            <a:r>
              <a:rPr lang="en-GB" sz="3200" kern="0" dirty="0" smtClean="0"/>
              <a:t> </a:t>
            </a:r>
            <a:r>
              <a:rPr lang="en-GB" sz="3200" kern="0" dirty="0" err="1"/>
              <a:t>P</a:t>
            </a:r>
            <a:r>
              <a:rPr lang="en-GB" sz="3200" kern="0" dirty="0" err="1" smtClean="0"/>
              <a:t>ositivas</a:t>
            </a:r>
            <a:endParaRPr lang="en-GB" sz="3200" kern="0" dirty="0" smtClean="0"/>
          </a:p>
          <a:p>
            <a:pPr marL="342900" indent="-342900" fontAlgn="base">
              <a:spcBef>
                <a:spcPct val="20000"/>
              </a:spcBef>
              <a:spcAft>
                <a:spcPct val="0"/>
              </a:spcAft>
              <a:buClrTx/>
              <a:buSzPct val="75000"/>
              <a:buFont typeface="Wingdings" pitchFamily="2" charset="2"/>
              <a:buChar char="Ø"/>
              <a:defRPr/>
            </a:pPr>
            <a:r>
              <a:rPr lang="en-GB" sz="3200" kern="0" dirty="0" err="1" smtClean="0"/>
              <a:t>Bienestar</a:t>
            </a:r>
            <a:r>
              <a:rPr lang="en-GB" sz="3200" kern="0" dirty="0" smtClean="0"/>
              <a:t> </a:t>
            </a:r>
            <a:r>
              <a:rPr lang="en-GB" sz="3200" kern="0" dirty="0" err="1" smtClean="0"/>
              <a:t>económico</a:t>
            </a:r>
            <a:endParaRPr lang="en-GB" sz="3200" kern="0" dirty="0" smtClean="0"/>
          </a:p>
          <a:p>
            <a:endParaRPr lang="en-GB" dirty="0"/>
          </a:p>
        </p:txBody>
      </p:sp>
      <p:sp>
        <p:nvSpPr>
          <p:cNvPr id="3" name="Title 2"/>
          <p:cNvSpPr>
            <a:spLocks noGrp="1"/>
          </p:cNvSpPr>
          <p:nvPr>
            <p:ph type="title"/>
          </p:nvPr>
        </p:nvSpPr>
        <p:spPr>
          <a:xfrm>
            <a:off x="395536" y="404664"/>
            <a:ext cx="8229600" cy="1143000"/>
          </a:xfrm>
        </p:spPr>
        <p:txBody>
          <a:bodyPr>
            <a:normAutofit fontScale="90000"/>
          </a:bodyPr>
          <a:lstStyle/>
          <a:p>
            <a:r>
              <a:rPr lang="es-ES" dirty="0">
                <a:solidFill>
                  <a:schemeClr val="tx1"/>
                </a:solidFill>
                <a:effectLst/>
              </a:rPr>
              <a:t>Un recordatorio oportuno de que </a:t>
            </a:r>
            <a:r>
              <a:rPr lang="es-ES" dirty="0" smtClean="0">
                <a:solidFill>
                  <a:schemeClr val="tx1"/>
                </a:solidFill>
                <a:effectLst/>
              </a:rPr>
              <a:t>Cada Niño </a:t>
            </a:r>
            <a:r>
              <a:rPr lang="es-ES" i="1" dirty="0" smtClean="0">
                <a:solidFill>
                  <a:schemeClr val="tx1"/>
                </a:solidFill>
                <a:effectLst/>
              </a:rPr>
              <a:t>Aún </a:t>
            </a:r>
            <a:r>
              <a:rPr lang="es-ES" dirty="0" smtClean="0">
                <a:solidFill>
                  <a:schemeClr val="tx1"/>
                </a:solidFill>
                <a:effectLst/>
              </a:rPr>
              <a:t>Importa</a:t>
            </a:r>
            <a:endParaRPr lang="en-GB" dirty="0">
              <a:effectLst/>
            </a:endParaRPr>
          </a:p>
        </p:txBody>
      </p:sp>
    </p:spTree>
    <p:extLst>
      <p:ext uri="{BB962C8B-B14F-4D97-AF65-F5344CB8AC3E}">
        <p14:creationId xmlns:p14="http://schemas.microsoft.com/office/powerpoint/2010/main" xmlns="" val="28334431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C841F37-48F6-436C-B366-0AA44A961D4D" descr="cid:0C841F37-48F6-436C-B366-0AA44A961D4D"/>
          <p:cNvPicPr/>
          <p:nvPr/>
        </p:nvPicPr>
        <p:blipFill>
          <a:blip r:embed="rId2" r:link="rId3" cstate="print"/>
          <a:srcRect/>
          <a:stretch>
            <a:fillRect/>
          </a:stretch>
        </p:blipFill>
        <p:spPr bwMode="auto">
          <a:xfrm>
            <a:off x="2339752" y="188640"/>
            <a:ext cx="4338101"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C841F37-48F6-436C-B366-0AA44A961D4D" descr="cid:0C841F37-48F6-436C-B366-0AA44A961D4D"/>
          <p:cNvPicPr/>
          <p:nvPr/>
        </p:nvPicPr>
        <p:blipFill>
          <a:blip r:embed="rId2" r:link="rId3" cstate="print"/>
          <a:srcRect/>
          <a:stretch>
            <a:fillRect/>
          </a:stretch>
        </p:blipFill>
        <p:spPr bwMode="auto">
          <a:xfrm>
            <a:off x="2339752" y="188640"/>
            <a:ext cx="4338101" cy="5472608"/>
          </a:xfrm>
          <a:prstGeom prst="rect">
            <a:avLst/>
          </a:prstGeom>
          <a:noFill/>
          <a:ln w="9525">
            <a:noFill/>
            <a:miter lim="800000"/>
            <a:headEnd/>
            <a:tailEnd/>
          </a:ln>
        </p:spPr>
      </p:pic>
    </p:spTree>
    <p:extLst>
      <p:ext uri="{BB962C8B-B14F-4D97-AF65-F5344CB8AC3E}">
        <p14:creationId xmlns:p14="http://schemas.microsoft.com/office/powerpoint/2010/main" xmlns="" val="46422034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51520" y="116632"/>
            <a:ext cx="8229600" cy="792088"/>
          </a:xfrm>
        </p:spPr>
        <p:txBody>
          <a:bodyPr>
            <a:normAutofit/>
          </a:bodyPr>
          <a:lstStyle/>
          <a:p>
            <a:r>
              <a:rPr lang="en-GB" sz="4200" dirty="0">
                <a:solidFill>
                  <a:schemeClr val="tx1"/>
                </a:solidFill>
                <a:effectLst/>
              </a:rPr>
              <a:t>Supporting each other</a:t>
            </a:r>
          </a:p>
        </p:txBody>
      </p:sp>
      <p:sp>
        <p:nvSpPr>
          <p:cNvPr id="58371" name="Rectangle 3"/>
          <p:cNvSpPr>
            <a:spLocks noGrp="1" noChangeArrowheads="1"/>
          </p:cNvSpPr>
          <p:nvPr>
            <p:ph type="body" idx="1"/>
          </p:nvPr>
        </p:nvSpPr>
        <p:spPr>
          <a:xfrm>
            <a:off x="179512" y="980728"/>
            <a:ext cx="8640960" cy="4824536"/>
          </a:xfrm>
        </p:spPr>
        <p:txBody>
          <a:bodyPr>
            <a:normAutofit/>
          </a:bodyPr>
          <a:lstStyle/>
          <a:p>
            <a:pPr>
              <a:buClrTx/>
              <a:buSzPct val="75000"/>
              <a:buFont typeface="Wingdings" pitchFamily="2" charset="2"/>
              <a:buChar char="Ø"/>
            </a:pPr>
            <a:r>
              <a:rPr lang="en-GB" dirty="0"/>
              <a:t>Society is only as strong as the way in which it supports its most vulnerable</a:t>
            </a:r>
          </a:p>
          <a:p>
            <a:pPr>
              <a:buClrTx/>
              <a:buSzPct val="75000"/>
              <a:buFont typeface="Wingdings" pitchFamily="2" charset="2"/>
              <a:buChar char="Ø"/>
            </a:pPr>
            <a:r>
              <a:rPr lang="en-GB" dirty="0"/>
              <a:t>The most effective way to promote greater equality and a more inclusive society is by supporting each other</a:t>
            </a:r>
          </a:p>
          <a:p>
            <a:pPr>
              <a:buClrTx/>
              <a:buSzPct val="75000"/>
              <a:buFont typeface="Wingdings" pitchFamily="2" charset="2"/>
              <a:buChar char="Ø"/>
            </a:pPr>
            <a:r>
              <a:rPr lang="en-GB" dirty="0"/>
              <a:t>Being inclusive isn’t just about others, it is about all of </a:t>
            </a:r>
            <a:r>
              <a:rPr lang="en-GB" dirty="0" smtClean="0"/>
              <a:t>us…strength is as part of a community</a:t>
            </a:r>
          </a:p>
          <a:p>
            <a:pPr>
              <a:buClrTx/>
              <a:buSzPct val="75000"/>
              <a:buFont typeface="Wingdings" pitchFamily="2" charset="2"/>
              <a:buChar char="Ø"/>
            </a:pPr>
            <a:r>
              <a:rPr lang="en-GB" dirty="0" smtClean="0"/>
              <a:t>Inclusive communities are made by all of us, we all have an important part of play</a:t>
            </a:r>
          </a:p>
          <a:p>
            <a:pPr>
              <a:buClrTx/>
              <a:buSzPct val="75000"/>
              <a:buFont typeface="Wingdings" pitchFamily="2" charset="2"/>
              <a:buChar char="Ø"/>
            </a:pPr>
            <a:r>
              <a:rPr lang="en-GB" dirty="0" smtClean="0"/>
              <a:t>If you do nothing else, give a second to thinking about the vulnerable people in your community…and what CAN be done</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51520" y="116632"/>
            <a:ext cx="8229600" cy="792088"/>
          </a:xfrm>
        </p:spPr>
        <p:txBody>
          <a:bodyPr>
            <a:normAutofit/>
          </a:bodyPr>
          <a:lstStyle/>
          <a:p>
            <a:r>
              <a:rPr lang="en-GB" sz="4200" dirty="0" err="1" smtClean="0">
                <a:solidFill>
                  <a:schemeClr val="tx1"/>
                </a:solidFill>
                <a:effectLst/>
              </a:rPr>
              <a:t>Apoyarnos</a:t>
            </a:r>
            <a:r>
              <a:rPr lang="en-GB" sz="4200" dirty="0" smtClean="0">
                <a:solidFill>
                  <a:schemeClr val="tx1"/>
                </a:solidFill>
                <a:effectLst/>
              </a:rPr>
              <a:t> los </a:t>
            </a:r>
            <a:r>
              <a:rPr lang="en-GB" sz="4200" dirty="0" err="1" smtClean="0">
                <a:solidFill>
                  <a:schemeClr val="tx1"/>
                </a:solidFill>
                <a:effectLst/>
              </a:rPr>
              <a:t>unos</a:t>
            </a:r>
            <a:r>
              <a:rPr lang="en-GB" sz="4200" dirty="0" smtClean="0">
                <a:solidFill>
                  <a:schemeClr val="tx1"/>
                </a:solidFill>
                <a:effectLst/>
              </a:rPr>
              <a:t> a los </a:t>
            </a:r>
            <a:r>
              <a:rPr lang="en-GB" sz="4200" dirty="0" err="1" smtClean="0">
                <a:solidFill>
                  <a:schemeClr val="tx1"/>
                </a:solidFill>
                <a:effectLst/>
              </a:rPr>
              <a:t>otros</a:t>
            </a:r>
            <a:endParaRPr lang="en-GB" sz="4200" dirty="0">
              <a:solidFill>
                <a:schemeClr val="tx1"/>
              </a:solidFill>
              <a:effectLst/>
            </a:endParaRPr>
          </a:p>
        </p:txBody>
      </p:sp>
      <p:sp>
        <p:nvSpPr>
          <p:cNvPr id="58371" name="Rectangle 3"/>
          <p:cNvSpPr>
            <a:spLocks noGrp="1" noChangeArrowheads="1"/>
          </p:cNvSpPr>
          <p:nvPr>
            <p:ph type="body" idx="1"/>
          </p:nvPr>
        </p:nvSpPr>
        <p:spPr>
          <a:xfrm>
            <a:off x="0" y="836712"/>
            <a:ext cx="8820472" cy="5112568"/>
          </a:xfrm>
        </p:spPr>
        <p:txBody>
          <a:bodyPr>
            <a:normAutofit lnSpcReduction="10000"/>
          </a:bodyPr>
          <a:lstStyle/>
          <a:p>
            <a:pPr>
              <a:buClrTx/>
              <a:buSzPct val="75000"/>
              <a:buFont typeface="Wingdings" pitchFamily="2" charset="2"/>
              <a:buChar char="Ø"/>
            </a:pPr>
            <a:r>
              <a:rPr lang="es-ES" dirty="0"/>
              <a:t>La sociedad es tan fuerte como la forma </a:t>
            </a:r>
            <a:r>
              <a:rPr lang="es-ES" dirty="0" smtClean="0"/>
              <a:t>en la </a:t>
            </a:r>
            <a:r>
              <a:rPr lang="es-ES" dirty="0"/>
              <a:t>que se </a:t>
            </a:r>
            <a:r>
              <a:rPr lang="es-ES" dirty="0" smtClean="0"/>
              <a:t>apoya </a:t>
            </a:r>
            <a:r>
              <a:rPr lang="es-ES" dirty="0"/>
              <a:t>su </a:t>
            </a:r>
            <a:r>
              <a:rPr lang="es-ES" dirty="0" smtClean="0"/>
              <a:t>ciudadanos más vulnerables</a:t>
            </a:r>
          </a:p>
          <a:p>
            <a:pPr>
              <a:buClrTx/>
              <a:buSzPct val="75000"/>
              <a:buFont typeface="Wingdings" pitchFamily="2" charset="2"/>
              <a:buChar char="Ø"/>
            </a:pPr>
            <a:r>
              <a:rPr lang="es-ES" dirty="0"/>
              <a:t>La forma más eficaz de promover una mayor igualdad y una sociedad más inclusiva </a:t>
            </a:r>
            <a:r>
              <a:rPr lang="es-ES" dirty="0" smtClean="0"/>
              <a:t>es apoyándonos los unos a los otros</a:t>
            </a:r>
          </a:p>
          <a:p>
            <a:pPr>
              <a:buClrTx/>
              <a:buSzPct val="75000"/>
              <a:buFont typeface="Wingdings" pitchFamily="2" charset="2"/>
              <a:buChar char="Ø"/>
            </a:pPr>
            <a:r>
              <a:rPr lang="es-ES" dirty="0"/>
              <a:t>Al ser inclusiva no se trata sólo de los demás, se trata de todos nosotros ... es la fuerza como parte de una </a:t>
            </a:r>
            <a:r>
              <a:rPr lang="es-ES" dirty="0" smtClean="0"/>
              <a:t>comunidad</a:t>
            </a:r>
          </a:p>
          <a:p>
            <a:pPr>
              <a:buClrTx/>
              <a:buSzPct val="75000"/>
              <a:buFont typeface="Wingdings" pitchFamily="2" charset="2"/>
              <a:buChar char="Ø"/>
            </a:pPr>
            <a:r>
              <a:rPr lang="es-ES" dirty="0" smtClean="0"/>
              <a:t>Las comunidades </a:t>
            </a:r>
            <a:r>
              <a:rPr lang="es-ES" dirty="0"/>
              <a:t>inclusivas </a:t>
            </a:r>
            <a:r>
              <a:rPr lang="es-ES" dirty="0" smtClean="0"/>
              <a:t>están hechas </a:t>
            </a:r>
            <a:r>
              <a:rPr lang="es-ES" dirty="0"/>
              <a:t>por todos nosotros, todos tenemos </a:t>
            </a:r>
            <a:r>
              <a:rPr lang="es-ES" dirty="0" smtClean="0"/>
              <a:t>un papel importante que desempeñar</a:t>
            </a:r>
            <a:endParaRPr lang="en-GB" dirty="0" smtClean="0"/>
          </a:p>
          <a:p>
            <a:pPr>
              <a:buClrTx/>
              <a:buSzPct val="75000"/>
              <a:buFont typeface="Wingdings" pitchFamily="2" charset="2"/>
              <a:buChar char="Ø"/>
            </a:pPr>
            <a:r>
              <a:rPr lang="es-ES" dirty="0"/>
              <a:t>Si usted no hace nada, </a:t>
            </a:r>
            <a:r>
              <a:rPr lang="es-ES" dirty="0" smtClean="0"/>
              <a:t>piense un segundo en </a:t>
            </a:r>
            <a:r>
              <a:rPr lang="es-ES" dirty="0"/>
              <a:t>las personas vulnerables en su </a:t>
            </a:r>
            <a:r>
              <a:rPr lang="es-ES" dirty="0" smtClean="0"/>
              <a:t>comunidad... ¿qué </a:t>
            </a:r>
            <a:r>
              <a:rPr lang="es-ES" dirty="0"/>
              <a:t>se </a:t>
            </a:r>
            <a:r>
              <a:rPr lang="es-ES" dirty="0" smtClean="0"/>
              <a:t>PUEDE hacer?</a:t>
            </a:r>
            <a:endParaRPr lang="en-GB" dirty="0" smtClean="0"/>
          </a:p>
        </p:txBody>
      </p:sp>
    </p:spTree>
    <p:extLst>
      <p:ext uri="{BB962C8B-B14F-4D97-AF65-F5344CB8AC3E}">
        <p14:creationId xmlns:p14="http://schemas.microsoft.com/office/powerpoint/2010/main" xmlns="" val="942118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066130"/>
          </a:xfrm>
        </p:spPr>
        <p:txBody>
          <a:bodyPr>
            <a:normAutofit/>
          </a:bodyPr>
          <a:lstStyle/>
          <a:p>
            <a:pPr>
              <a:defRPr/>
            </a:pPr>
            <a:r>
              <a:rPr lang="en-GB" sz="3600" dirty="0" err="1">
                <a:solidFill>
                  <a:schemeClr val="tx1"/>
                </a:solidFill>
                <a:effectLst/>
              </a:rPr>
              <a:t>Judios</a:t>
            </a:r>
            <a:r>
              <a:rPr lang="en-GB" sz="3600" dirty="0">
                <a:solidFill>
                  <a:schemeClr val="tx1"/>
                </a:solidFill>
                <a:effectLst/>
              </a:rPr>
              <a:t> </a:t>
            </a:r>
            <a:r>
              <a:rPr lang="en-GB" sz="3600" dirty="0" err="1">
                <a:solidFill>
                  <a:schemeClr val="tx1"/>
                </a:solidFill>
                <a:effectLst/>
              </a:rPr>
              <a:t>perseguidos</a:t>
            </a:r>
            <a:r>
              <a:rPr lang="en-GB" sz="3600" dirty="0">
                <a:solidFill>
                  <a:schemeClr val="tx1"/>
                </a:solidFill>
                <a:effectLst/>
              </a:rPr>
              <a:t> </a:t>
            </a:r>
            <a:r>
              <a:rPr lang="en-GB" sz="3600" dirty="0" err="1">
                <a:solidFill>
                  <a:schemeClr val="tx1"/>
                </a:solidFill>
                <a:effectLst/>
              </a:rPr>
              <a:t>por</a:t>
            </a:r>
            <a:r>
              <a:rPr lang="en-GB" sz="3600" dirty="0">
                <a:solidFill>
                  <a:schemeClr val="tx1"/>
                </a:solidFill>
                <a:effectLst/>
              </a:rPr>
              <a:t> la </a:t>
            </a:r>
            <a:r>
              <a:rPr lang="en-GB" sz="3600" dirty="0" err="1">
                <a:solidFill>
                  <a:schemeClr val="tx1"/>
                </a:solidFill>
                <a:effectLst/>
              </a:rPr>
              <a:t>Alemania</a:t>
            </a:r>
            <a:r>
              <a:rPr lang="en-GB" sz="3600" dirty="0">
                <a:solidFill>
                  <a:schemeClr val="tx1"/>
                </a:solidFill>
                <a:effectLst/>
              </a:rPr>
              <a:t> </a:t>
            </a:r>
            <a:r>
              <a:rPr lang="en-GB" sz="3600" dirty="0" err="1">
                <a:solidFill>
                  <a:schemeClr val="tx1"/>
                </a:solidFill>
                <a:effectLst/>
              </a:rPr>
              <a:t>nazi</a:t>
            </a:r>
            <a:r>
              <a:rPr lang="en-GB" sz="3600" dirty="0">
                <a:solidFill>
                  <a:schemeClr val="tx1"/>
                </a:solidFill>
                <a:effectLst/>
              </a:rPr>
              <a:t>...</a:t>
            </a:r>
          </a:p>
        </p:txBody>
      </p:sp>
      <p:pic>
        <p:nvPicPr>
          <p:cNvPr id="8195" name="Picture 2" descr="http://t3.gstatic.com/images?q=tbn:ZTOzfPoTwKvt9M:http://www.holocaustresearchproject.org/nazioccupation/images/Jews%2520being%2520deported%2520from%2520France.jpg">
            <a:hlinkClick r:id="rId2"/>
          </p:cNvPr>
          <p:cNvPicPr>
            <a:picLocks noChangeAspect="1" noChangeArrowheads="1"/>
          </p:cNvPicPr>
          <p:nvPr/>
        </p:nvPicPr>
        <p:blipFill>
          <a:blip r:embed="rId3" cstate="print"/>
          <a:srcRect/>
          <a:stretch>
            <a:fillRect/>
          </a:stretch>
        </p:blipFill>
        <p:spPr bwMode="auto">
          <a:xfrm>
            <a:off x="2267744" y="1268760"/>
            <a:ext cx="4320480" cy="4392488"/>
          </a:xfrm>
          <a:prstGeom prst="rect">
            <a:avLst/>
          </a:prstGeom>
          <a:noFill/>
          <a:ln w="9525">
            <a:noFill/>
            <a:miter lim="800000"/>
            <a:headEnd/>
            <a:tailEnd/>
          </a:ln>
        </p:spPr>
      </p:pic>
    </p:spTree>
    <p:extLst>
      <p:ext uri="{BB962C8B-B14F-4D97-AF65-F5344CB8AC3E}">
        <p14:creationId xmlns:p14="http://schemas.microsoft.com/office/powerpoint/2010/main" xmlns="" val="133471352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23528" y="116632"/>
            <a:ext cx="8229600" cy="1143000"/>
          </a:xfrm>
        </p:spPr>
        <p:txBody>
          <a:bodyPr>
            <a:normAutofit/>
          </a:bodyPr>
          <a:lstStyle/>
          <a:p>
            <a:pPr eaLnBrk="1" hangingPunct="1">
              <a:defRPr/>
            </a:pPr>
            <a:r>
              <a:rPr lang="en-GB" sz="4200" dirty="0" smtClean="0">
                <a:solidFill>
                  <a:schemeClr val="tx1"/>
                </a:solidFill>
                <a:effectLst/>
              </a:rPr>
              <a:t>So go away today and remember…</a:t>
            </a:r>
          </a:p>
        </p:txBody>
      </p:sp>
      <p:sp>
        <p:nvSpPr>
          <p:cNvPr id="68611" name="Rectangle 3"/>
          <p:cNvSpPr>
            <a:spLocks noGrp="1" noChangeArrowheads="1"/>
          </p:cNvSpPr>
          <p:nvPr>
            <p:ph type="body" idx="1"/>
          </p:nvPr>
        </p:nvSpPr>
        <p:spPr>
          <a:xfrm>
            <a:off x="611560" y="1268760"/>
            <a:ext cx="8229600" cy="4525963"/>
          </a:xfrm>
        </p:spPr>
        <p:txBody>
          <a:bodyPr/>
          <a:lstStyle/>
          <a:p>
            <a:pPr eaLnBrk="1" hangingPunct="1">
              <a:buFontTx/>
              <a:buNone/>
              <a:defRPr/>
            </a:pPr>
            <a:r>
              <a:rPr lang="en-GB" dirty="0" smtClean="0"/>
              <a:t>An inclusive community</a:t>
            </a:r>
          </a:p>
          <a:p>
            <a:pPr eaLnBrk="1" hangingPunct="1">
              <a:buFontTx/>
              <a:buNone/>
              <a:defRPr/>
            </a:pPr>
            <a:r>
              <a:rPr lang="en-GB" dirty="0" smtClean="0"/>
              <a:t>is where we all work </a:t>
            </a:r>
          </a:p>
          <a:p>
            <a:pPr eaLnBrk="1" hangingPunct="1">
              <a:buFontTx/>
              <a:buNone/>
              <a:defRPr/>
            </a:pPr>
            <a:r>
              <a:rPr lang="en-GB" dirty="0" smtClean="0"/>
              <a:t>together……</a:t>
            </a:r>
          </a:p>
          <a:p>
            <a:pPr eaLnBrk="1" hangingPunct="1">
              <a:buFontTx/>
              <a:buNone/>
              <a:defRPr/>
            </a:pPr>
            <a:endParaRPr lang="en-GB" sz="1000" dirty="0" smtClean="0"/>
          </a:p>
          <a:p>
            <a:pPr eaLnBrk="1" hangingPunct="1">
              <a:buFontTx/>
              <a:buNone/>
              <a:defRPr/>
            </a:pPr>
            <a:r>
              <a:rPr lang="en-GB" dirty="0" smtClean="0"/>
              <a:t>Irrespective of need, </a:t>
            </a:r>
          </a:p>
          <a:p>
            <a:pPr eaLnBrk="1" hangingPunct="1">
              <a:buFontTx/>
              <a:buNone/>
              <a:defRPr/>
            </a:pPr>
            <a:r>
              <a:rPr lang="en-GB" dirty="0" smtClean="0"/>
              <a:t>differences or culture…...</a:t>
            </a:r>
          </a:p>
          <a:p>
            <a:pPr eaLnBrk="1" hangingPunct="1">
              <a:buFontTx/>
              <a:buNone/>
              <a:defRPr/>
            </a:pPr>
            <a:endParaRPr lang="en-GB" sz="1000" dirty="0" smtClean="0"/>
          </a:p>
          <a:p>
            <a:pPr eaLnBrk="1" hangingPunct="1">
              <a:buFontTx/>
              <a:buNone/>
              <a:defRPr/>
            </a:pPr>
            <a:r>
              <a:rPr lang="en-GB" dirty="0" smtClean="0"/>
              <a:t>We all have a part to play……</a:t>
            </a:r>
          </a:p>
          <a:p>
            <a:pPr eaLnBrk="1" hangingPunct="1">
              <a:buFontTx/>
              <a:buNone/>
              <a:defRPr/>
            </a:pPr>
            <a:endParaRPr lang="en-GB" dirty="0" smtClean="0"/>
          </a:p>
          <a:p>
            <a:pPr eaLnBrk="1" hangingPunct="1">
              <a:buFontTx/>
              <a:buNone/>
              <a:defRPr/>
            </a:pPr>
            <a:r>
              <a:rPr lang="en-GB" dirty="0" smtClean="0"/>
              <a:t>What is yours?</a:t>
            </a:r>
          </a:p>
        </p:txBody>
      </p:sp>
      <p:pic>
        <p:nvPicPr>
          <p:cNvPr id="23556" name="Picture 5" descr="Picture of multiple hands"/>
          <p:cNvPicPr>
            <a:picLocks noChangeAspect="1" noChangeArrowheads="1"/>
          </p:cNvPicPr>
          <p:nvPr/>
        </p:nvPicPr>
        <p:blipFill>
          <a:blip r:embed="rId3" cstate="print"/>
          <a:srcRect/>
          <a:stretch>
            <a:fillRect/>
          </a:stretch>
        </p:blipFill>
        <p:spPr bwMode="auto">
          <a:xfrm>
            <a:off x="5508104" y="1772816"/>
            <a:ext cx="2574752" cy="3647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23528" y="116632"/>
            <a:ext cx="8229600" cy="1143000"/>
          </a:xfrm>
        </p:spPr>
        <p:txBody>
          <a:bodyPr>
            <a:normAutofit/>
          </a:bodyPr>
          <a:lstStyle/>
          <a:p>
            <a:pPr eaLnBrk="1" hangingPunct="1">
              <a:defRPr/>
            </a:pPr>
            <a:r>
              <a:rPr lang="es-ES" sz="4200" dirty="0" smtClean="0">
                <a:solidFill>
                  <a:schemeClr val="tx1"/>
                </a:solidFill>
                <a:effectLst/>
              </a:rPr>
              <a:t>Márchense hoy recordando</a:t>
            </a:r>
            <a:r>
              <a:rPr lang="en-GB" sz="4200" dirty="0" smtClean="0">
                <a:solidFill>
                  <a:schemeClr val="tx1"/>
                </a:solidFill>
                <a:effectLst/>
              </a:rPr>
              <a:t>…</a:t>
            </a:r>
          </a:p>
        </p:txBody>
      </p:sp>
      <p:sp>
        <p:nvSpPr>
          <p:cNvPr id="68611" name="Rectangle 3"/>
          <p:cNvSpPr>
            <a:spLocks noGrp="1" noChangeArrowheads="1"/>
          </p:cNvSpPr>
          <p:nvPr>
            <p:ph type="body" idx="1"/>
          </p:nvPr>
        </p:nvSpPr>
        <p:spPr>
          <a:xfrm>
            <a:off x="611560" y="1268760"/>
            <a:ext cx="8229600" cy="4525963"/>
          </a:xfrm>
        </p:spPr>
        <p:txBody>
          <a:bodyPr>
            <a:normAutofit fontScale="92500" lnSpcReduction="10000"/>
          </a:bodyPr>
          <a:lstStyle/>
          <a:p>
            <a:pPr eaLnBrk="1" hangingPunct="1">
              <a:buFontTx/>
              <a:buNone/>
              <a:defRPr/>
            </a:pPr>
            <a:r>
              <a:rPr lang="es-ES" dirty="0" smtClean="0"/>
              <a:t>Una comunidad inclusiva es </a:t>
            </a:r>
          </a:p>
          <a:p>
            <a:pPr eaLnBrk="1" hangingPunct="1">
              <a:buFontTx/>
              <a:buNone/>
              <a:defRPr/>
            </a:pPr>
            <a:r>
              <a:rPr lang="es-ES" dirty="0" smtClean="0"/>
              <a:t>una comunidad donde todos </a:t>
            </a:r>
          </a:p>
          <a:p>
            <a:pPr eaLnBrk="1" hangingPunct="1">
              <a:buFontTx/>
              <a:buNone/>
              <a:defRPr/>
            </a:pPr>
            <a:r>
              <a:rPr lang="es-ES" dirty="0" smtClean="0"/>
              <a:t>trabajamos unidos</a:t>
            </a:r>
            <a:r>
              <a:rPr lang="en-GB" dirty="0" smtClean="0"/>
              <a:t>……</a:t>
            </a:r>
          </a:p>
          <a:p>
            <a:pPr eaLnBrk="1" hangingPunct="1">
              <a:buFontTx/>
              <a:buNone/>
              <a:defRPr/>
            </a:pPr>
            <a:endParaRPr lang="en-GB" sz="1000" dirty="0" smtClean="0"/>
          </a:p>
          <a:p>
            <a:pPr>
              <a:buNone/>
              <a:defRPr/>
            </a:pPr>
            <a:r>
              <a:rPr lang="es-ES" dirty="0"/>
              <a:t>Independientemente de la </a:t>
            </a:r>
            <a:endParaRPr lang="es-ES" dirty="0" smtClean="0"/>
          </a:p>
          <a:p>
            <a:pPr>
              <a:buNone/>
              <a:defRPr/>
            </a:pPr>
            <a:r>
              <a:rPr lang="es-ES" dirty="0" smtClean="0"/>
              <a:t>necesidad, diferencias </a:t>
            </a:r>
          </a:p>
          <a:p>
            <a:pPr>
              <a:buNone/>
              <a:defRPr/>
            </a:pPr>
            <a:r>
              <a:rPr lang="es-ES" dirty="0" smtClean="0"/>
              <a:t>o de la cultura</a:t>
            </a:r>
            <a:r>
              <a:rPr lang="en-GB" dirty="0" smtClean="0"/>
              <a:t>…...</a:t>
            </a:r>
          </a:p>
          <a:p>
            <a:pPr eaLnBrk="1" hangingPunct="1">
              <a:buFontTx/>
              <a:buNone/>
              <a:defRPr/>
            </a:pPr>
            <a:endParaRPr lang="en-GB" sz="1000" dirty="0" smtClean="0"/>
          </a:p>
          <a:p>
            <a:pPr>
              <a:buNone/>
              <a:defRPr/>
            </a:pPr>
            <a:r>
              <a:rPr lang="es-ES" dirty="0"/>
              <a:t>Todos tenemos un papel que </a:t>
            </a:r>
            <a:endParaRPr lang="es-ES" dirty="0" smtClean="0"/>
          </a:p>
          <a:p>
            <a:pPr>
              <a:buNone/>
              <a:defRPr/>
            </a:pPr>
            <a:r>
              <a:rPr lang="es-ES" dirty="0" smtClean="0"/>
              <a:t>desempeñar </a:t>
            </a:r>
            <a:r>
              <a:rPr lang="en-GB" dirty="0" smtClean="0"/>
              <a:t>……</a:t>
            </a:r>
          </a:p>
          <a:p>
            <a:pPr eaLnBrk="1" hangingPunct="1">
              <a:buFontTx/>
              <a:buNone/>
              <a:defRPr/>
            </a:pPr>
            <a:endParaRPr lang="en-GB" dirty="0" smtClean="0"/>
          </a:p>
          <a:p>
            <a:pPr eaLnBrk="1" hangingPunct="1">
              <a:buFontTx/>
              <a:buNone/>
              <a:defRPr/>
            </a:pPr>
            <a:r>
              <a:rPr lang="es-ES" dirty="0" smtClean="0"/>
              <a:t>¿Cuál es el tuyo</a:t>
            </a:r>
            <a:r>
              <a:rPr lang="en-GB" dirty="0" smtClean="0"/>
              <a:t>?</a:t>
            </a:r>
          </a:p>
        </p:txBody>
      </p:sp>
      <p:pic>
        <p:nvPicPr>
          <p:cNvPr id="23556" name="Picture 5" descr="Picture of multiple hands"/>
          <p:cNvPicPr>
            <a:picLocks noChangeAspect="1" noChangeArrowheads="1"/>
          </p:cNvPicPr>
          <p:nvPr/>
        </p:nvPicPr>
        <p:blipFill>
          <a:blip r:embed="rId3" cstate="print"/>
          <a:srcRect/>
          <a:stretch>
            <a:fillRect/>
          </a:stretch>
        </p:blipFill>
        <p:spPr bwMode="auto">
          <a:xfrm>
            <a:off x="5508104" y="1772816"/>
            <a:ext cx="2574752" cy="3647565"/>
          </a:xfrm>
          <a:prstGeom prst="rect">
            <a:avLst/>
          </a:prstGeom>
          <a:noFill/>
          <a:ln w="9525">
            <a:noFill/>
            <a:miter lim="800000"/>
            <a:headEnd/>
            <a:tailEnd/>
          </a:ln>
        </p:spPr>
      </p:pic>
    </p:spTree>
    <p:extLst>
      <p:ext uri="{BB962C8B-B14F-4D97-AF65-F5344CB8AC3E}">
        <p14:creationId xmlns:p14="http://schemas.microsoft.com/office/powerpoint/2010/main" xmlns="" val="18976650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179512" y="692696"/>
            <a:ext cx="8784976" cy="4824536"/>
          </a:xfrm>
        </p:spPr>
        <p:txBody>
          <a:bodyPr>
            <a:normAutofit fontScale="85000" lnSpcReduction="20000"/>
          </a:bodyPr>
          <a:lstStyle/>
          <a:p>
            <a:pPr algn="ctr">
              <a:buFontTx/>
              <a:buNone/>
              <a:defRPr/>
            </a:pPr>
            <a:r>
              <a:rPr lang="en-GB" sz="4700" b="1" dirty="0">
                <a:latin typeface="Calibri" pitchFamily="34" charset="0"/>
              </a:rPr>
              <a:t>Gareth D </a:t>
            </a:r>
            <a:r>
              <a:rPr lang="en-GB" sz="4700" b="1" dirty="0" smtClean="0">
                <a:latin typeface="Calibri" pitchFamily="34" charset="0"/>
              </a:rPr>
              <a:t>Morewood</a:t>
            </a:r>
          </a:p>
          <a:p>
            <a:pPr algn="ctr">
              <a:buFontTx/>
              <a:buNone/>
              <a:defRPr/>
            </a:pPr>
            <a:endParaRPr lang="en-GB" sz="1200" b="1" dirty="0">
              <a:latin typeface="Calibri" pitchFamily="34" charset="0"/>
            </a:endParaRPr>
          </a:p>
          <a:p>
            <a:pPr algn="ctr" eaLnBrk="1" hangingPunct="1">
              <a:lnSpc>
                <a:spcPct val="120000"/>
              </a:lnSpc>
              <a:buNone/>
              <a:defRPr/>
            </a:pPr>
            <a:r>
              <a:rPr lang="en-GB" sz="3200" dirty="0" smtClean="0">
                <a:latin typeface="Calibri" pitchFamily="34" charset="0"/>
              </a:rPr>
              <a:t>Director of Curriculum Support &amp; Specialist Leader of Education, Priestnall School, Stockport</a:t>
            </a:r>
          </a:p>
          <a:p>
            <a:pPr algn="ctr" eaLnBrk="1" hangingPunct="1">
              <a:lnSpc>
                <a:spcPct val="120000"/>
              </a:lnSpc>
              <a:buNone/>
              <a:defRPr/>
            </a:pPr>
            <a:r>
              <a:rPr lang="en-GB" sz="3200" dirty="0" smtClean="0">
                <a:latin typeface="Calibri" pitchFamily="34" charset="0"/>
              </a:rPr>
              <a:t>Honorary Research Fellow, University of Manchester</a:t>
            </a:r>
          </a:p>
          <a:p>
            <a:pPr algn="ctr">
              <a:buFontTx/>
              <a:buNone/>
              <a:defRPr/>
            </a:pPr>
            <a:endParaRPr lang="en-GB" sz="3200" dirty="0">
              <a:latin typeface="Calibri" pitchFamily="34" charset="0"/>
            </a:endParaRPr>
          </a:p>
          <a:p>
            <a:pPr algn="ctr">
              <a:buFontTx/>
              <a:buNone/>
              <a:defRPr/>
            </a:pPr>
            <a:r>
              <a:rPr lang="en-GB" sz="4400" b="1" u="sng" dirty="0" smtClean="0">
                <a:latin typeface="Calibri" pitchFamily="34" charset="0"/>
              </a:rPr>
              <a:t>www.gdmorewood.com</a:t>
            </a:r>
            <a:r>
              <a:rPr lang="en-GB" sz="4400" b="1" dirty="0" smtClean="0">
                <a:latin typeface="Calibri" pitchFamily="34" charset="0"/>
              </a:rPr>
              <a:t> </a:t>
            </a:r>
          </a:p>
          <a:p>
            <a:pPr algn="ctr">
              <a:buFontTx/>
              <a:buNone/>
              <a:defRPr/>
            </a:pPr>
            <a:r>
              <a:rPr lang="en-GB" sz="4400" b="1" dirty="0" smtClean="0">
                <a:latin typeface="Calibri" pitchFamily="34" charset="0"/>
              </a:rPr>
              <a:t>@gdmorewood</a:t>
            </a:r>
          </a:p>
          <a:p>
            <a:pPr algn="ctr">
              <a:buFontTx/>
              <a:buNone/>
              <a:defRPr/>
            </a:pPr>
            <a:endParaRPr lang="en-GB" sz="1600" b="1" dirty="0" smtClean="0">
              <a:latin typeface="Calibri" pitchFamily="34" charset="0"/>
            </a:endParaRPr>
          </a:p>
          <a:p>
            <a:pPr algn="ctr">
              <a:buFontTx/>
              <a:buNone/>
              <a:defRPr/>
            </a:pPr>
            <a:r>
              <a:rPr lang="en-GB" sz="4400" b="1" u="sng" dirty="0" smtClean="0">
                <a:latin typeface="Calibri" pitchFamily="34" charset="0"/>
              </a:rPr>
              <a:t>www.optimus-education.com</a:t>
            </a:r>
            <a:r>
              <a:rPr lang="en-GB" sz="4400" b="1" dirty="0" smtClean="0">
                <a:latin typeface="Calibri" pitchFamily="34" charset="0"/>
              </a:rPr>
              <a:t> @OptimusSEND</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179512" y="692696"/>
            <a:ext cx="8784976" cy="4824536"/>
          </a:xfrm>
        </p:spPr>
        <p:txBody>
          <a:bodyPr>
            <a:normAutofit fontScale="85000" lnSpcReduction="10000"/>
          </a:bodyPr>
          <a:lstStyle/>
          <a:p>
            <a:pPr algn="ctr">
              <a:buFontTx/>
              <a:buNone/>
              <a:defRPr/>
            </a:pPr>
            <a:r>
              <a:rPr lang="en-GB" sz="4700" b="1" dirty="0">
                <a:latin typeface="Calibri" pitchFamily="34" charset="0"/>
              </a:rPr>
              <a:t>Gareth D </a:t>
            </a:r>
            <a:r>
              <a:rPr lang="en-GB" sz="4700" b="1" dirty="0" smtClean="0">
                <a:latin typeface="Calibri" pitchFamily="34" charset="0"/>
              </a:rPr>
              <a:t>Morewood</a:t>
            </a:r>
          </a:p>
          <a:p>
            <a:pPr algn="ctr">
              <a:buFontTx/>
              <a:buNone/>
              <a:defRPr/>
            </a:pPr>
            <a:endParaRPr lang="en-GB" sz="1200" b="1" dirty="0">
              <a:latin typeface="Calibri" pitchFamily="34" charset="0"/>
            </a:endParaRPr>
          </a:p>
          <a:p>
            <a:pPr algn="ctr">
              <a:lnSpc>
                <a:spcPct val="120000"/>
              </a:lnSpc>
              <a:buNone/>
              <a:defRPr/>
            </a:pPr>
            <a:r>
              <a:rPr lang="es-ES" sz="3200" dirty="0">
                <a:latin typeface="Calibri" pitchFamily="34" charset="0"/>
              </a:rPr>
              <a:t>Director de Apoyo </a:t>
            </a:r>
            <a:r>
              <a:rPr lang="es-ES" sz="3200" dirty="0" smtClean="0">
                <a:latin typeface="Calibri" pitchFamily="34" charset="0"/>
              </a:rPr>
              <a:t>Curricular y </a:t>
            </a:r>
            <a:r>
              <a:rPr lang="es-ES" sz="3200" dirty="0">
                <a:latin typeface="Calibri" pitchFamily="34" charset="0"/>
              </a:rPr>
              <a:t>Líder especializado en Educación</a:t>
            </a:r>
            <a:r>
              <a:rPr lang="en-GB" sz="3200" dirty="0" smtClean="0">
                <a:latin typeface="Calibri" pitchFamily="34" charset="0"/>
              </a:rPr>
              <a:t>, Priestnall School, Stockport, </a:t>
            </a:r>
            <a:r>
              <a:rPr lang="en-GB" sz="3200" dirty="0" err="1" smtClean="0">
                <a:latin typeface="Calibri" pitchFamily="34" charset="0"/>
              </a:rPr>
              <a:t>Reino</a:t>
            </a:r>
            <a:r>
              <a:rPr lang="en-GB" sz="3200" dirty="0" smtClean="0">
                <a:latin typeface="Calibri" pitchFamily="34" charset="0"/>
              </a:rPr>
              <a:t> </a:t>
            </a:r>
            <a:r>
              <a:rPr lang="en-GB" sz="3200" dirty="0" err="1" smtClean="0">
                <a:latin typeface="Calibri" pitchFamily="34" charset="0"/>
              </a:rPr>
              <a:t>Unido</a:t>
            </a:r>
            <a:endParaRPr lang="en-GB" sz="3200" dirty="0" smtClean="0">
              <a:latin typeface="Calibri" pitchFamily="34" charset="0"/>
            </a:endParaRPr>
          </a:p>
          <a:p>
            <a:pPr algn="ctr">
              <a:lnSpc>
                <a:spcPct val="120000"/>
              </a:lnSpc>
              <a:buNone/>
              <a:defRPr/>
            </a:pPr>
            <a:r>
              <a:rPr lang="en-GB" sz="3200" dirty="0" err="1">
                <a:latin typeface="Calibri" pitchFamily="34" charset="0"/>
              </a:rPr>
              <a:t>Investigador</a:t>
            </a:r>
            <a:r>
              <a:rPr lang="en-GB" sz="3200" dirty="0">
                <a:latin typeface="Calibri" pitchFamily="34" charset="0"/>
              </a:rPr>
              <a:t> de </a:t>
            </a:r>
            <a:r>
              <a:rPr lang="en-GB" sz="3200" dirty="0" err="1">
                <a:latin typeface="Calibri" pitchFamily="34" charset="0"/>
              </a:rPr>
              <a:t>honor</a:t>
            </a:r>
            <a:r>
              <a:rPr lang="en-GB" sz="3200" dirty="0">
                <a:latin typeface="Calibri" pitchFamily="34" charset="0"/>
              </a:rPr>
              <a:t>, en </a:t>
            </a:r>
            <a:r>
              <a:rPr lang="en-GB" sz="3200">
                <a:latin typeface="Calibri" pitchFamily="34" charset="0"/>
              </a:rPr>
              <a:t>la </a:t>
            </a:r>
            <a:r>
              <a:rPr lang="en-GB" sz="3200" smtClean="0">
                <a:latin typeface="Calibri" pitchFamily="34" charset="0"/>
              </a:rPr>
              <a:t>Universidad </a:t>
            </a:r>
            <a:r>
              <a:rPr lang="en-GB" sz="3200" dirty="0">
                <a:latin typeface="Calibri" pitchFamily="34" charset="0"/>
              </a:rPr>
              <a:t>de Manchester</a:t>
            </a:r>
          </a:p>
          <a:p>
            <a:pPr algn="ctr">
              <a:buFontTx/>
              <a:buNone/>
              <a:defRPr/>
            </a:pPr>
            <a:r>
              <a:rPr lang="en-GB" sz="4400" b="1" u="sng" dirty="0" smtClean="0">
                <a:latin typeface="Calibri" pitchFamily="34" charset="0"/>
              </a:rPr>
              <a:t>www.gdmorewood.com</a:t>
            </a:r>
            <a:r>
              <a:rPr lang="en-GB" sz="4400" b="1" dirty="0" smtClean="0">
                <a:latin typeface="Calibri" pitchFamily="34" charset="0"/>
              </a:rPr>
              <a:t> </a:t>
            </a:r>
          </a:p>
          <a:p>
            <a:pPr algn="ctr">
              <a:buFontTx/>
              <a:buNone/>
              <a:defRPr/>
            </a:pPr>
            <a:r>
              <a:rPr lang="en-GB" sz="4400" b="1" dirty="0" smtClean="0">
                <a:latin typeface="Calibri" pitchFamily="34" charset="0"/>
              </a:rPr>
              <a:t>@gdmorewood</a:t>
            </a:r>
          </a:p>
          <a:p>
            <a:pPr algn="ctr">
              <a:buFontTx/>
              <a:buNone/>
              <a:defRPr/>
            </a:pPr>
            <a:endParaRPr lang="en-GB" sz="1600" b="1" dirty="0" smtClean="0">
              <a:latin typeface="Calibri" pitchFamily="34" charset="0"/>
            </a:endParaRPr>
          </a:p>
          <a:p>
            <a:pPr algn="ctr">
              <a:buFontTx/>
              <a:buNone/>
              <a:defRPr/>
            </a:pPr>
            <a:r>
              <a:rPr lang="en-GB" sz="4400" b="1" u="sng" dirty="0" smtClean="0">
                <a:latin typeface="Calibri" pitchFamily="34" charset="0"/>
              </a:rPr>
              <a:t>www.optimus-education.com</a:t>
            </a:r>
            <a:r>
              <a:rPr lang="en-GB" sz="4400" b="1" dirty="0" smtClean="0">
                <a:latin typeface="Calibri" pitchFamily="34" charset="0"/>
              </a:rPr>
              <a:t> @</a:t>
            </a:r>
            <a:r>
              <a:rPr lang="en-GB" sz="4400" b="1" dirty="0" err="1" smtClean="0">
                <a:latin typeface="Calibri" pitchFamily="34" charset="0"/>
              </a:rPr>
              <a:t>OptimusSEND</a:t>
            </a:r>
            <a:endParaRPr lang="en-GB" sz="4400" b="1" dirty="0" smtClean="0">
              <a:latin typeface="Calibri" pitchFamily="34" charset="0"/>
            </a:endParaRPr>
          </a:p>
        </p:txBody>
      </p:sp>
    </p:spTree>
    <p:extLst>
      <p:ext uri="{BB962C8B-B14F-4D97-AF65-F5344CB8AC3E}">
        <p14:creationId xmlns:p14="http://schemas.microsoft.com/office/powerpoint/2010/main" xmlns="" val="3076658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pPr>
              <a:defRPr/>
            </a:pPr>
            <a:r>
              <a:rPr lang="en-GB" sz="4200" dirty="0" smtClean="0">
                <a:solidFill>
                  <a:schemeClr val="tx1"/>
                </a:solidFill>
                <a:effectLst/>
              </a:rPr>
              <a:t>By colour in Apartheid South Africa...</a:t>
            </a:r>
            <a:endParaRPr lang="en-GB" sz="4200" dirty="0">
              <a:solidFill>
                <a:schemeClr val="tx1"/>
              </a:solidFill>
              <a:effectLst/>
            </a:endParaRPr>
          </a:p>
        </p:txBody>
      </p:sp>
      <p:pic>
        <p:nvPicPr>
          <p:cNvPr id="9219" name="Picture 4" descr="http://t0.gstatic.com/images?q=tbn:RjpYmjXLX4F16M:http://www.ashcombe.surrey.sch.uk/curriculum/english/GCSE/Y11/Paper%25202%2520English/Cluster%25201/Nothings%2520changed/apartheid%2520image.jpg">
            <a:hlinkClick r:id="rId2"/>
          </p:cNvPr>
          <p:cNvPicPr>
            <a:picLocks noChangeAspect="1" noChangeArrowheads="1"/>
          </p:cNvPicPr>
          <p:nvPr/>
        </p:nvPicPr>
        <p:blipFill>
          <a:blip r:embed="rId3" cstate="print"/>
          <a:srcRect/>
          <a:stretch>
            <a:fillRect/>
          </a:stretch>
        </p:blipFill>
        <p:spPr bwMode="auto">
          <a:xfrm>
            <a:off x="1547664" y="1556792"/>
            <a:ext cx="5861098" cy="3647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pPr>
              <a:defRPr/>
            </a:pPr>
            <a:r>
              <a:rPr lang="es-ES" sz="3600" dirty="0">
                <a:solidFill>
                  <a:schemeClr val="tx1"/>
                </a:solidFill>
                <a:effectLst/>
              </a:rPr>
              <a:t>Por el color </a:t>
            </a:r>
            <a:r>
              <a:rPr lang="es-ES" sz="3600" dirty="0" smtClean="0">
                <a:solidFill>
                  <a:schemeClr val="tx1"/>
                </a:solidFill>
                <a:effectLst/>
              </a:rPr>
              <a:t>en </a:t>
            </a:r>
            <a:r>
              <a:rPr lang="es-ES" sz="3600" dirty="0">
                <a:solidFill>
                  <a:schemeClr val="tx1"/>
                </a:solidFill>
                <a:effectLst/>
              </a:rPr>
              <a:t>la Sudáfrica </a:t>
            </a:r>
            <a:r>
              <a:rPr lang="es-ES" sz="3600" dirty="0" smtClean="0">
                <a:solidFill>
                  <a:schemeClr val="tx1"/>
                </a:solidFill>
                <a:effectLst/>
              </a:rPr>
              <a:t>de </a:t>
            </a:r>
            <a:br>
              <a:rPr lang="es-ES" sz="3600" dirty="0" smtClean="0">
                <a:solidFill>
                  <a:schemeClr val="tx1"/>
                </a:solidFill>
                <a:effectLst/>
              </a:rPr>
            </a:br>
            <a:r>
              <a:rPr lang="es-ES" sz="3600" dirty="0" smtClean="0">
                <a:solidFill>
                  <a:schemeClr val="tx1"/>
                </a:solidFill>
                <a:effectLst/>
              </a:rPr>
              <a:t>la </a:t>
            </a:r>
            <a:r>
              <a:rPr lang="es-ES" sz="3600" dirty="0">
                <a:solidFill>
                  <a:schemeClr val="tx1"/>
                </a:solidFill>
                <a:effectLst/>
              </a:rPr>
              <a:t>Segregación racial</a:t>
            </a:r>
            <a:r>
              <a:rPr lang="en-GB" sz="3600" dirty="0" smtClean="0">
                <a:solidFill>
                  <a:schemeClr val="tx1"/>
                </a:solidFill>
                <a:effectLst/>
              </a:rPr>
              <a:t>...</a:t>
            </a:r>
            <a:endParaRPr lang="en-GB" sz="3600" dirty="0">
              <a:solidFill>
                <a:schemeClr val="tx1"/>
              </a:solidFill>
              <a:effectLst/>
            </a:endParaRPr>
          </a:p>
        </p:txBody>
      </p:sp>
      <p:pic>
        <p:nvPicPr>
          <p:cNvPr id="9219" name="Picture 4" descr="http://t0.gstatic.com/images?q=tbn:RjpYmjXLX4F16M:http://www.ashcombe.surrey.sch.uk/curriculum/english/GCSE/Y11/Paper%25202%2520English/Cluster%25201/Nothings%2520changed/apartheid%2520image.jpg">
            <a:hlinkClick r:id="rId2"/>
          </p:cNvPr>
          <p:cNvPicPr>
            <a:picLocks noChangeAspect="1" noChangeArrowheads="1"/>
          </p:cNvPicPr>
          <p:nvPr/>
        </p:nvPicPr>
        <p:blipFill>
          <a:blip r:embed="rId3" cstate="print"/>
          <a:srcRect/>
          <a:stretch>
            <a:fillRect/>
          </a:stretch>
        </p:blipFill>
        <p:spPr bwMode="auto">
          <a:xfrm>
            <a:off x="1547664" y="1556792"/>
            <a:ext cx="5861098" cy="3647480"/>
          </a:xfrm>
          <a:prstGeom prst="rect">
            <a:avLst/>
          </a:prstGeom>
          <a:noFill/>
          <a:ln w="9525">
            <a:noFill/>
            <a:miter lim="800000"/>
            <a:headEnd/>
            <a:tailEnd/>
          </a:ln>
        </p:spPr>
      </p:pic>
    </p:spTree>
    <p:extLst>
      <p:ext uri="{BB962C8B-B14F-4D97-AF65-F5344CB8AC3E}">
        <p14:creationId xmlns:p14="http://schemas.microsoft.com/office/powerpoint/2010/main" xmlns="" val="3686277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1143000"/>
          </a:xfrm>
        </p:spPr>
        <p:txBody>
          <a:bodyPr>
            <a:noAutofit/>
          </a:bodyPr>
          <a:lstStyle/>
          <a:p>
            <a:pPr>
              <a:defRPr/>
            </a:pPr>
            <a:r>
              <a:rPr lang="en-GB" dirty="0" smtClean="0">
                <a:solidFill>
                  <a:schemeClr val="tx1"/>
                </a:solidFill>
                <a:effectLst/>
              </a:rPr>
              <a:t>Caste systems in Latin America &amp; India...</a:t>
            </a:r>
            <a:endParaRPr lang="en-GB" dirty="0">
              <a:solidFill>
                <a:schemeClr val="tx1"/>
              </a:solidFill>
              <a:effectLst/>
            </a:endParaRPr>
          </a:p>
        </p:txBody>
      </p:sp>
      <p:pic>
        <p:nvPicPr>
          <p:cNvPr id="10243" name="Picture 12" descr="See full size image">
            <a:hlinkClick r:id="rId2"/>
          </p:cNvPr>
          <p:cNvPicPr>
            <a:picLocks noChangeAspect="1" noChangeArrowheads="1"/>
          </p:cNvPicPr>
          <p:nvPr/>
        </p:nvPicPr>
        <p:blipFill>
          <a:blip r:embed="rId3" cstate="print"/>
          <a:srcRect/>
          <a:stretch>
            <a:fillRect/>
          </a:stretch>
        </p:blipFill>
        <p:spPr bwMode="auto">
          <a:xfrm>
            <a:off x="3275856" y="1484784"/>
            <a:ext cx="2675719" cy="406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1143000"/>
          </a:xfrm>
        </p:spPr>
        <p:txBody>
          <a:bodyPr>
            <a:noAutofit/>
          </a:bodyPr>
          <a:lstStyle/>
          <a:p>
            <a:pPr>
              <a:defRPr/>
            </a:pPr>
            <a:r>
              <a:rPr lang="es-ES" sz="3600" dirty="0">
                <a:solidFill>
                  <a:schemeClr val="tx1"/>
                </a:solidFill>
                <a:effectLst/>
              </a:rPr>
              <a:t>Los sistemas de castas en la India y </a:t>
            </a:r>
            <a:r>
              <a:rPr lang="es-ES" sz="3600" dirty="0" smtClean="0">
                <a:solidFill>
                  <a:schemeClr val="tx1"/>
                </a:solidFill>
                <a:effectLst/>
              </a:rPr>
              <a:t/>
            </a:r>
            <a:br>
              <a:rPr lang="es-ES" sz="3600" dirty="0" smtClean="0">
                <a:solidFill>
                  <a:schemeClr val="tx1"/>
                </a:solidFill>
                <a:effectLst/>
              </a:rPr>
            </a:br>
            <a:r>
              <a:rPr lang="es-ES" sz="3600" dirty="0" smtClean="0">
                <a:solidFill>
                  <a:schemeClr val="tx1"/>
                </a:solidFill>
                <a:effectLst/>
              </a:rPr>
              <a:t>América </a:t>
            </a:r>
            <a:r>
              <a:rPr lang="es-ES" sz="3600" dirty="0">
                <a:solidFill>
                  <a:schemeClr val="tx1"/>
                </a:solidFill>
                <a:effectLst/>
              </a:rPr>
              <a:t>Latina</a:t>
            </a:r>
            <a:r>
              <a:rPr lang="en-GB" sz="3600" dirty="0" smtClean="0">
                <a:solidFill>
                  <a:schemeClr val="tx1"/>
                </a:solidFill>
                <a:effectLst/>
              </a:rPr>
              <a:t>...</a:t>
            </a:r>
            <a:endParaRPr lang="en-GB" sz="3600" dirty="0">
              <a:solidFill>
                <a:schemeClr val="tx1"/>
              </a:solidFill>
              <a:effectLst/>
            </a:endParaRPr>
          </a:p>
        </p:txBody>
      </p:sp>
      <p:pic>
        <p:nvPicPr>
          <p:cNvPr id="10243" name="Picture 12" descr="See full size image">
            <a:hlinkClick r:id="rId2"/>
          </p:cNvPr>
          <p:cNvPicPr>
            <a:picLocks noChangeAspect="1" noChangeArrowheads="1"/>
          </p:cNvPicPr>
          <p:nvPr/>
        </p:nvPicPr>
        <p:blipFill>
          <a:blip r:embed="rId3" cstate="print"/>
          <a:srcRect/>
          <a:stretch>
            <a:fillRect/>
          </a:stretch>
        </p:blipFill>
        <p:spPr bwMode="auto">
          <a:xfrm>
            <a:off x="3275856" y="1484784"/>
            <a:ext cx="2675719" cy="4063062"/>
          </a:xfrm>
          <a:prstGeom prst="rect">
            <a:avLst/>
          </a:prstGeom>
          <a:noFill/>
          <a:ln w="9525">
            <a:noFill/>
            <a:miter lim="800000"/>
            <a:headEnd/>
            <a:tailEnd/>
          </a:ln>
        </p:spPr>
      </p:pic>
    </p:spTree>
    <p:extLst>
      <p:ext uri="{BB962C8B-B14F-4D97-AF65-F5344CB8AC3E}">
        <p14:creationId xmlns:p14="http://schemas.microsoft.com/office/powerpoint/2010/main" xmlns="" val="4019707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142875"/>
            <a:ext cx="8229600" cy="1851025"/>
          </a:xfrm>
        </p:spPr>
        <p:txBody>
          <a:bodyPr>
            <a:normAutofit/>
          </a:bodyPr>
          <a:lstStyle/>
          <a:p>
            <a:pPr>
              <a:defRPr/>
            </a:pPr>
            <a:r>
              <a:rPr lang="en-GB" sz="4200" dirty="0" smtClean="0">
                <a:solidFill>
                  <a:schemeClr val="tx1"/>
                </a:solidFill>
                <a:effectLst/>
              </a:rPr>
              <a:t>Discrimination by </a:t>
            </a:r>
            <a:br>
              <a:rPr lang="en-GB" sz="4200" dirty="0" smtClean="0">
                <a:solidFill>
                  <a:schemeClr val="tx1"/>
                </a:solidFill>
                <a:effectLst/>
              </a:rPr>
            </a:br>
            <a:r>
              <a:rPr lang="en-GB" sz="4200" dirty="0" smtClean="0">
                <a:solidFill>
                  <a:schemeClr val="tx1"/>
                </a:solidFill>
                <a:effectLst/>
              </a:rPr>
              <a:t>white in Rhodesia</a:t>
            </a:r>
            <a:endParaRPr lang="en-GB" sz="4200" dirty="0">
              <a:solidFill>
                <a:schemeClr val="tx1"/>
              </a:solidFill>
              <a:effectLst/>
            </a:endParaRPr>
          </a:p>
        </p:txBody>
      </p:sp>
      <p:sp>
        <p:nvSpPr>
          <p:cNvPr id="11267" name="TextBox 4"/>
          <p:cNvSpPr txBox="1">
            <a:spLocks noChangeArrowheads="1"/>
          </p:cNvSpPr>
          <p:nvPr/>
        </p:nvSpPr>
        <p:spPr bwMode="auto">
          <a:xfrm>
            <a:off x="500063" y="1928813"/>
            <a:ext cx="8215312" cy="4041775"/>
          </a:xfrm>
          <a:prstGeom prst="rect">
            <a:avLst/>
          </a:prstGeom>
          <a:noFill/>
          <a:ln w="9525">
            <a:noFill/>
            <a:miter lim="800000"/>
            <a:headEnd/>
            <a:tailEnd/>
          </a:ln>
        </p:spPr>
        <p:txBody>
          <a:bodyPr>
            <a:spAutoFit/>
          </a:bodyPr>
          <a:lstStyle/>
          <a:p>
            <a:r>
              <a:rPr lang="en-GB" sz="2800" b="1" dirty="0"/>
              <a:t>Section 142</a:t>
            </a:r>
            <a:r>
              <a:rPr lang="en-GB" sz="2800" dirty="0"/>
              <a:t> of the </a:t>
            </a:r>
          </a:p>
          <a:p>
            <a:r>
              <a:rPr lang="en-GB" sz="2800" dirty="0"/>
              <a:t>Building By-Laws which </a:t>
            </a:r>
          </a:p>
          <a:p>
            <a:r>
              <a:rPr lang="en-GB" sz="2800" dirty="0"/>
              <a:t>stated that </a:t>
            </a:r>
            <a:r>
              <a:rPr lang="en-GB" sz="2800" i="1" dirty="0"/>
              <a:t>"Europeans </a:t>
            </a:r>
          </a:p>
          <a:p>
            <a:r>
              <a:rPr lang="en-GB" sz="2800" i="1" dirty="0"/>
              <a:t>are prohibited from using </a:t>
            </a:r>
          </a:p>
          <a:p>
            <a:r>
              <a:rPr lang="en-GB" sz="2800" i="1" dirty="0"/>
              <a:t>the same sanitary conveniences as </a:t>
            </a:r>
            <a:r>
              <a:rPr lang="en-GB" sz="2800" i="1" dirty="0" err="1"/>
              <a:t>Asiatics</a:t>
            </a:r>
            <a:r>
              <a:rPr lang="en-GB" sz="2800" i="1" dirty="0"/>
              <a:t>, Natives and/or Coloured people, and </a:t>
            </a:r>
            <a:r>
              <a:rPr lang="en-GB" sz="2800" i="1" dirty="0" err="1"/>
              <a:t>Asiatics</a:t>
            </a:r>
            <a:r>
              <a:rPr lang="en-GB" sz="2800" i="1" dirty="0"/>
              <a:t>, Natives and/or Coloured people are prohibited from using the same sanitary conveniences as Europeans"</a:t>
            </a:r>
            <a:r>
              <a:rPr lang="en-GB" sz="2800" dirty="0"/>
              <a:t>.</a:t>
            </a:r>
          </a:p>
        </p:txBody>
      </p:sp>
      <p:pic>
        <p:nvPicPr>
          <p:cNvPr id="11268" name="Picture 4" descr="File:RepsFront.jpg">
            <a:hlinkClick r:id="rId2"/>
          </p:cNvPr>
          <p:cNvPicPr>
            <a:picLocks noChangeAspect="1" noChangeArrowheads="1"/>
          </p:cNvPicPr>
          <p:nvPr/>
        </p:nvPicPr>
        <p:blipFill>
          <a:blip r:embed="rId3" cstate="print"/>
          <a:srcRect/>
          <a:stretch>
            <a:fillRect/>
          </a:stretch>
        </p:blipFill>
        <p:spPr bwMode="auto">
          <a:xfrm>
            <a:off x="5143500" y="493713"/>
            <a:ext cx="3786188" cy="291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79512" y="2780928"/>
            <a:ext cx="8784976" cy="1800200"/>
          </a:xfrm>
        </p:spPr>
        <p:txBody>
          <a:bodyPr>
            <a:noAutofit/>
          </a:bodyPr>
          <a:lstStyle/>
          <a:p>
            <a:pPr algn="ctr"/>
            <a:r>
              <a:rPr lang="en-GB" sz="5500" dirty="0" err="1" smtClean="0">
                <a:solidFill>
                  <a:schemeClr val="tx1"/>
                </a:solidFill>
                <a:effectLst/>
              </a:rPr>
              <a:t>Hacer</a:t>
            </a:r>
            <a:r>
              <a:rPr lang="en-GB" sz="5500" dirty="0" smtClean="0">
                <a:solidFill>
                  <a:schemeClr val="tx1"/>
                </a:solidFill>
                <a:effectLst/>
              </a:rPr>
              <a:t> </a:t>
            </a:r>
            <a:r>
              <a:rPr lang="en-GB" sz="5500" dirty="0" err="1" smtClean="0">
                <a:solidFill>
                  <a:schemeClr val="tx1"/>
                </a:solidFill>
                <a:effectLst/>
              </a:rPr>
              <a:t>que</a:t>
            </a:r>
            <a:r>
              <a:rPr lang="en-GB" sz="5500" dirty="0" smtClean="0">
                <a:solidFill>
                  <a:schemeClr val="tx1"/>
                </a:solidFill>
                <a:effectLst/>
              </a:rPr>
              <a:t> la </a:t>
            </a:r>
            <a:r>
              <a:rPr lang="en-GB" sz="5500" dirty="0" err="1" smtClean="0">
                <a:solidFill>
                  <a:schemeClr val="tx1"/>
                </a:solidFill>
                <a:effectLst/>
              </a:rPr>
              <a:t>Inclusión</a:t>
            </a:r>
            <a:r>
              <a:rPr lang="en-GB" sz="5500" dirty="0" smtClean="0">
                <a:solidFill>
                  <a:schemeClr val="tx1"/>
                </a:solidFill>
                <a:effectLst/>
              </a:rPr>
              <a:t> </a:t>
            </a:r>
            <a:r>
              <a:rPr lang="en-GB" sz="5500" dirty="0" err="1" smtClean="0">
                <a:solidFill>
                  <a:schemeClr val="tx1"/>
                </a:solidFill>
                <a:effectLst/>
              </a:rPr>
              <a:t>Funcione</a:t>
            </a:r>
            <a:r>
              <a:rPr lang="en-GB" sz="5500" dirty="0" smtClean="0">
                <a:solidFill>
                  <a:schemeClr val="tx1"/>
                </a:solidFill>
                <a:effectLst/>
              </a:rPr>
              <a:t/>
            </a:r>
            <a:br>
              <a:rPr lang="en-GB" sz="5500" dirty="0" smtClean="0">
                <a:solidFill>
                  <a:schemeClr val="tx1"/>
                </a:solidFill>
                <a:effectLst/>
              </a:rPr>
            </a:br>
            <a:r>
              <a:rPr lang="es-ES" sz="4400" dirty="0" smtClean="0">
                <a:solidFill>
                  <a:schemeClr val="tx1"/>
                </a:solidFill>
                <a:effectLst/>
              </a:rPr>
              <a:t>20 </a:t>
            </a:r>
            <a:r>
              <a:rPr lang="es-ES" sz="4400" dirty="0" smtClean="0">
                <a:solidFill>
                  <a:schemeClr val="tx1"/>
                </a:solidFill>
                <a:effectLst/>
              </a:rPr>
              <a:t>años de </a:t>
            </a:r>
            <a:r>
              <a:rPr lang="es-ES" sz="4400" dirty="0">
                <a:solidFill>
                  <a:schemeClr val="tx1"/>
                </a:solidFill>
                <a:effectLst/>
              </a:rPr>
              <a:t>historia </a:t>
            </a:r>
            <a:r>
              <a:rPr lang="es-ES" sz="4400" dirty="0" smtClean="0">
                <a:solidFill>
                  <a:schemeClr val="tx1"/>
                </a:solidFill>
                <a:effectLst/>
              </a:rPr>
              <a:t>en el proceso</a:t>
            </a:r>
            <a:r>
              <a:rPr lang="en-GB" sz="5500" dirty="0" smtClean="0">
                <a:solidFill>
                  <a:schemeClr val="tx1"/>
                </a:solidFill>
                <a:effectLst/>
              </a:rPr>
              <a:t/>
            </a:r>
            <a:br>
              <a:rPr lang="en-GB" sz="5500" dirty="0" smtClean="0">
                <a:solidFill>
                  <a:schemeClr val="tx1"/>
                </a:solidFill>
                <a:effectLst/>
              </a:rPr>
            </a:br>
            <a:endParaRPr lang="en-US" sz="4000" i="1" dirty="0">
              <a:solidFill>
                <a:schemeClr val="tx1"/>
              </a:solidFill>
              <a:effectLst/>
              <a:latin typeface="Calibri" pitchFamily="34" charset="0"/>
            </a:endParaRPr>
          </a:p>
        </p:txBody>
      </p:sp>
      <p:sp>
        <p:nvSpPr>
          <p:cNvPr id="5" name="TextBox 4"/>
          <p:cNvSpPr txBox="1"/>
          <p:nvPr/>
        </p:nvSpPr>
        <p:spPr>
          <a:xfrm>
            <a:off x="2267744" y="4221088"/>
            <a:ext cx="4752528" cy="523220"/>
          </a:xfrm>
          <a:prstGeom prst="rect">
            <a:avLst/>
          </a:prstGeom>
          <a:noFill/>
        </p:spPr>
        <p:txBody>
          <a:bodyPr wrap="square" rtlCol="0">
            <a:spAutoFit/>
          </a:bodyPr>
          <a:lstStyle/>
          <a:p>
            <a:pPr algn="ctr"/>
            <a:r>
              <a:rPr lang="en-GB" sz="2800" dirty="0" smtClean="0">
                <a:latin typeface="Calibri" pitchFamily="34" charset="0"/>
              </a:rPr>
              <a:t>1 </a:t>
            </a:r>
            <a:r>
              <a:rPr lang="en-GB" sz="2800" dirty="0" err="1" smtClean="0">
                <a:latin typeface="Calibri" pitchFamily="34" charset="0"/>
              </a:rPr>
              <a:t>Abril</a:t>
            </a:r>
            <a:r>
              <a:rPr lang="en-GB" sz="2800" dirty="0" smtClean="0">
                <a:latin typeface="Calibri" pitchFamily="34" charset="0"/>
              </a:rPr>
              <a:t> 2016</a:t>
            </a:r>
            <a:endParaRPr lang="en-GB" sz="2800" dirty="0">
              <a:latin typeface="Calibri" pitchFamily="34" charset="0"/>
            </a:endParaRPr>
          </a:p>
        </p:txBody>
      </p:sp>
      <p:sp>
        <p:nvSpPr>
          <p:cNvPr id="7" name="Rectangle 2"/>
          <p:cNvSpPr txBox="1">
            <a:spLocks/>
          </p:cNvSpPr>
          <p:nvPr/>
        </p:nvSpPr>
        <p:spPr>
          <a:xfrm>
            <a:off x="107505" y="5157192"/>
            <a:ext cx="9036495" cy="1284251"/>
          </a:xfrm>
          <a:prstGeom prst="rect">
            <a:avLst/>
          </a:prstGeom>
        </p:spPr>
        <p:txBody>
          <a:bodyPr vert="horz" lIns="45720" rIns="45720">
            <a:normAutofit fontScale="25000" lnSpcReduction="20000"/>
          </a:bodyPr>
          <a:lstStyle/>
          <a:p>
            <a:pPr marL="0" marR="64008"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2700" b="1" i="0" u="none" strike="noStrike" kern="1200" cap="none" spc="0" normalizeH="0" baseline="0" noProof="0" dirty="0" smtClean="0">
              <a:ln>
                <a:noFill/>
              </a:ln>
              <a:solidFill>
                <a:schemeClr val="tx1"/>
              </a:solidFill>
              <a:effectLst/>
              <a:uLnTx/>
              <a:uFillTx/>
              <a:latin typeface="+mn-lt"/>
              <a:ea typeface="+mn-ea"/>
              <a:cs typeface="+mn-cs"/>
            </a:endParaRPr>
          </a:p>
          <a:p>
            <a:pPr marL="0" marR="64008" lvl="0" indent="0" algn="l" defTabSz="914400" rtl="0" eaLnBrk="1" fontAlgn="auto" latinLnBrk="0" hangingPunct="1">
              <a:lnSpc>
                <a:spcPct val="120000"/>
              </a:lnSpc>
              <a:spcBef>
                <a:spcPts val="400"/>
              </a:spcBef>
              <a:spcAft>
                <a:spcPts val="0"/>
              </a:spcAft>
              <a:buClr>
                <a:schemeClr val="accent1"/>
              </a:buClr>
              <a:buSzPct val="68000"/>
              <a:buFont typeface="Wingdings 3"/>
              <a:buNone/>
              <a:tabLst/>
              <a:defRPr/>
            </a:pPr>
            <a:r>
              <a:rPr kumimoji="0" lang="en-GB" sz="12000" b="1" i="0" u="none" strike="noStrike" kern="1200" cap="none" spc="0" normalizeH="0" baseline="0" noProof="0" dirty="0" smtClean="0">
                <a:ln>
                  <a:noFill/>
                </a:ln>
                <a:solidFill>
                  <a:schemeClr val="tx1"/>
                </a:solidFill>
                <a:effectLst/>
                <a:uLnTx/>
                <a:uFillTx/>
                <a:latin typeface="Calibri" pitchFamily="34" charset="0"/>
                <a:ea typeface="+mn-ea"/>
                <a:cs typeface="+mn-cs"/>
              </a:rPr>
              <a:t>Gareth D Morewood</a:t>
            </a:r>
          </a:p>
          <a:p>
            <a:pPr>
              <a:lnSpc>
                <a:spcPct val="120000"/>
              </a:lnSpc>
              <a:defRPr/>
            </a:pPr>
            <a:r>
              <a:rPr lang="en-GB" sz="8000" dirty="0">
                <a:latin typeface="Calibri" pitchFamily="34" charset="0"/>
              </a:rPr>
              <a:t>Director of Curriculum Support &amp; Specialist Leader of Education, </a:t>
            </a:r>
          </a:p>
          <a:p>
            <a:pPr>
              <a:lnSpc>
                <a:spcPct val="120000"/>
              </a:lnSpc>
              <a:defRPr/>
            </a:pPr>
            <a:r>
              <a:rPr lang="en-GB" sz="8000" dirty="0" err="1">
                <a:latin typeface="Calibri" pitchFamily="34" charset="0"/>
              </a:rPr>
              <a:t>Priestnall</a:t>
            </a:r>
            <a:r>
              <a:rPr lang="en-GB" sz="8000" dirty="0">
                <a:latin typeface="Calibri" pitchFamily="34" charset="0"/>
              </a:rPr>
              <a:t> School, Stockport; Honorary Research Fellow, University of Manchester; Vice-Chair </a:t>
            </a:r>
            <a:r>
              <a:rPr lang="en-GB" sz="8000" i="1" dirty="0" err="1">
                <a:latin typeface="Calibri" pitchFamily="34" charset="0"/>
              </a:rPr>
              <a:t>SENCo</a:t>
            </a:r>
            <a:r>
              <a:rPr lang="en-GB" sz="8000" i="1" dirty="0">
                <a:latin typeface="Calibri" pitchFamily="34" charset="0"/>
              </a:rPr>
              <a:t>-Forum</a:t>
            </a:r>
            <a:r>
              <a:rPr lang="en-GB" sz="8000" dirty="0">
                <a:latin typeface="Calibri" pitchFamily="34" charset="0"/>
              </a:rPr>
              <a:t> Advisory Group.</a:t>
            </a:r>
          </a:p>
        </p:txBody>
      </p:sp>
    </p:spTree>
    <p:extLst>
      <p:ext uri="{BB962C8B-B14F-4D97-AF65-F5344CB8AC3E}">
        <p14:creationId xmlns:p14="http://schemas.microsoft.com/office/powerpoint/2010/main" xmlns="" val="1602869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142875"/>
            <a:ext cx="8229600" cy="1851025"/>
          </a:xfrm>
        </p:spPr>
        <p:txBody>
          <a:bodyPr>
            <a:normAutofit fontScale="90000"/>
          </a:bodyPr>
          <a:lstStyle/>
          <a:p>
            <a:pPr>
              <a:defRPr/>
            </a:pPr>
            <a:r>
              <a:rPr lang="es-ES" sz="4200" dirty="0">
                <a:solidFill>
                  <a:schemeClr val="tx1"/>
                </a:solidFill>
                <a:effectLst/>
              </a:rPr>
              <a:t>La discriminación </a:t>
            </a:r>
            <a:r>
              <a:rPr lang="es-ES" sz="4200" dirty="0" smtClean="0">
                <a:solidFill>
                  <a:schemeClr val="tx1"/>
                </a:solidFill>
                <a:effectLst/>
              </a:rPr>
              <a:t/>
            </a:r>
            <a:br>
              <a:rPr lang="es-ES" sz="4200" dirty="0" smtClean="0">
                <a:solidFill>
                  <a:schemeClr val="tx1"/>
                </a:solidFill>
                <a:effectLst/>
              </a:rPr>
            </a:br>
            <a:r>
              <a:rPr lang="es-ES" sz="4200" dirty="0" smtClean="0">
                <a:solidFill>
                  <a:schemeClr val="tx1"/>
                </a:solidFill>
                <a:effectLst/>
              </a:rPr>
              <a:t>por parte</a:t>
            </a:r>
            <a:r>
              <a:rPr lang="es-ES" sz="4200" dirty="0">
                <a:solidFill>
                  <a:schemeClr val="tx1"/>
                </a:solidFill>
                <a:effectLst/>
              </a:rPr>
              <a:t> </a:t>
            </a:r>
            <a:r>
              <a:rPr lang="es-ES" sz="4200" dirty="0" smtClean="0">
                <a:solidFill>
                  <a:schemeClr val="tx1"/>
                </a:solidFill>
                <a:effectLst/>
              </a:rPr>
              <a:t>la población</a:t>
            </a:r>
            <a:br>
              <a:rPr lang="es-ES" sz="4200" dirty="0" smtClean="0">
                <a:solidFill>
                  <a:schemeClr val="tx1"/>
                </a:solidFill>
                <a:effectLst/>
              </a:rPr>
            </a:br>
            <a:r>
              <a:rPr lang="es-ES" sz="4200" dirty="0" smtClean="0">
                <a:solidFill>
                  <a:schemeClr val="tx1"/>
                </a:solidFill>
                <a:effectLst/>
              </a:rPr>
              <a:t>blanca en </a:t>
            </a:r>
            <a:r>
              <a:rPr lang="es-ES" sz="4200" dirty="0">
                <a:solidFill>
                  <a:schemeClr val="tx1"/>
                </a:solidFill>
                <a:effectLst/>
              </a:rPr>
              <a:t>Rhodesia</a:t>
            </a:r>
            <a:endParaRPr lang="en-GB" sz="4200" dirty="0">
              <a:solidFill>
                <a:schemeClr val="tx1"/>
              </a:solidFill>
              <a:effectLst/>
            </a:endParaRPr>
          </a:p>
        </p:txBody>
      </p:sp>
      <p:sp>
        <p:nvSpPr>
          <p:cNvPr id="11267" name="TextBox 4"/>
          <p:cNvSpPr txBox="1">
            <a:spLocks noChangeArrowheads="1"/>
          </p:cNvSpPr>
          <p:nvPr/>
        </p:nvSpPr>
        <p:spPr bwMode="auto">
          <a:xfrm>
            <a:off x="500063" y="2121818"/>
            <a:ext cx="8215312" cy="3539430"/>
          </a:xfrm>
          <a:prstGeom prst="rect">
            <a:avLst/>
          </a:prstGeom>
          <a:noFill/>
          <a:ln w="9525">
            <a:noFill/>
            <a:miter lim="800000"/>
            <a:headEnd/>
            <a:tailEnd/>
          </a:ln>
        </p:spPr>
        <p:txBody>
          <a:bodyPr>
            <a:spAutoFit/>
          </a:bodyPr>
          <a:lstStyle/>
          <a:p>
            <a:r>
              <a:rPr lang="es-ES" sz="2800" b="1" dirty="0" smtClean="0"/>
              <a:t>Sección </a:t>
            </a:r>
            <a:r>
              <a:rPr lang="es-ES" sz="2800" b="1" dirty="0"/>
              <a:t>142 </a:t>
            </a:r>
            <a:r>
              <a:rPr lang="es-ES" sz="2800" dirty="0"/>
              <a:t>del </a:t>
            </a:r>
            <a:r>
              <a:rPr lang="es-ES" sz="2800" dirty="0" smtClean="0"/>
              <a:t>‘Constituido</a:t>
            </a:r>
          </a:p>
          <a:p>
            <a:r>
              <a:rPr lang="es-ES" sz="2800" dirty="0" smtClean="0"/>
              <a:t> por la Ley’ donde </a:t>
            </a:r>
            <a:r>
              <a:rPr lang="es-ES" sz="2800" dirty="0"/>
              <a:t>se </a:t>
            </a:r>
            <a:r>
              <a:rPr lang="es-ES" sz="2800" dirty="0" smtClean="0"/>
              <a:t>afirma</a:t>
            </a:r>
          </a:p>
          <a:p>
            <a:r>
              <a:rPr lang="es-ES" sz="2800" dirty="0" smtClean="0"/>
              <a:t> que "</a:t>
            </a:r>
            <a:r>
              <a:rPr lang="es-ES" sz="2800" i="1" dirty="0" smtClean="0"/>
              <a:t>Los europeos tienen </a:t>
            </a:r>
            <a:endParaRPr lang="es-ES" sz="2800" i="1" dirty="0"/>
          </a:p>
          <a:p>
            <a:r>
              <a:rPr lang="es-ES" sz="2800" i="1" dirty="0"/>
              <a:t>p</a:t>
            </a:r>
            <a:r>
              <a:rPr lang="es-ES" sz="2800" i="1" dirty="0" smtClean="0"/>
              <a:t>rohibido el </a:t>
            </a:r>
            <a:r>
              <a:rPr lang="es-ES" sz="2800" i="1" dirty="0"/>
              <a:t>uso de </a:t>
            </a:r>
            <a:r>
              <a:rPr lang="es-ES" sz="2800" i="1" dirty="0" smtClean="0"/>
              <a:t>las mismas instalaciones sanitarias que </a:t>
            </a:r>
            <a:r>
              <a:rPr lang="es-ES" sz="2800" i="1" dirty="0"/>
              <a:t>asiáticos</a:t>
            </a:r>
            <a:r>
              <a:rPr lang="es-ES" sz="2800" i="1" dirty="0" smtClean="0"/>
              <a:t>, y </a:t>
            </a:r>
            <a:r>
              <a:rPr lang="es-ES" sz="2800" i="1" dirty="0"/>
              <a:t>personas </a:t>
            </a:r>
            <a:r>
              <a:rPr lang="es-ES" sz="2800" i="1" dirty="0" smtClean="0"/>
              <a:t>nativas y/o de color; </a:t>
            </a:r>
            <a:r>
              <a:rPr lang="es-ES" sz="2800" i="1" dirty="0"/>
              <a:t>y los asiáticos, </a:t>
            </a:r>
            <a:r>
              <a:rPr lang="es-ES" sz="2800" i="1" dirty="0" smtClean="0"/>
              <a:t>y personas </a:t>
            </a:r>
            <a:r>
              <a:rPr lang="es-ES" sz="2800" i="1" dirty="0"/>
              <a:t>nativas y/o de color </a:t>
            </a:r>
            <a:r>
              <a:rPr lang="es-ES" sz="2800" i="1" dirty="0" smtClean="0"/>
              <a:t>tienen </a:t>
            </a:r>
            <a:r>
              <a:rPr lang="es-ES" sz="2800" i="1" dirty="0"/>
              <a:t>prohibido el uso de las mismas instalaciones sanitarias </a:t>
            </a:r>
            <a:r>
              <a:rPr lang="es-ES" sz="2800" i="1" dirty="0" smtClean="0"/>
              <a:t>que los europeos ".</a:t>
            </a:r>
            <a:endParaRPr lang="en-GB" sz="2800" i="1" dirty="0"/>
          </a:p>
        </p:txBody>
      </p:sp>
      <p:pic>
        <p:nvPicPr>
          <p:cNvPr id="11268" name="Picture 4" descr="File:RepsFront.jpg">
            <a:hlinkClick r:id="rId2"/>
          </p:cNvPr>
          <p:cNvPicPr>
            <a:picLocks noChangeAspect="1" noChangeArrowheads="1"/>
          </p:cNvPicPr>
          <p:nvPr/>
        </p:nvPicPr>
        <p:blipFill>
          <a:blip r:embed="rId3" cstate="print"/>
          <a:srcRect/>
          <a:stretch>
            <a:fillRect/>
          </a:stretch>
        </p:blipFill>
        <p:spPr bwMode="auto">
          <a:xfrm>
            <a:off x="5143500" y="293564"/>
            <a:ext cx="3786188" cy="2919412"/>
          </a:xfrm>
          <a:prstGeom prst="rect">
            <a:avLst/>
          </a:prstGeom>
          <a:noFill/>
          <a:ln w="9525">
            <a:noFill/>
            <a:miter lim="800000"/>
            <a:headEnd/>
            <a:tailEnd/>
          </a:ln>
        </p:spPr>
      </p:pic>
    </p:spTree>
    <p:extLst>
      <p:ext uri="{BB962C8B-B14F-4D97-AF65-F5344CB8AC3E}">
        <p14:creationId xmlns:p14="http://schemas.microsoft.com/office/powerpoint/2010/main" xmlns="" val="1227192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sz="4200" dirty="0" smtClean="0">
                <a:solidFill>
                  <a:schemeClr val="tx1"/>
                </a:solidFill>
                <a:effectLst/>
              </a:rPr>
              <a:t>United States...</a:t>
            </a:r>
            <a:endParaRPr lang="en-GB" sz="4200" dirty="0">
              <a:solidFill>
                <a:schemeClr val="tx1"/>
              </a:solidFill>
              <a:effectLst/>
            </a:endParaRPr>
          </a:p>
        </p:txBody>
      </p:sp>
      <p:pic>
        <p:nvPicPr>
          <p:cNvPr id="12291" name="Picture 2" descr="Martin Luther King Jr NYWTS.jpg">
            <a:hlinkClick r:id="rId2"/>
          </p:cNvPr>
          <p:cNvPicPr>
            <a:picLocks noChangeAspect="1" noChangeArrowheads="1"/>
          </p:cNvPicPr>
          <p:nvPr/>
        </p:nvPicPr>
        <p:blipFill>
          <a:blip r:embed="rId3" cstate="print"/>
          <a:srcRect/>
          <a:stretch>
            <a:fillRect/>
          </a:stretch>
        </p:blipFill>
        <p:spPr bwMode="auto">
          <a:xfrm>
            <a:off x="971600" y="1381938"/>
            <a:ext cx="3456384" cy="4189391"/>
          </a:xfrm>
          <a:prstGeom prst="rect">
            <a:avLst/>
          </a:prstGeom>
          <a:noFill/>
          <a:ln w="9525">
            <a:noFill/>
            <a:miter lim="800000"/>
            <a:headEnd/>
            <a:tailEnd/>
          </a:ln>
        </p:spPr>
      </p:pic>
      <p:pic>
        <p:nvPicPr>
          <p:cNvPr id="12292" name="Picture 4" descr="http://upload.wikimedia.org/wikipedia/commons/thumb/c/c4/Rosaparks.jpg/225px-Rosaparks.jpg">
            <a:hlinkClick r:id="rId4"/>
          </p:cNvPr>
          <p:cNvPicPr>
            <a:picLocks noChangeAspect="1" noChangeArrowheads="1"/>
          </p:cNvPicPr>
          <p:nvPr/>
        </p:nvPicPr>
        <p:blipFill>
          <a:blip r:embed="rId5" cstate="print"/>
          <a:srcRect/>
          <a:stretch>
            <a:fillRect/>
          </a:stretch>
        </p:blipFill>
        <p:spPr bwMode="auto">
          <a:xfrm>
            <a:off x="5148064" y="764704"/>
            <a:ext cx="3354710" cy="4771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sz="4200" dirty="0" err="1" smtClean="0">
                <a:solidFill>
                  <a:schemeClr val="tx1"/>
                </a:solidFill>
                <a:effectLst/>
              </a:rPr>
              <a:t>Estados</a:t>
            </a:r>
            <a:r>
              <a:rPr lang="en-GB" sz="4200" dirty="0" smtClean="0">
                <a:solidFill>
                  <a:schemeClr val="tx1"/>
                </a:solidFill>
                <a:effectLst/>
              </a:rPr>
              <a:t> </a:t>
            </a:r>
            <a:r>
              <a:rPr lang="en-GB" sz="4200" dirty="0" err="1" smtClean="0">
                <a:solidFill>
                  <a:schemeClr val="tx1"/>
                </a:solidFill>
                <a:effectLst/>
              </a:rPr>
              <a:t>Unidos</a:t>
            </a:r>
            <a:r>
              <a:rPr lang="en-GB" sz="4200" dirty="0" smtClean="0">
                <a:solidFill>
                  <a:schemeClr val="tx1"/>
                </a:solidFill>
                <a:effectLst/>
              </a:rPr>
              <a:t>...</a:t>
            </a:r>
            <a:endParaRPr lang="en-GB" sz="4200" dirty="0">
              <a:solidFill>
                <a:schemeClr val="tx1"/>
              </a:solidFill>
              <a:effectLst/>
            </a:endParaRPr>
          </a:p>
        </p:txBody>
      </p:sp>
      <p:pic>
        <p:nvPicPr>
          <p:cNvPr id="12291" name="Picture 2" descr="Martin Luther King Jr NYWTS.jpg">
            <a:hlinkClick r:id="rId2"/>
          </p:cNvPr>
          <p:cNvPicPr>
            <a:picLocks noChangeAspect="1" noChangeArrowheads="1"/>
          </p:cNvPicPr>
          <p:nvPr/>
        </p:nvPicPr>
        <p:blipFill>
          <a:blip r:embed="rId3" cstate="print"/>
          <a:srcRect/>
          <a:stretch>
            <a:fillRect/>
          </a:stretch>
        </p:blipFill>
        <p:spPr bwMode="auto">
          <a:xfrm>
            <a:off x="971600" y="1381938"/>
            <a:ext cx="3456384" cy="4189391"/>
          </a:xfrm>
          <a:prstGeom prst="rect">
            <a:avLst/>
          </a:prstGeom>
          <a:noFill/>
          <a:ln w="9525">
            <a:noFill/>
            <a:miter lim="800000"/>
            <a:headEnd/>
            <a:tailEnd/>
          </a:ln>
        </p:spPr>
      </p:pic>
      <p:pic>
        <p:nvPicPr>
          <p:cNvPr id="12292" name="Picture 4" descr="http://upload.wikimedia.org/wikipedia/commons/thumb/c/c4/Rosaparks.jpg/225px-Rosaparks.jpg">
            <a:hlinkClick r:id="rId4"/>
          </p:cNvPr>
          <p:cNvPicPr>
            <a:picLocks noChangeAspect="1" noChangeArrowheads="1"/>
          </p:cNvPicPr>
          <p:nvPr/>
        </p:nvPicPr>
        <p:blipFill>
          <a:blip r:embed="rId5" cstate="print"/>
          <a:srcRect/>
          <a:stretch>
            <a:fillRect/>
          </a:stretch>
        </p:blipFill>
        <p:spPr bwMode="auto">
          <a:xfrm>
            <a:off x="5148064" y="764704"/>
            <a:ext cx="3354710" cy="4771143"/>
          </a:xfrm>
          <a:prstGeom prst="rect">
            <a:avLst/>
          </a:prstGeom>
          <a:noFill/>
          <a:ln w="9525">
            <a:noFill/>
            <a:miter lim="800000"/>
            <a:headEnd/>
            <a:tailEnd/>
          </a:ln>
        </p:spPr>
      </p:pic>
    </p:spTree>
    <p:extLst>
      <p:ext uri="{BB962C8B-B14F-4D97-AF65-F5344CB8AC3E}">
        <p14:creationId xmlns:p14="http://schemas.microsoft.com/office/powerpoint/2010/main" xmlns="" val="2042543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GB" sz="4200" dirty="0" smtClean="0">
                <a:solidFill>
                  <a:schemeClr val="tx1"/>
                </a:solidFill>
                <a:effectLst/>
              </a:rPr>
              <a:t>Historically there has always been discrimination...</a:t>
            </a:r>
            <a:endParaRPr lang="en-GB" sz="4200" dirty="0">
              <a:solidFill>
                <a:schemeClr val="tx1"/>
              </a:solidFill>
              <a:effectLst/>
            </a:endParaRPr>
          </a:p>
        </p:txBody>
      </p:sp>
      <p:sp>
        <p:nvSpPr>
          <p:cNvPr id="3" name="Content Placeholder 2"/>
          <p:cNvSpPr>
            <a:spLocks noGrp="1"/>
          </p:cNvSpPr>
          <p:nvPr>
            <p:ph idx="1"/>
          </p:nvPr>
        </p:nvSpPr>
        <p:spPr>
          <a:xfrm>
            <a:off x="395536" y="1700808"/>
            <a:ext cx="8229600" cy="4043363"/>
          </a:xfrm>
        </p:spPr>
        <p:txBody>
          <a:bodyPr/>
          <a:lstStyle/>
          <a:p>
            <a:pPr eaLnBrk="1" hangingPunct="1">
              <a:buClrTx/>
              <a:buSzPct val="75000"/>
              <a:buFont typeface="Wingdings" pitchFamily="2" charset="2"/>
              <a:buChar char="Ø"/>
              <a:defRPr/>
            </a:pPr>
            <a:r>
              <a:rPr lang="en-GB" sz="2800" dirty="0" smtClean="0"/>
              <a:t>In medieval times we hunted witches – evidenced by giving birth to children with disabilities</a:t>
            </a:r>
          </a:p>
          <a:p>
            <a:pPr eaLnBrk="1" hangingPunct="1">
              <a:buClrTx/>
              <a:buSzPct val="75000"/>
              <a:buFont typeface="Wingdings" pitchFamily="2" charset="2"/>
              <a:buChar char="Ø"/>
              <a:defRPr/>
            </a:pPr>
            <a:r>
              <a:rPr lang="en-GB" sz="2800" dirty="0" smtClean="0"/>
              <a:t>In 16</a:t>
            </a:r>
            <a:r>
              <a:rPr lang="en-GB" sz="2800" baseline="30000" dirty="0" smtClean="0"/>
              <a:t>th</a:t>
            </a:r>
            <a:r>
              <a:rPr lang="en-GB" sz="2800" dirty="0" smtClean="0"/>
              <a:t> century Holland those who caught leprosy were seen as sinners and had all their belongings confiscated by the state</a:t>
            </a:r>
          </a:p>
          <a:p>
            <a:pPr eaLnBrk="1" hangingPunct="1">
              <a:buClrTx/>
              <a:buSzPct val="75000"/>
              <a:buFont typeface="Wingdings" pitchFamily="2" charset="2"/>
              <a:buChar char="Ø"/>
              <a:defRPr/>
            </a:pPr>
            <a:r>
              <a:rPr lang="en-GB" sz="2800" dirty="0" smtClean="0"/>
              <a:t>British folklore – linking disability with evil and figures of fun – court jesters were often disabled and dwarfs featured as ‘freaks’ in many courts</a:t>
            </a:r>
          </a:p>
          <a:p>
            <a:pPr>
              <a:defRPr/>
            </a:pP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s-ES" sz="4200" dirty="0" smtClean="0">
                <a:solidFill>
                  <a:schemeClr val="tx1"/>
                </a:solidFill>
                <a:effectLst/>
              </a:rPr>
              <a:t>Históricamente, la </a:t>
            </a:r>
            <a:r>
              <a:rPr lang="es-ES" sz="4200" dirty="0">
                <a:solidFill>
                  <a:schemeClr val="tx1"/>
                </a:solidFill>
                <a:effectLst/>
              </a:rPr>
              <a:t>discriminación ha </a:t>
            </a:r>
            <a:r>
              <a:rPr lang="es-ES" sz="4200" dirty="0" smtClean="0">
                <a:solidFill>
                  <a:schemeClr val="tx1"/>
                </a:solidFill>
                <a:effectLst/>
              </a:rPr>
              <a:t>existido </a:t>
            </a:r>
            <a:r>
              <a:rPr lang="es-ES" sz="4200" dirty="0">
                <a:solidFill>
                  <a:schemeClr val="tx1"/>
                </a:solidFill>
                <a:effectLst/>
              </a:rPr>
              <a:t>siempre </a:t>
            </a:r>
            <a:r>
              <a:rPr lang="en-GB" sz="4200" dirty="0" smtClean="0">
                <a:solidFill>
                  <a:schemeClr val="tx1"/>
                </a:solidFill>
                <a:effectLst/>
              </a:rPr>
              <a:t>...</a:t>
            </a:r>
            <a:endParaRPr lang="en-GB" sz="4200" dirty="0">
              <a:solidFill>
                <a:schemeClr val="tx1"/>
              </a:solidFill>
              <a:effectLst/>
            </a:endParaRPr>
          </a:p>
        </p:txBody>
      </p:sp>
      <p:sp>
        <p:nvSpPr>
          <p:cNvPr id="3" name="Content Placeholder 2"/>
          <p:cNvSpPr>
            <a:spLocks noGrp="1"/>
          </p:cNvSpPr>
          <p:nvPr>
            <p:ph idx="1"/>
          </p:nvPr>
        </p:nvSpPr>
        <p:spPr>
          <a:xfrm>
            <a:off x="395536" y="1700808"/>
            <a:ext cx="8424936" cy="4043363"/>
          </a:xfrm>
        </p:spPr>
        <p:txBody>
          <a:bodyPr>
            <a:normAutofit/>
          </a:bodyPr>
          <a:lstStyle/>
          <a:p>
            <a:pPr>
              <a:buClrTx/>
              <a:buSzPct val="75000"/>
              <a:buFont typeface="Wingdings" pitchFamily="2" charset="2"/>
              <a:buChar char="Ø"/>
              <a:defRPr/>
            </a:pPr>
            <a:r>
              <a:rPr lang="en-GB" sz="2800" dirty="0" smtClean="0"/>
              <a:t>En la</a:t>
            </a:r>
            <a:r>
              <a:rPr lang="es-ES" sz="2800" dirty="0" smtClean="0"/>
              <a:t> época </a:t>
            </a:r>
            <a:r>
              <a:rPr lang="en-GB" sz="2800" dirty="0" smtClean="0"/>
              <a:t>medieval </a:t>
            </a:r>
            <a:r>
              <a:rPr lang="es-ES" sz="2800" dirty="0" smtClean="0"/>
              <a:t>cazaban brujas– evidenciado por dar a luz a niños con discapacidades</a:t>
            </a:r>
          </a:p>
          <a:p>
            <a:pPr>
              <a:buClrTx/>
              <a:buSzPct val="75000"/>
              <a:buFont typeface="Wingdings" pitchFamily="2" charset="2"/>
              <a:buChar char="Ø"/>
              <a:defRPr/>
            </a:pPr>
            <a:r>
              <a:rPr lang="es-ES" sz="2800" dirty="0"/>
              <a:t>En </a:t>
            </a:r>
            <a:r>
              <a:rPr lang="es-ES" sz="2800" dirty="0" smtClean="0"/>
              <a:t>la Holanda </a:t>
            </a:r>
            <a:r>
              <a:rPr lang="es-ES" sz="2800" dirty="0"/>
              <a:t>del siglo </a:t>
            </a:r>
            <a:r>
              <a:rPr lang="es-ES" sz="2800" dirty="0" smtClean="0"/>
              <a:t>XXVI, </a:t>
            </a:r>
            <a:r>
              <a:rPr lang="es-ES" sz="2800" dirty="0"/>
              <a:t>los que </a:t>
            </a:r>
            <a:r>
              <a:rPr lang="es-ES" sz="2800" dirty="0" smtClean="0"/>
              <a:t>cogían </a:t>
            </a:r>
            <a:r>
              <a:rPr lang="es-ES" sz="2800" dirty="0"/>
              <a:t>la lepra </a:t>
            </a:r>
            <a:r>
              <a:rPr lang="es-ES" sz="2800" dirty="0" smtClean="0"/>
              <a:t>eran </a:t>
            </a:r>
            <a:r>
              <a:rPr lang="es-ES" sz="2800" dirty="0"/>
              <a:t>vistos como pecadores y </a:t>
            </a:r>
            <a:r>
              <a:rPr lang="es-ES" sz="2800" dirty="0" smtClean="0"/>
              <a:t>todas </a:t>
            </a:r>
            <a:r>
              <a:rPr lang="es-ES" sz="2800" dirty="0"/>
              <a:t>sus pertenencias </a:t>
            </a:r>
            <a:r>
              <a:rPr lang="es-ES" sz="2800" dirty="0" smtClean="0"/>
              <a:t>era confiscadas </a:t>
            </a:r>
            <a:r>
              <a:rPr lang="es-ES" sz="2800" dirty="0"/>
              <a:t>por el </a:t>
            </a:r>
            <a:r>
              <a:rPr lang="es-ES" sz="2800" dirty="0" smtClean="0"/>
              <a:t>Estado</a:t>
            </a:r>
          </a:p>
          <a:p>
            <a:pPr>
              <a:buClrTx/>
              <a:buSzPct val="75000"/>
              <a:buFont typeface="Wingdings" pitchFamily="2" charset="2"/>
              <a:buChar char="Ø"/>
              <a:defRPr/>
            </a:pPr>
            <a:r>
              <a:rPr lang="es-ES" sz="2800" dirty="0" smtClean="0"/>
              <a:t>Época del Folclore </a:t>
            </a:r>
            <a:r>
              <a:rPr lang="es-ES" sz="2800" dirty="0"/>
              <a:t>británico </a:t>
            </a:r>
            <a:r>
              <a:rPr lang="es-ES" sz="2800" dirty="0" smtClean="0"/>
              <a:t>– se unía la </a:t>
            </a:r>
            <a:r>
              <a:rPr lang="es-ES" sz="2800" dirty="0"/>
              <a:t>discapacidad con el mal y </a:t>
            </a:r>
            <a:r>
              <a:rPr lang="es-ES" sz="2800" dirty="0" smtClean="0"/>
              <a:t>con figuras para la diversión </a:t>
            </a:r>
            <a:r>
              <a:rPr lang="es-ES" sz="2800" dirty="0"/>
              <a:t>- bufones de la corte </a:t>
            </a:r>
            <a:r>
              <a:rPr lang="es-ES" sz="2800" dirty="0" smtClean="0"/>
              <a:t>eran </a:t>
            </a:r>
            <a:r>
              <a:rPr lang="es-ES" sz="2800" dirty="0"/>
              <a:t>a menudo </a:t>
            </a:r>
            <a:r>
              <a:rPr lang="es-ES" sz="2800" dirty="0" smtClean="0"/>
              <a:t>discapacitados y/o enanos presentados </a:t>
            </a:r>
            <a:r>
              <a:rPr lang="es-ES" sz="2800" dirty="0"/>
              <a:t>como 'monstruos' en muchos tribunales</a:t>
            </a:r>
            <a:endParaRPr lang="en-GB" dirty="0"/>
          </a:p>
        </p:txBody>
      </p:sp>
    </p:spTree>
    <p:extLst>
      <p:ext uri="{BB962C8B-B14F-4D97-AF65-F5344CB8AC3E}">
        <p14:creationId xmlns:p14="http://schemas.microsoft.com/office/powerpoint/2010/main" xmlns="" val="3184884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472488" cy="1048668"/>
          </a:xfrm>
        </p:spPr>
        <p:txBody>
          <a:bodyPr>
            <a:normAutofit/>
          </a:bodyPr>
          <a:lstStyle/>
          <a:p>
            <a:pPr>
              <a:defRPr/>
            </a:pPr>
            <a:r>
              <a:rPr lang="en-GB" sz="4200" dirty="0" smtClean="0">
                <a:solidFill>
                  <a:schemeClr val="tx1"/>
                </a:solidFill>
                <a:effectLst/>
              </a:rPr>
              <a:t>Well what about here and now...</a:t>
            </a:r>
            <a:endParaRPr lang="en-GB" sz="4200" dirty="0">
              <a:solidFill>
                <a:schemeClr val="tx1"/>
              </a:solidFill>
              <a:effectLst/>
            </a:endParaRPr>
          </a:p>
        </p:txBody>
      </p:sp>
      <p:sp>
        <p:nvSpPr>
          <p:cNvPr id="3" name="Content Placeholder 2"/>
          <p:cNvSpPr>
            <a:spLocks noGrp="1"/>
          </p:cNvSpPr>
          <p:nvPr>
            <p:ph idx="1"/>
          </p:nvPr>
        </p:nvSpPr>
        <p:spPr>
          <a:xfrm>
            <a:off x="251520" y="1196752"/>
            <a:ext cx="8568952" cy="4525963"/>
          </a:xfrm>
        </p:spPr>
        <p:txBody>
          <a:bodyPr>
            <a:normAutofit lnSpcReduction="10000"/>
          </a:bodyPr>
          <a:lstStyle/>
          <a:p>
            <a:pPr>
              <a:buClrTx/>
              <a:buSzPct val="75000"/>
              <a:buFont typeface="Wingdings" pitchFamily="2" charset="2"/>
              <a:buChar char="Ø"/>
              <a:defRPr/>
            </a:pPr>
            <a:r>
              <a:rPr lang="en-GB" dirty="0" smtClean="0"/>
              <a:t>15% of young disabled people at 16 compared with 7% of non disabled people are not in education, employment and training</a:t>
            </a:r>
          </a:p>
          <a:p>
            <a:pPr>
              <a:buClrTx/>
              <a:buSzPct val="75000"/>
              <a:buFont typeface="Wingdings" pitchFamily="2" charset="2"/>
              <a:buChar char="Ø"/>
              <a:defRPr/>
            </a:pPr>
            <a:r>
              <a:rPr lang="en-GB" dirty="0" smtClean="0"/>
              <a:t>This increases to 27% and 9% for disabled and non disabled people when they turn 19 years</a:t>
            </a:r>
          </a:p>
          <a:p>
            <a:pPr>
              <a:buClrTx/>
              <a:buSzPct val="75000"/>
              <a:buFont typeface="Wingdings" pitchFamily="2" charset="2"/>
              <a:buChar char="Ø"/>
              <a:defRPr/>
            </a:pPr>
            <a:r>
              <a:rPr lang="en-GB" dirty="0" smtClean="0"/>
              <a:t>36% of young disabled people are not doing subjects of their choice because of poor access to curriculum, disabling environment and attitudes</a:t>
            </a:r>
          </a:p>
          <a:p>
            <a:pPr>
              <a:buClrTx/>
              <a:buSzPct val="75000"/>
              <a:buFont typeface="Wingdings" pitchFamily="2" charset="2"/>
              <a:buChar char="Ø"/>
              <a:defRPr/>
            </a:pPr>
            <a:r>
              <a:rPr lang="en-GB" dirty="0" smtClean="0"/>
              <a:t>Young disabled people are much less likely than their nondisabled peers to be doing academic subjects that allow them to go onto their career choice</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472488" cy="1048668"/>
          </a:xfrm>
        </p:spPr>
        <p:txBody>
          <a:bodyPr>
            <a:normAutofit/>
          </a:bodyPr>
          <a:lstStyle/>
          <a:p>
            <a:pPr>
              <a:defRPr/>
            </a:pPr>
            <a:r>
              <a:rPr lang="es-ES" sz="4200" dirty="0" smtClean="0">
                <a:solidFill>
                  <a:schemeClr val="tx1"/>
                </a:solidFill>
                <a:effectLst/>
              </a:rPr>
              <a:t>Bueno, </a:t>
            </a:r>
            <a:r>
              <a:rPr lang="es-ES" sz="4200" dirty="0">
                <a:solidFill>
                  <a:schemeClr val="tx1"/>
                </a:solidFill>
                <a:effectLst/>
              </a:rPr>
              <a:t>¿qué pasa aquí y </a:t>
            </a:r>
            <a:r>
              <a:rPr lang="es-ES" sz="4200" dirty="0" smtClean="0">
                <a:solidFill>
                  <a:schemeClr val="tx1"/>
                </a:solidFill>
                <a:effectLst/>
              </a:rPr>
              <a:t>ahora?</a:t>
            </a:r>
            <a:r>
              <a:rPr lang="en-GB" sz="4200" dirty="0" smtClean="0">
                <a:solidFill>
                  <a:schemeClr val="tx1"/>
                </a:solidFill>
                <a:effectLst/>
              </a:rPr>
              <a:t>...</a:t>
            </a:r>
            <a:endParaRPr lang="en-GB" sz="4200" dirty="0">
              <a:solidFill>
                <a:schemeClr val="tx1"/>
              </a:solidFill>
              <a:effectLst/>
            </a:endParaRPr>
          </a:p>
        </p:txBody>
      </p:sp>
      <p:sp>
        <p:nvSpPr>
          <p:cNvPr id="3" name="Content Placeholder 2"/>
          <p:cNvSpPr>
            <a:spLocks noGrp="1"/>
          </p:cNvSpPr>
          <p:nvPr>
            <p:ph idx="1"/>
          </p:nvPr>
        </p:nvSpPr>
        <p:spPr>
          <a:xfrm>
            <a:off x="251520" y="1196752"/>
            <a:ext cx="8568952" cy="4525963"/>
          </a:xfrm>
        </p:spPr>
        <p:txBody>
          <a:bodyPr>
            <a:normAutofit fontScale="92500"/>
          </a:bodyPr>
          <a:lstStyle/>
          <a:p>
            <a:pPr>
              <a:buClrTx/>
              <a:buSzPct val="75000"/>
              <a:buFont typeface="Wingdings" pitchFamily="2" charset="2"/>
              <a:buChar char="Ø"/>
              <a:defRPr/>
            </a:pPr>
            <a:r>
              <a:rPr lang="es-ES" dirty="0" smtClean="0"/>
              <a:t>Un 15</a:t>
            </a:r>
            <a:r>
              <a:rPr lang="es-ES" dirty="0"/>
              <a:t>% de los jóvenes con discapacidad a los 16 </a:t>
            </a:r>
            <a:r>
              <a:rPr lang="es-ES" dirty="0" smtClean="0"/>
              <a:t>años, </a:t>
            </a:r>
            <a:r>
              <a:rPr lang="es-ES" dirty="0"/>
              <a:t>en comparación con el 7% de las personas sin </a:t>
            </a:r>
            <a:r>
              <a:rPr lang="es-ES" dirty="0" smtClean="0"/>
              <a:t>discapacidad, NO tienen educación</a:t>
            </a:r>
            <a:r>
              <a:rPr lang="es-ES" dirty="0"/>
              <a:t>, </a:t>
            </a:r>
            <a:r>
              <a:rPr lang="es-ES" dirty="0" smtClean="0"/>
              <a:t>empleo y/o formación</a:t>
            </a:r>
          </a:p>
          <a:p>
            <a:pPr>
              <a:buClrTx/>
              <a:buSzPct val="75000"/>
              <a:buFont typeface="Wingdings" pitchFamily="2" charset="2"/>
              <a:buChar char="Ø"/>
              <a:defRPr/>
            </a:pPr>
            <a:r>
              <a:rPr lang="es-ES" dirty="0"/>
              <a:t>Este porcentaje </a:t>
            </a:r>
            <a:r>
              <a:rPr lang="es-ES" dirty="0" smtClean="0"/>
              <a:t>aumenta </a:t>
            </a:r>
            <a:r>
              <a:rPr lang="es-ES" dirty="0"/>
              <a:t>al 27% de las personas con discapacidad </a:t>
            </a:r>
            <a:r>
              <a:rPr lang="es-ES" dirty="0" smtClean="0"/>
              <a:t>y </a:t>
            </a:r>
            <a:r>
              <a:rPr lang="es-ES" dirty="0"/>
              <a:t>el 9% </a:t>
            </a:r>
            <a:r>
              <a:rPr lang="es-ES" dirty="0" smtClean="0"/>
              <a:t>no discapacitados, al </a:t>
            </a:r>
            <a:r>
              <a:rPr lang="es-ES" dirty="0"/>
              <a:t>cumplir los 19 </a:t>
            </a:r>
            <a:r>
              <a:rPr lang="es-ES" dirty="0" smtClean="0"/>
              <a:t>años</a:t>
            </a:r>
          </a:p>
          <a:p>
            <a:pPr>
              <a:buClrTx/>
              <a:buSzPct val="75000"/>
              <a:buFont typeface="Wingdings" pitchFamily="2" charset="2"/>
              <a:buChar char="Ø"/>
              <a:defRPr/>
            </a:pPr>
            <a:r>
              <a:rPr lang="es-ES" dirty="0"/>
              <a:t>El 36% de los jóvenes con discapacidad no </a:t>
            </a:r>
            <a:r>
              <a:rPr lang="es-ES" dirty="0" smtClean="0"/>
              <a:t>están estudiando asignaturas de </a:t>
            </a:r>
            <a:r>
              <a:rPr lang="es-ES" dirty="0"/>
              <a:t>su elección debido al poco acceso al plan de estudios, </a:t>
            </a:r>
            <a:r>
              <a:rPr lang="es-ES" dirty="0" smtClean="0"/>
              <a:t>entorno y habilidades poco capacitadas</a:t>
            </a:r>
          </a:p>
          <a:p>
            <a:pPr>
              <a:buClrTx/>
              <a:buSzPct val="75000"/>
              <a:buFont typeface="Wingdings" pitchFamily="2" charset="2"/>
              <a:buChar char="Ø"/>
              <a:defRPr/>
            </a:pPr>
            <a:r>
              <a:rPr lang="es-ES" dirty="0" smtClean="0"/>
              <a:t>Los jóvenes </a:t>
            </a:r>
            <a:r>
              <a:rPr lang="es-ES" dirty="0"/>
              <a:t>con discapacidad son mucho menos propensos </a:t>
            </a:r>
            <a:r>
              <a:rPr lang="es-ES" dirty="0" smtClean="0"/>
              <a:t>a hacer las </a:t>
            </a:r>
            <a:r>
              <a:rPr lang="es-ES" dirty="0"/>
              <a:t>materias académicas que les </a:t>
            </a:r>
            <a:r>
              <a:rPr lang="es-ES" dirty="0" smtClean="0"/>
              <a:t>permitirían acceder a una carrera universitaria de su elección</a:t>
            </a:r>
            <a:endParaRPr lang="en-GB" dirty="0"/>
          </a:p>
        </p:txBody>
      </p:sp>
    </p:spTree>
    <p:extLst>
      <p:ext uri="{BB962C8B-B14F-4D97-AF65-F5344CB8AC3E}">
        <p14:creationId xmlns:p14="http://schemas.microsoft.com/office/powerpoint/2010/main" xmlns="" val="455848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1"/>
            <a:ext cx="8229600" cy="864096"/>
          </a:xfrm>
        </p:spPr>
        <p:txBody>
          <a:bodyPr>
            <a:normAutofit/>
          </a:bodyPr>
          <a:lstStyle/>
          <a:p>
            <a:pPr>
              <a:defRPr/>
            </a:pPr>
            <a:r>
              <a:rPr lang="en-GB" sz="4200" dirty="0" smtClean="0">
                <a:solidFill>
                  <a:schemeClr val="tx1"/>
                </a:solidFill>
                <a:effectLst/>
              </a:rPr>
              <a:t>What is ‘reasonable’ to ask?</a:t>
            </a:r>
            <a:endParaRPr lang="en-GB" sz="4200" dirty="0">
              <a:solidFill>
                <a:schemeClr val="tx1"/>
              </a:solidFill>
              <a:effectLst/>
            </a:endParaRPr>
          </a:p>
        </p:txBody>
      </p:sp>
      <p:sp>
        <p:nvSpPr>
          <p:cNvPr id="3" name="Content Placeholder 2"/>
          <p:cNvSpPr>
            <a:spLocks noGrp="1"/>
          </p:cNvSpPr>
          <p:nvPr>
            <p:ph idx="1"/>
          </p:nvPr>
        </p:nvSpPr>
        <p:spPr>
          <a:xfrm>
            <a:off x="179512" y="1124744"/>
            <a:ext cx="8640960" cy="4519612"/>
          </a:xfrm>
        </p:spPr>
        <p:txBody>
          <a:bodyPr>
            <a:noAutofit/>
          </a:bodyPr>
          <a:lstStyle/>
          <a:p>
            <a:pPr>
              <a:buClrTx/>
              <a:buSzPct val="75000"/>
              <a:buFont typeface="Wingdings" pitchFamily="2" charset="2"/>
              <a:buChar char="Ø"/>
              <a:defRPr/>
            </a:pPr>
            <a:r>
              <a:rPr lang="en-GB" dirty="0" smtClean="0"/>
              <a:t>All disabled learners have the legal and human right to attend mainstream courses in mainstream education settings</a:t>
            </a:r>
          </a:p>
          <a:p>
            <a:pPr>
              <a:buClrTx/>
              <a:buSzPct val="75000"/>
              <a:buFont typeface="Wingdings" pitchFamily="2" charset="2"/>
              <a:buChar char="Ø"/>
              <a:defRPr/>
            </a:pPr>
            <a:r>
              <a:rPr lang="en-GB" dirty="0" smtClean="0"/>
              <a:t>All disabled learners have the legal right to individualised support</a:t>
            </a:r>
          </a:p>
          <a:p>
            <a:pPr>
              <a:buClrTx/>
              <a:buSzPct val="75000"/>
              <a:buFont typeface="Wingdings" pitchFamily="2" charset="2"/>
              <a:buChar char="Ø"/>
              <a:defRPr/>
            </a:pPr>
            <a:r>
              <a:rPr lang="en-GB" dirty="0" smtClean="0"/>
              <a:t>Education buildings need to be made accessible to </a:t>
            </a:r>
            <a:r>
              <a:rPr lang="en-GB" b="1" dirty="0" smtClean="0"/>
              <a:t>all</a:t>
            </a:r>
            <a:r>
              <a:rPr lang="en-GB" dirty="0" smtClean="0"/>
              <a:t> learners</a:t>
            </a:r>
          </a:p>
          <a:p>
            <a:pPr>
              <a:buClrTx/>
              <a:buSzPct val="75000"/>
              <a:buFont typeface="Wingdings" pitchFamily="2" charset="2"/>
              <a:buChar char="Ø"/>
              <a:defRPr/>
            </a:pPr>
            <a:r>
              <a:rPr lang="en-GB" dirty="0" smtClean="0"/>
              <a:t>All mainstream course curricula need to be accessible to and inclusive of disabled learners</a:t>
            </a:r>
          </a:p>
          <a:p>
            <a:pPr>
              <a:buClrTx/>
              <a:buSzPct val="75000"/>
              <a:buFont typeface="Wingdings" pitchFamily="2" charset="2"/>
              <a:buChar char="Ø"/>
              <a:defRPr/>
            </a:pPr>
            <a:r>
              <a:rPr lang="en-GB" dirty="0" smtClean="0"/>
              <a:t>All education assessments and accreditations are inclusive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1"/>
            <a:ext cx="8229600" cy="864096"/>
          </a:xfrm>
        </p:spPr>
        <p:txBody>
          <a:bodyPr>
            <a:normAutofit/>
          </a:bodyPr>
          <a:lstStyle/>
          <a:p>
            <a:pPr>
              <a:defRPr/>
            </a:pPr>
            <a:r>
              <a:rPr lang="es-ES" sz="4200" dirty="0" smtClean="0">
                <a:solidFill>
                  <a:schemeClr val="tx1"/>
                </a:solidFill>
                <a:effectLst/>
              </a:rPr>
              <a:t>¿Qué es ‘razonable’ pedir?</a:t>
            </a:r>
            <a:endParaRPr lang="es-ES" sz="4200" dirty="0">
              <a:solidFill>
                <a:schemeClr val="tx1"/>
              </a:solidFill>
              <a:effectLst/>
            </a:endParaRPr>
          </a:p>
        </p:txBody>
      </p:sp>
      <p:sp>
        <p:nvSpPr>
          <p:cNvPr id="3" name="Content Placeholder 2"/>
          <p:cNvSpPr>
            <a:spLocks noGrp="1"/>
          </p:cNvSpPr>
          <p:nvPr>
            <p:ph idx="1"/>
          </p:nvPr>
        </p:nvSpPr>
        <p:spPr>
          <a:xfrm>
            <a:off x="179512" y="836712"/>
            <a:ext cx="8640960" cy="4519612"/>
          </a:xfrm>
        </p:spPr>
        <p:txBody>
          <a:bodyPr>
            <a:noAutofit/>
          </a:bodyPr>
          <a:lstStyle/>
          <a:p>
            <a:pPr>
              <a:buClrTx/>
              <a:buSzPct val="75000"/>
              <a:buFont typeface="Wingdings" pitchFamily="2" charset="2"/>
              <a:buChar char="Ø"/>
              <a:defRPr/>
            </a:pPr>
            <a:r>
              <a:rPr lang="es-ES" dirty="0"/>
              <a:t>Todos los alumnos con discapacidad tienen el derecho legal y humano </a:t>
            </a:r>
            <a:r>
              <a:rPr lang="es-ES" dirty="0" smtClean="0"/>
              <a:t>de </a:t>
            </a:r>
            <a:r>
              <a:rPr lang="es-ES" dirty="0"/>
              <a:t>asistir a </a:t>
            </a:r>
            <a:r>
              <a:rPr lang="es-ES" dirty="0" smtClean="0"/>
              <a:t>cursos en centros de </a:t>
            </a:r>
            <a:r>
              <a:rPr lang="es-ES" dirty="0"/>
              <a:t>enseñanza </a:t>
            </a:r>
            <a:r>
              <a:rPr lang="es-ES" dirty="0" smtClean="0"/>
              <a:t>general</a:t>
            </a:r>
          </a:p>
          <a:p>
            <a:pPr>
              <a:buClrTx/>
              <a:buSzPct val="75000"/>
              <a:buFont typeface="Wingdings" pitchFamily="2" charset="2"/>
              <a:buChar char="Ø"/>
              <a:defRPr/>
            </a:pPr>
            <a:r>
              <a:rPr lang="es-ES" dirty="0"/>
              <a:t>Todos los alumnos con discapacidad tienen el derecho legal de </a:t>
            </a:r>
            <a:r>
              <a:rPr lang="es-ES" dirty="0" smtClean="0"/>
              <a:t>obtener apoyo individualizado</a:t>
            </a:r>
          </a:p>
          <a:p>
            <a:pPr>
              <a:buClrTx/>
              <a:buSzPct val="75000"/>
              <a:buFont typeface="Wingdings" pitchFamily="2" charset="2"/>
              <a:buChar char="Ø"/>
              <a:defRPr/>
            </a:pPr>
            <a:r>
              <a:rPr lang="es-ES" dirty="0" smtClean="0"/>
              <a:t>Los edificios </a:t>
            </a:r>
            <a:r>
              <a:rPr lang="es-ES" dirty="0"/>
              <a:t>educativos deben ser accesibles a </a:t>
            </a:r>
            <a:r>
              <a:rPr lang="es-ES" b="1" dirty="0"/>
              <a:t>todos</a:t>
            </a:r>
            <a:r>
              <a:rPr lang="es-ES" dirty="0"/>
              <a:t> los </a:t>
            </a:r>
            <a:r>
              <a:rPr lang="es-ES" dirty="0" smtClean="0"/>
              <a:t>estudiantes</a:t>
            </a:r>
          </a:p>
          <a:p>
            <a:pPr>
              <a:buClrTx/>
              <a:buSzPct val="75000"/>
              <a:buFont typeface="Wingdings" pitchFamily="2" charset="2"/>
              <a:buChar char="Ø"/>
              <a:defRPr/>
            </a:pPr>
            <a:r>
              <a:rPr lang="es-ES" dirty="0" smtClean="0"/>
              <a:t>Todos los programas académicos de la corriente principal de educación tienen que ser accesibles e integrar a estudiantes discapacitados</a:t>
            </a:r>
          </a:p>
          <a:p>
            <a:pPr>
              <a:buClrTx/>
              <a:buSzPct val="75000"/>
              <a:buFont typeface="Wingdings" pitchFamily="2" charset="2"/>
              <a:buChar char="Ø"/>
              <a:defRPr/>
            </a:pPr>
            <a:r>
              <a:rPr lang="es-ES" dirty="0"/>
              <a:t>Todas las evaluaciones </a:t>
            </a:r>
            <a:r>
              <a:rPr lang="es-ES" dirty="0" smtClean="0"/>
              <a:t>y acreditaciones </a:t>
            </a:r>
            <a:r>
              <a:rPr lang="es-ES" dirty="0"/>
              <a:t>de educación</a:t>
            </a:r>
            <a:r>
              <a:rPr lang="es-ES" dirty="0" smtClean="0"/>
              <a:t> debe ser integradoras</a:t>
            </a:r>
            <a:endParaRPr lang="en-GB" dirty="0" smtClean="0"/>
          </a:p>
        </p:txBody>
      </p:sp>
    </p:spTree>
    <p:extLst>
      <p:ext uri="{BB962C8B-B14F-4D97-AF65-F5344CB8AC3E}">
        <p14:creationId xmlns:p14="http://schemas.microsoft.com/office/powerpoint/2010/main" xmlns="" val="36623038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descr="P3160040"/>
          <p:cNvPicPr>
            <a:picLocks noChangeAspect="1" noChangeArrowheads="1"/>
          </p:cNvPicPr>
          <p:nvPr/>
        </p:nvPicPr>
        <p:blipFill>
          <a:blip r:embed="rId2" cstate="print"/>
          <a:srcRect/>
          <a:stretch>
            <a:fillRect/>
          </a:stretch>
        </p:blipFill>
        <p:spPr bwMode="auto">
          <a:xfrm>
            <a:off x="971600" y="188640"/>
            <a:ext cx="7273032" cy="5447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buSzPct val="75000"/>
              <a:buFont typeface="Wingdings" pitchFamily="2" charset="2"/>
              <a:buChar char="Ø"/>
            </a:pPr>
            <a:r>
              <a:rPr lang="en-GB" sz="3000" dirty="0" smtClean="0"/>
              <a:t>Consider initial thinking – what is inclusion?</a:t>
            </a:r>
          </a:p>
          <a:p>
            <a:pPr>
              <a:buClrTx/>
              <a:buSzPct val="75000"/>
              <a:buFont typeface="Wingdings" pitchFamily="2" charset="2"/>
              <a:buChar char="Ø"/>
            </a:pPr>
            <a:r>
              <a:rPr lang="en-GB" sz="3000" dirty="0" smtClean="0"/>
              <a:t>Frame our experiences against history – have we moved on?</a:t>
            </a:r>
          </a:p>
          <a:p>
            <a:pPr>
              <a:buClrTx/>
              <a:buSzPct val="75000"/>
              <a:buFont typeface="Wingdings" pitchFamily="2" charset="2"/>
              <a:buChar char="Ø"/>
            </a:pPr>
            <a:r>
              <a:rPr lang="en-GB" sz="3000" dirty="0" smtClean="0"/>
              <a:t>Consider different definitions and models – how do they relate to our experiences?</a:t>
            </a:r>
          </a:p>
          <a:p>
            <a:pPr>
              <a:buClrTx/>
              <a:buSzPct val="75000"/>
              <a:buFont typeface="Wingdings" pitchFamily="2" charset="2"/>
              <a:buChar char="Ø"/>
            </a:pPr>
            <a:r>
              <a:rPr lang="en-GB" sz="3000" dirty="0" smtClean="0"/>
              <a:t>Look at my journey – 15 years in the making!</a:t>
            </a:r>
          </a:p>
          <a:p>
            <a:pPr>
              <a:buClrTx/>
              <a:buSzPct val="75000"/>
              <a:buFont typeface="Wingdings" pitchFamily="2" charset="2"/>
              <a:buChar char="Ø"/>
            </a:pPr>
            <a:r>
              <a:rPr lang="en-GB" sz="3000" dirty="0" smtClean="0"/>
              <a:t>Decide on your priorities moving forward – action planning for a new, inclusive world!</a:t>
            </a:r>
          </a:p>
          <a:p>
            <a:endParaRPr lang="en-GB" dirty="0"/>
          </a:p>
        </p:txBody>
      </p:sp>
      <p:sp>
        <p:nvSpPr>
          <p:cNvPr id="3" name="Title 2"/>
          <p:cNvSpPr>
            <a:spLocks noGrp="1"/>
          </p:cNvSpPr>
          <p:nvPr>
            <p:ph type="title"/>
          </p:nvPr>
        </p:nvSpPr>
        <p:spPr/>
        <p:txBody>
          <a:bodyPr>
            <a:normAutofit/>
          </a:bodyPr>
          <a:lstStyle/>
          <a:p>
            <a:r>
              <a:rPr lang="en-GB" sz="4200" dirty="0" smtClean="0">
                <a:solidFill>
                  <a:schemeClr val="tx1"/>
                </a:solidFill>
                <a:effectLst/>
              </a:rPr>
              <a:t>What are we going to do?</a:t>
            </a:r>
            <a:endParaRPr lang="en-GB" sz="4200" dirty="0">
              <a:solidFill>
                <a:schemeClr val="tx1"/>
              </a:solidFill>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descr="P3160040"/>
          <p:cNvPicPr>
            <a:picLocks noChangeAspect="1" noChangeArrowheads="1"/>
          </p:cNvPicPr>
          <p:nvPr/>
        </p:nvPicPr>
        <p:blipFill>
          <a:blip r:embed="rId2" cstate="print"/>
          <a:srcRect/>
          <a:stretch>
            <a:fillRect/>
          </a:stretch>
        </p:blipFill>
        <p:spPr bwMode="auto">
          <a:xfrm>
            <a:off x="971600" y="188640"/>
            <a:ext cx="7273032" cy="5447216"/>
          </a:xfrm>
          <a:prstGeom prst="rect">
            <a:avLst/>
          </a:prstGeom>
          <a:noFill/>
          <a:ln w="9525">
            <a:noFill/>
            <a:miter lim="800000"/>
            <a:headEnd/>
            <a:tailEnd/>
          </a:ln>
        </p:spPr>
      </p:pic>
    </p:spTree>
    <p:extLst>
      <p:ext uri="{BB962C8B-B14F-4D97-AF65-F5344CB8AC3E}">
        <p14:creationId xmlns:p14="http://schemas.microsoft.com/office/powerpoint/2010/main" xmlns="" val="3145615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Documents and Settings\Gareth\Desktop\OLD Stuff\PHOTOS\STP81134.JPG"/>
          <p:cNvPicPr>
            <a:picLocks noChangeAspect="1" noChangeArrowheads="1"/>
          </p:cNvPicPr>
          <p:nvPr/>
        </p:nvPicPr>
        <p:blipFill>
          <a:blip r:embed="rId2" cstate="print"/>
          <a:srcRect/>
          <a:stretch>
            <a:fillRect/>
          </a:stretch>
        </p:blipFill>
        <p:spPr bwMode="auto">
          <a:xfrm>
            <a:off x="500063" y="571500"/>
            <a:ext cx="3643312" cy="4857750"/>
          </a:xfrm>
          <a:prstGeom prst="rect">
            <a:avLst/>
          </a:prstGeom>
          <a:noFill/>
          <a:ln w="9525">
            <a:noFill/>
            <a:miter lim="800000"/>
            <a:headEnd/>
            <a:tailEnd/>
          </a:ln>
        </p:spPr>
      </p:pic>
      <p:pic>
        <p:nvPicPr>
          <p:cNvPr id="19459" name="Picture 5" descr="C:\Documents and Settings\Gareth\Desktop\OLD Stuff\PHOTOS\STP81136.JPG"/>
          <p:cNvPicPr>
            <a:picLocks noChangeAspect="1" noChangeArrowheads="1"/>
          </p:cNvPicPr>
          <p:nvPr/>
        </p:nvPicPr>
        <p:blipFill>
          <a:blip r:embed="rId3" cstate="print"/>
          <a:srcRect/>
          <a:stretch>
            <a:fillRect/>
          </a:stretch>
        </p:blipFill>
        <p:spPr bwMode="auto">
          <a:xfrm>
            <a:off x="4822825" y="571500"/>
            <a:ext cx="3643313"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Documents and Settings\Gareth\Desktop\OLD Stuff\PHOTOS\STP81134.JPG"/>
          <p:cNvPicPr>
            <a:picLocks noChangeAspect="1" noChangeArrowheads="1"/>
          </p:cNvPicPr>
          <p:nvPr/>
        </p:nvPicPr>
        <p:blipFill>
          <a:blip r:embed="rId2" cstate="print"/>
          <a:srcRect/>
          <a:stretch>
            <a:fillRect/>
          </a:stretch>
        </p:blipFill>
        <p:spPr bwMode="auto">
          <a:xfrm>
            <a:off x="500063" y="571500"/>
            <a:ext cx="3643312" cy="4857750"/>
          </a:xfrm>
          <a:prstGeom prst="rect">
            <a:avLst/>
          </a:prstGeom>
          <a:noFill/>
          <a:ln w="9525">
            <a:noFill/>
            <a:miter lim="800000"/>
            <a:headEnd/>
            <a:tailEnd/>
          </a:ln>
        </p:spPr>
      </p:pic>
      <p:pic>
        <p:nvPicPr>
          <p:cNvPr id="19459" name="Picture 5" descr="C:\Documents and Settings\Gareth\Desktop\OLD Stuff\PHOTOS\STP81136.JPG"/>
          <p:cNvPicPr>
            <a:picLocks noChangeAspect="1" noChangeArrowheads="1"/>
          </p:cNvPicPr>
          <p:nvPr/>
        </p:nvPicPr>
        <p:blipFill>
          <a:blip r:embed="rId3" cstate="print"/>
          <a:srcRect/>
          <a:stretch>
            <a:fillRect/>
          </a:stretch>
        </p:blipFill>
        <p:spPr bwMode="auto">
          <a:xfrm>
            <a:off x="4822825" y="571500"/>
            <a:ext cx="3643313" cy="4857750"/>
          </a:xfrm>
          <a:prstGeom prst="rect">
            <a:avLst/>
          </a:prstGeom>
          <a:noFill/>
          <a:ln w="9525">
            <a:noFill/>
            <a:miter lim="800000"/>
            <a:headEnd/>
            <a:tailEnd/>
          </a:ln>
        </p:spPr>
      </p:pic>
    </p:spTree>
    <p:extLst>
      <p:ext uri="{BB962C8B-B14F-4D97-AF65-F5344CB8AC3E}">
        <p14:creationId xmlns:p14="http://schemas.microsoft.com/office/powerpoint/2010/main" xmlns="" val="1266053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260648"/>
            <a:ext cx="8229600" cy="850106"/>
          </a:xfrm>
        </p:spPr>
        <p:txBody>
          <a:bodyPr>
            <a:normAutofit/>
          </a:bodyPr>
          <a:lstStyle/>
          <a:p>
            <a:r>
              <a:rPr lang="en-GB" sz="4200" dirty="0">
                <a:solidFill>
                  <a:schemeClr val="tx1"/>
                </a:solidFill>
                <a:effectLst/>
              </a:rPr>
              <a:t>Understanding an inclusive </a:t>
            </a:r>
            <a:r>
              <a:rPr lang="en-GB" sz="4200" dirty="0" smtClean="0">
                <a:solidFill>
                  <a:schemeClr val="tx1"/>
                </a:solidFill>
                <a:effectLst/>
              </a:rPr>
              <a:t>society…</a:t>
            </a:r>
            <a:endParaRPr lang="en-GB" sz="4200" dirty="0">
              <a:solidFill>
                <a:schemeClr val="tx1"/>
              </a:solidFill>
              <a:effectLst/>
            </a:endParaRPr>
          </a:p>
        </p:txBody>
      </p:sp>
      <p:sp>
        <p:nvSpPr>
          <p:cNvPr id="13315" name="Rectangle 3"/>
          <p:cNvSpPr>
            <a:spLocks noGrp="1" noChangeArrowheads="1"/>
          </p:cNvSpPr>
          <p:nvPr>
            <p:ph type="body" idx="1"/>
          </p:nvPr>
        </p:nvSpPr>
        <p:spPr>
          <a:xfrm>
            <a:off x="251520" y="1340768"/>
            <a:ext cx="8496944" cy="4464496"/>
          </a:xfrm>
        </p:spPr>
        <p:txBody>
          <a:bodyPr>
            <a:normAutofit/>
          </a:bodyPr>
          <a:lstStyle/>
          <a:p>
            <a:pPr marL="533400" indent="-533400">
              <a:buFontTx/>
              <a:buNone/>
            </a:pPr>
            <a:r>
              <a:rPr lang="en-GB" sz="2800" b="1" dirty="0"/>
              <a:t>	Medical Model of </a:t>
            </a:r>
            <a:r>
              <a:rPr lang="en-GB" sz="2800" b="1" dirty="0" smtClean="0"/>
              <a:t>Disability</a:t>
            </a:r>
          </a:p>
          <a:p>
            <a:pPr marL="533400" indent="-533400">
              <a:buFontTx/>
              <a:buNone/>
            </a:pPr>
            <a:endParaRPr lang="en-GB" sz="1400" b="1" dirty="0"/>
          </a:p>
          <a:p>
            <a:pPr marL="533400" indent="-533400">
              <a:buFontTx/>
              <a:buNone/>
            </a:pPr>
            <a:r>
              <a:rPr lang="en-GB" sz="2800" dirty="0"/>
              <a:t>	Disabled people, once organised in a movement identified two Models or ways of explaining disability. One created by doctors and other health professionals sees the ‘problems’ in disabled peoples lives as a result of their impairment. The solution is the treatment or cure of the individual. </a:t>
            </a:r>
            <a:endParaRPr lang="en-GB" sz="2800" dirty="0" smtClean="0"/>
          </a:p>
          <a:p>
            <a:pPr marL="533400" indent="-533400">
              <a:buFontTx/>
              <a:buNone/>
            </a:pPr>
            <a:endParaRPr lang="en-GB" sz="1400" dirty="0" smtClean="0"/>
          </a:p>
          <a:p>
            <a:pPr marL="533400" indent="-533400">
              <a:buFontTx/>
              <a:buNone/>
            </a:pPr>
            <a:r>
              <a:rPr lang="en-GB" sz="2800" dirty="0" smtClean="0"/>
              <a:t>	This </a:t>
            </a:r>
            <a:r>
              <a:rPr lang="en-GB" sz="2800" dirty="0"/>
              <a:t>is called the Medical </a:t>
            </a:r>
            <a:r>
              <a:rPr lang="en-GB" sz="2800" dirty="0" smtClean="0"/>
              <a:t>model. </a:t>
            </a:r>
            <a:endParaRPr lang="en-GB"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260648"/>
            <a:ext cx="8229600" cy="850106"/>
          </a:xfrm>
        </p:spPr>
        <p:txBody>
          <a:bodyPr>
            <a:normAutofit fontScale="90000"/>
          </a:bodyPr>
          <a:lstStyle/>
          <a:p>
            <a:r>
              <a:rPr lang="es-ES" sz="4200" dirty="0" smtClean="0">
                <a:solidFill>
                  <a:schemeClr val="tx1"/>
                </a:solidFill>
                <a:effectLst/>
              </a:rPr>
              <a:t>Entendiendo </a:t>
            </a:r>
            <a:r>
              <a:rPr lang="es-ES" sz="4200" dirty="0">
                <a:solidFill>
                  <a:schemeClr val="tx1"/>
                </a:solidFill>
                <a:effectLst/>
              </a:rPr>
              <a:t>l</a:t>
            </a:r>
            <a:r>
              <a:rPr lang="es-ES" sz="4200" dirty="0" smtClean="0">
                <a:solidFill>
                  <a:schemeClr val="tx1"/>
                </a:solidFill>
                <a:effectLst/>
              </a:rPr>
              <a:t>a Sociedad Integradora</a:t>
            </a:r>
            <a:r>
              <a:rPr lang="en-GB" sz="4200" dirty="0" smtClean="0">
                <a:solidFill>
                  <a:schemeClr val="tx1"/>
                </a:solidFill>
                <a:effectLst/>
              </a:rPr>
              <a:t>…</a:t>
            </a:r>
            <a:endParaRPr lang="en-GB" sz="4200" dirty="0">
              <a:solidFill>
                <a:schemeClr val="tx1"/>
              </a:solidFill>
              <a:effectLst/>
            </a:endParaRPr>
          </a:p>
        </p:txBody>
      </p:sp>
      <p:sp>
        <p:nvSpPr>
          <p:cNvPr id="13315" name="Rectangle 3"/>
          <p:cNvSpPr>
            <a:spLocks noGrp="1" noChangeArrowheads="1"/>
          </p:cNvSpPr>
          <p:nvPr>
            <p:ph type="body" idx="1"/>
          </p:nvPr>
        </p:nvSpPr>
        <p:spPr>
          <a:xfrm>
            <a:off x="179512" y="1340768"/>
            <a:ext cx="8640960" cy="4464496"/>
          </a:xfrm>
        </p:spPr>
        <p:txBody>
          <a:bodyPr>
            <a:normAutofit lnSpcReduction="10000"/>
          </a:bodyPr>
          <a:lstStyle/>
          <a:p>
            <a:pPr marL="533400" indent="-533400">
              <a:buFontTx/>
              <a:buNone/>
            </a:pPr>
            <a:r>
              <a:rPr lang="en-GB" sz="2800" b="1" dirty="0"/>
              <a:t>	</a:t>
            </a:r>
            <a:r>
              <a:rPr lang="es-ES" sz="2800" b="1" dirty="0" smtClean="0"/>
              <a:t>Modelo Médico de la Discapacidad</a:t>
            </a:r>
          </a:p>
          <a:p>
            <a:pPr marL="533400" indent="-533400">
              <a:buFontTx/>
              <a:buNone/>
            </a:pPr>
            <a:endParaRPr lang="en-GB" sz="1400" b="1" dirty="0"/>
          </a:p>
          <a:p>
            <a:pPr marL="533400" indent="-533400">
              <a:buFontTx/>
              <a:buNone/>
            </a:pPr>
            <a:r>
              <a:rPr lang="en-GB" sz="2800" dirty="0"/>
              <a:t>	</a:t>
            </a:r>
            <a:r>
              <a:rPr lang="es-ES" sz="2800" dirty="0" smtClean="0"/>
              <a:t>Las </a:t>
            </a:r>
            <a:r>
              <a:rPr lang="es-ES" sz="2800" dirty="0"/>
              <a:t>personas con discapacidad, una vez </a:t>
            </a:r>
            <a:r>
              <a:rPr lang="es-ES" sz="2800" dirty="0" smtClean="0"/>
              <a:t>organizadas </a:t>
            </a:r>
            <a:r>
              <a:rPr lang="es-ES" sz="2800" dirty="0"/>
              <a:t>en un </a:t>
            </a:r>
            <a:r>
              <a:rPr lang="es-ES" sz="2800" dirty="0" smtClean="0"/>
              <a:t>movimiento, se identifican </a:t>
            </a:r>
            <a:r>
              <a:rPr lang="es-ES" sz="2800" dirty="0"/>
              <a:t>dos modelos o formas de explicar la discapacidad. Uno creado por los médicos y otros profesionales de la </a:t>
            </a:r>
            <a:r>
              <a:rPr lang="es-ES" sz="2800" dirty="0" smtClean="0"/>
              <a:t>salud, que </a:t>
            </a:r>
            <a:r>
              <a:rPr lang="es-ES" sz="2800" dirty="0"/>
              <a:t>ve </a:t>
            </a:r>
            <a:r>
              <a:rPr lang="es-ES" sz="2800" dirty="0" smtClean="0"/>
              <a:t>"los problemas</a:t>
            </a:r>
            <a:r>
              <a:rPr lang="es-ES" sz="2800" dirty="0"/>
              <a:t>" en las </a:t>
            </a:r>
            <a:r>
              <a:rPr lang="es-ES" sz="2800" dirty="0" smtClean="0"/>
              <a:t>vidas de las personas discapacitadas </a:t>
            </a:r>
            <a:r>
              <a:rPr lang="es-ES" sz="2800" dirty="0"/>
              <a:t>como </a:t>
            </a:r>
            <a:r>
              <a:rPr lang="es-ES" sz="2800" dirty="0" smtClean="0"/>
              <a:t>la consecuencia </a:t>
            </a:r>
            <a:r>
              <a:rPr lang="es-ES" sz="2800" dirty="0"/>
              <a:t>de su deterioro. La solución es el tratamiento o curación de la persona.</a:t>
            </a:r>
            <a:endParaRPr lang="en-GB" sz="2800" dirty="0" smtClean="0"/>
          </a:p>
          <a:p>
            <a:pPr marL="533400" indent="-533400">
              <a:buFontTx/>
              <a:buNone/>
            </a:pPr>
            <a:endParaRPr lang="en-GB" sz="1400" dirty="0" smtClean="0"/>
          </a:p>
          <a:p>
            <a:pPr marL="533400" indent="-533400">
              <a:buFontTx/>
              <a:buNone/>
            </a:pPr>
            <a:r>
              <a:rPr lang="en-GB" sz="2800" dirty="0" smtClean="0"/>
              <a:t>	</a:t>
            </a:r>
            <a:r>
              <a:rPr lang="es-ES" sz="2800" dirty="0" smtClean="0"/>
              <a:t>Este es el llamado Modelo Médico. </a:t>
            </a:r>
            <a:endParaRPr lang="es-ES" sz="2800" dirty="0"/>
          </a:p>
        </p:txBody>
      </p:sp>
    </p:spTree>
    <p:extLst>
      <p:ext uri="{BB962C8B-B14F-4D97-AF65-F5344CB8AC3E}">
        <p14:creationId xmlns:p14="http://schemas.microsoft.com/office/powerpoint/2010/main" xmlns="" val="194907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260648"/>
            <a:ext cx="8229600" cy="850106"/>
          </a:xfrm>
        </p:spPr>
        <p:txBody>
          <a:bodyPr>
            <a:normAutofit/>
          </a:bodyPr>
          <a:lstStyle/>
          <a:p>
            <a:r>
              <a:rPr lang="en-GB" sz="4200" dirty="0">
                <a:solidFill>
                  <a:schemeClr val="tx1"/>
                </a:solidFill>
                <a:effectLst/>
              </a:rPr>
              <a:t>Understanding an inclusive </a:t>
            </a:r>
            <a:r>
              <a:rPr lang="en-GB" sz="4200" dirty="0" smtClean="0">
                <a:solidFill>
                  <a:schemeClr val="tx1"/>
                </a:solidFill>
                <a:effectLst/>
              </a:rPr>
              <a:t>society…</a:t>
            </a:r>
            <a:endParaRPr lang="en-GB" sz="4200" dirty="0">
              <a:solidFill>
                <a:schemeClr val="tx1"/>
              </a:solidFill>
              <a:effectLst/>
            </a:endParaRPr>
          </a:p>
        </p:txBody>
      </p:sp>
      <p:sp>
        <p:nvSpPr>
          <p:cNvPr id="13315" name="Rectangle 3"/>
          <p:cNvSpPr>
            <a:spLocks noGrp="1" noChangeArrowheads="1"/>
          </p:cNvSpPr>
          <p:nvPr>
            <p:ph type="body" idx="1"/>
          </p:nvPr>
        </p:nvSpPr>
        <p:spPr>
          <a:xfrm>
            <a:off x="251520" y="1340768"/>
            <a:ext cx="8496944" cy="4464496"/>
          </a:xfrm>
        </p:spPr>
        <p:txBody>
          <a:bodyPr>
            <a:normAutofit/>
          </a:bodyPr>
          <a:lstStyle/>
          <a:p>
            <a:pPr>
              <a:buFontTx/>
              <a:buNone/>
            </a:pPr>
            <a:r>
              <a:rPr lang="en-GB" sz="2800" b="1" dirty="0"/>
              <a:t>	</a:t>
            </a:r>
            <a:r>
              <a:rPr lang="en-GB" sz="2800" b="1" dirty="0" smtClean="0"/>
              <a:t>Social Model of Disability</a:t>
            </a:r>
          </a:p>
          <a:p>
            <a:pPr>
              <a:buFontTx/>
              <a:buNone/>
            </a:pPr>
            <a:endParaRPr lang="en-GB" sz="1400" b="1" dirty="0" smtClean="0"/>
          </a:p>
          <a:p>
            <a:pPr>
              <a:buFontTx/>
              <a:buNone/>
            </a:pPr>
            <a:r>
              <a:rPr lang="en-GB" sz="2800" dirty="0" smtClean="0"/>
              <a:t>	The second model, created by disabled people sees the problem caused by the way society responds to their needs. By creating barriers in buildings and structures or by not producing information in different formats, such as Braille, for people with impairments and disabilities.</a:t>
            </a:r>
          </a:p>
          <a:p>
            <a:pPr>
              <a:buFontTx/>
              <a:buNone/>
            </a:pPr>
            <a:endParaRPr lang="en-GB" sz="1400" dirty="0" smtClean="0"/>
          </a:p>
          <a:p>
            <a:pPr>
              <a:buFontTx/>
              <a:buNone/>
            </a:pPr>
            <a:r>
              <a:rPr lang="en-GB" sz="2800" dirty="0" smtClean="0"/>
              <a:t>	This </a:t>
            </a:r>
            <a:r>
              <a:rPr lang="en-GB" sz="2800" dirty="0"/>
              <a:t>is called the </a:t>
            </a:r>
            <a:r>
              <a:rPr lang="en-GB" sz="2800" dirty="0" smtClean="0"/>
              <a:t>Social model. </a:t>
            </a:r>
            <a:endParaRPr lang="en-GB" sz="2800" dirty="0"/>
          </a:p>
        </p:txBody>
      </p:sp>
    </p:spTree>
    <p:extLst>
      <p:ext uri="{BB962C8B-B14F-4D97-AF65-F5344CB8AC3E}">
        <p14:creationId xmlns:p14="http://schemas.microsoft.com/office/powerpoint/2010/main" xmlns="" val="3515742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260648"/>
            <a:ext cx="8229600" cy="850106"/>
          </a:xfrm>
        </p:spPr>
        <p:txBody>
          <a:bodyPr>
            <a:normAutofit fontScale="90000"/>
          </a:bodyPr>
          <a:lstStyle/>
          <a:p>
            <a:r>
              <a:rPr lang="es-ES" sz="4200" dirty="0">
                <a:solidFill>
                  <a:schemeClr val="tx1"/>
                </a:solidFill>
                <a:effectLst/>
              </a:rPr>
              <a:t>Entendiendo la Sociedad Integradora </a:t>
            </a:r>
            <a:r>
              <a:rPr lang="en-GB" sz="4200" dirty="0" smtClean="0">
                <a:solidFill>
                  <a:schemeClr val="tx1"/>
                </a:solidFill>
                <a:effectLst/>
              </a:rPr>
              <a:t>…</a:t>
            </a:r>
            <a:endParaRPr lang="en-GB" sz="4200" dirty="0">
              <a:solidFill>
                <a:schemeClr val="tx1"/>
              </a:solidFill>
              <a:effectLst/>
            </a:endParaRPr>
          </a:p>
        </p:txBody>
      </p:sp>
      <p:sp>
        <p:nvSpPr>
          <p:cNvPr id="13315" name="Rectangle 3"/>
          <p:cNvSpPr>
            <a:spLocks noGrp="1" noChangeArrowheads="1"/>
          </p:cNvSpPr>
          <p:nvPr>
            <p:ph type="body" idx="1"/>
          </p:nvPr>
        </p:nvSpPr>
        <p:spPr>
          <a:xfrm>
            <a:off x="251520" y="1340768"/>
            <a:ext cx="8496944" cy="4464496"/>
          </a:xfrm>
        </p:spPr>
        <p:txBody>
          <a:bodyPr>
            <a:normAutofit lnSpcReduction="10000"/>
          </a:bodyPr>
          <a:lstStyle/>
          <a:p>
            <a:pPr>
              <a:buFontTx/>
              <a:buNone/>
            </a:pPr>
            <a:r>
              <a:rPr lang="en-GB" sz="2800" b="1" dirty="0"/>
              <a:t>	</a:t>
            </a:r>
            <a:r>
              <a:rPr lang="es-ES" sz="2800" b="1" dirty="0" smtClean="0"/>
              <a:t>Modelo Social de la Discapacidad</a:t>
            </a:r>
          </a:p>
          <a:p>
            <a:pPr>
              <a:buFontTx/>
              <a:buNone/>
            </a:pPr>
            <a:endParaRPr lang="en-GB" sz="1400" b="1" dirty="0" smtClean="0"/>
          </a:p>
          <a:p>
            <a:pPr>
              <a:buFontTx/>
              <a:buNone/>
            </a:pPr>
            <a:r>
              <a:rPr lang="en-GB" sz="2800" dirty="0" smtClean="0"/>
              <a:t>	</a:t>
            </a:r>
            <a:r>
              <a:rPr lang="es-ES" sz="2800" dirty="0" smtClean="0"/>
              <a:t>El </a:t>
            </a:r>
            <a:r>
              <a:rPr lang="es-ES" sz="2800" dirty="0"/>
              <a:t>segundo modelo, creado por las personas con </a:t>
            </a:r>
            <a:r>
              <a:rPr lang="es-ES" sz="2800" dirty="0" smtClean="0"/>
              <a:t>discapacidad, </a:t>
            </a:r>
            <a:r>
              <a:rPr lang="es-ES" sz="2800" dirty="0"/>
              <a:t>ve </a:t>
            </a:r>
            <a:r>
              <a:rPr lang="es-ES" sz="2800" dirty="0" smtClean="0"/>
              <a:t>que el </a:t>
            </a:r>
            <a:r>
              <a:rPr lang="es-ES" sz="2800" dirty="0"/>
              <a:t>problema </a:t>
            </a:r>
            <a:r>
              <a:rPr lang="es-ES" sz="2800" dirty="0" smtClean="0"/>
              <a:t>está causado </a:t>
            </a:r>
            <a:r>
              <a:rPr lang="es-ES" sz="2800" dirty="0"/>
              <a:t>por la forma en que la sociedad responde a sus necesidades. Mediante la creación de barreras en los edificios y </a:t>
            </a:r>
            <a:r>
              <a:rPr lang="es-ES" sz="2800" dirty="0" smtClean="0"/>
              <a:t>estructuras, ó </a:t>
            </a:r>
            <a:r>
              <a:rPr lang="es-ES" sz="2800" dirty="0"/>
              <a:t>al no producir información en diferentes formatos, tales como Braille, para las personas con deficiencias y discapacidades</a:t>
            </a:r>
            <a:r>
              <a:rPr lang="en-GB" sz="2800" dirty="0" smtClean="0"/>
              <a:t>.</a:t>
            </a:r>
          </a:p>
          <a:p>
            <a:pPr>
              <a:buFontTx/>
              <a:buNone/>
            </a:pPr>
            <a:endParaRPr lang="en-GB" sz="1400" dirty="0" smtClean="0"/>
          </a:p>
          <a:p>
            <a:pPr>
              <a:buFontTx/>
              <a:buNone/>
            </a:pPr>
            <a:r>
              <a:rPr lang="es-ES" sz="2800" dirty="0" smtClean="0"/>
              <a:t>	Este es el llamado Modelo Social</a:t>
            </a:r>
            <a:r>
              <a:rPr lang="en-GB" sz="2800" dirty="0" smtClean="0"/>
              <a:t>. </a:t>
            </a:r>
            <a:endParaRPr lang="en-GB"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904652"/>
          </a:xfrm>
        </p:spPr>
        <p:txBody>
          <a:bodyPr>
            <a:normAutofit/>
          </a:bodyPr>
          <a:lstStyle/>
          <a:p>
            <a:pPr>
              <a:defRPr/>
            </a:pPr>
            <a:r>
              <a:rPr lang="en-GB" sz="4200" dirty="0" smtClean="0">
                <a:solidFill>
                  <a:schemeClr val="tx1"/>
                </a:solidFill>
                <a:effectLst/>
              </a:rPr>
              <a:t>Inclusion, Equality and Diversity</a:t>
            </a:r>
            <a:endParaRPr lang="en-GB" sz="4200" dirty="0">
              <a:solidFill>
                <a:schemeClr val="tx1"/>
              </a:solidFill>
              <a:effectLst/>
            </a:endParaRPr>
          </a:p>
        </p:txBody>
      </p:sp>
      <p:sp>
        <p:nvSpPr>
          <p:cNvPr id="3" name="Content Placeholder 2"/>
          <p:cNvSpPr>
            <a:spLocks noGrp="1"/>
          </p:cNvSpPr>
          <p:nvPr>
            <p:ph idx="1"/>
          </p:nvPr>
        </p:nvSpPr>
        <p:spPr>
          <a:xfrm>
            <a:off x="323528" y="1484784"/>
            <a:ext cx="8229600" cy="4462462"/>
          </a:xfrm>
        </p:spPr>
        <p:txBody>
          <a:bodyPr/>
          <a:lstStyle/>
          <a:p>
            <a:pPr eaLnBrk="1" hangingPunct="1">
              <a:buClrTx/>
              <a:buSzPct val="75000"/>
              <a:buFont typeface="Wingdings" pitchFamily="2" charset="2"/>
              <a:buChar char="Ø"/>
              <a:defRPr/>
            </a:pPr>
            <a:r>
              <a:rPr lang="en-GB" sz="2800" dirty="0" smtClean="0"/>
              <a:t>These themes underpin our whole-school drive towards inclusion for all</a:t>
            </a:r>
          </a:p>
          <a:p>
            <a:pPr eaLnBrk="1" hangingPunct="1">
              <a:buClrTx/>
              <a:buSzPct val="75000"/>
              <a:buFont typeface="Wingdings" pitchFamily="2" charset="2"/>
              <a:buChar char="Ø"/>
              <a:defRPr/>
            </a:pPr>
            <a:r>
              <a:rPr lang="en-GB" sz="2800" dirty="0" smtClean="0"/>
              <a:t>We are constantly striving for greater equality, both at school level, in the community and through central government policies</a:t>
            </a:r>
          </a:p>
          <a:p>
            <a:pPr eaLnBrk="1" hangingPunct="1">
              <a:buClrTx/>
              <a:buSzPct val="75000"/>
              <a:buFont typeface="Wingdings" pitchFamily="2" charset="2"/>
              <a:buChar char="Ø"/>
              <a:defRPr/>
            </a:pPr>
            <a:r>
              <a:rPr lang="en-GB" sz="2800" dirty="0" smtClean="0"/>
              <a:t>As a school we have and continue to blaze a trail for others to follow by catering for a more diverse student population, and can always do better…</a:t>
            </a:r>
          </a:p>
          <a:p>
            <a:pPr>
              <a:defRPr/>
            </a:pPr>
            <a:endParaRPr lang="en-GB" dirty="0"/>
          </a:p>
        </p:txBody>
      </p:sp>
    </p:spTree>
    <p:extLst>
      <p:ext uri="{BB962C8B-B14F-4D97-AF65-F5344CB8AC3E}">
        <p14:creationId xmlns:p14="http://schemas.microsoft.com/office/powerpoint/2010/main" xmlns="" val="7915627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904652"/>
          </a:xfrm>
        </p:spPr>
        <p:txBody>
          <a:bodyPr>
            <a:normAutofit/>
          </a:bodyPr>
          <a:lstStyle/>
          <a:p>
            <a:pPr>
              <a:defRPr/>
            </a:pPr>
            <a:r>
              <a:rPr lang="es-ES" sz="4200" dirty="0" smtClean="0">
                <a:solidFill>
                  <a:schemeClr val="tx1"/>
                </a:solidFill>
                <a:effectLst/>
              </a:rPr>
              <a:t>Inclusión, Igualdad y Diversidad</a:t>
            </a:r>
            <a:endParaRPr lang="es-ES" sz="4200" dirty="0">
              <a:solidFill>
                <a:schemeClr val="tx1"/>
              </a:solidFill>
              <a:effectLst/>
            </a:endParaRPr>
          </a:p>
        </p:txBody>
      </p:sp>
      <p:sp>
        <p:nvSpPr>
          <p:cNvPr id="3" name="Content Placeholder 2"/>
          <p:cNvSpPr>
            <a:spLocks noGrp="1"/>
          </p:cNvSpPr>
          <p:nvPr>
            <p:ph idx="1"/>
          </p:nvPr>
        </p:nvSpPr>
        <p:spPr>
          <a:xfrm>
            <a:off x="323528" y="1340768"/>
            <a:ext cx="8229600" cy="4462462"/>
          </a:xfrm>
        </p:spPr>
        <p:txBody>
          <a:bodyPr/>
          <a:lstStyle/>
          <a:p>
            <a:pPr>
              <a:buClrTx/>
              <a:buSzPct val="75000"/>
              <a:buFont typeface="Wingdings" pitchFamily="2" charset="2"/>
              <a:buChar char="Ø"/>
              <a:defRPr/>
            </a:pPr>
            <a:r>
              <a:rPr lang="es-ES" sz="2800" dirty="0"/>
              <a:t>Estos temas sustentan nuestra unidad </a:t>
            </a:r>
            <a:r>
              <a:rPr lang="es-ES" sz="2800" dirty="0" smtClean="0"/>
              <a:t>como escuela hacia </a:t>
            </a:r>
            <a:r>
              <a:rPr lang="es-ES" sz="2800" dirty="0"/>
              <a:t>la </a:t>
            </a:r>
            <a:r>
              <a:rPr lang="es-ES" sz="2800" dirty="0" smtClean="0"/>
              <a:t>integración </a:t>
            </a:r>
            <a:r>
              <a:rPr lang="es-ES" sz="2800" dirty="0"/>
              <a:t>para </a:t>
            </a:r>
            <a:r>
              <a:rPr lang="es-ES" sz="2800" dirty="0" smtClean="0"/>
              <a:t>todos</a:t>
            </a:r>
          </a:p>
          <a:p>
            <a:pPr>
              <a:buClrTx/>
              <a:buSzPct val="75000"/>
              <a:buFont typeface="Wingdings" pitchFamily="2" charset="2"/>
              <a:buChar char="Ø"/>
              <a:defRPr/>
            </a:pPr>
            <a:r>
              <a:rPr lang="es-ES" sz="2800" dirty="0" smtClean="0"/>
              <a:t>Nosotros nos </a:t>
            </a:r>
            <a:r>
              <a:rPr lang="es-ES" sz="2800" dirty="0"/>
              <a:t>esforzamos constantemente por una mayor igualdad, tanto a nivel </a:t>
            </a:r>
            <a:r>
              <a:rPr lang="es-ES" sz="2800" dirty="0" smtClean="0"/>
              <a:t>escolar, como en </a:t>
            </a:r>
            <a:r>
              <a:rPr lang="es-ES" sz="2800" dirty="0"/>
              <a:t>la </a:t>
            </a:r>
            <a:r>
              <a:rPr lang="es-ES" sz="2800" dirty="0" smtClean="0"/>
              <a:t>comunidad, a través </a:t>
            </a:r>
            <a:r>
              <a:rPr lang="es-ES" sz="2800" dirty="0"/>
              <a:t>de las políticas del gobierno </a:t>
            </a:r>
            <a:r>
              <a:rPr lang="es-ES" sz="2800" dirty="0" smtClean="0"/>
              <a:t>central</a:t>
            </a:r>
          </a:p>
          <a:p>
            <a:pPr>
              <a:buClrTx/>
              <a:buSzPct val="75000"/>
              <a:buFont typeface="Wingdings" pitchFamily="2" charset="2"/>
              <a:buChar char="Ø"/>
              <a:defRPr/>
            </a:pPr>
            <a:r>
              <a:rPr lang="es-ES" sz="2800" dirty="0" smtClean="0"/>
              <a:t>Como escuela tenemos y continuamos abriendo camino para que otros lo sigan, mediante una oferta educacional </a:t>
            </a:r>
            <a:r>
              <a:rPr lang="es-ES" sz="2800" dirty="0"/>
              <a:t>más diversa, </a:t>
            </a:r>
            <a:r>
              <a:rPr lang="es-ES" sz="2800" dirty="0" smtClean="0"/>
              <a:t>donde siempre podemos intentar </a:t>
            </a:r>
            <a:r>
              <a:rPr lang="es-ES" sz="2800" dirty="0"/>
              <a:t>hacerlo mejor </a:t>
            </a:r>
            <a:r>
              <a:rPr lang="en-GB" sz="2800" dirty="0" smtClean="0"/>
              <a:t>…</a:t>
            </a:r>
          </a:p>
          <a:p>
            <a:pPr>
              <a:defRPr/>
            </a:pPr>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24744"/>
            <a:ext cx="5616624" cy="4752528"/>
          </a:xfrm>
        </p:spPr>
        <p:txBody>
          <a:bodyPr/>
          <a:lstStyle/>
          <a:p>
            <a:pPr>
              <a:buClrTx/>
              <a:buSzPct val="75000"/>
              <a:buFont typeface="Wingdings" pitchFamily="2" charset="2"/>
              <a:buChar char="Ø"/>
            </a:pPr>
            <a:r>
              <a:rPr lang="en-GB" sz="3000" dirty="0" smtClean="0"/>
              <a:t>‘The greatest discovery of my generation is that a human being can alter his life by altering his attitude’</a:t>
            </a:r>
          </a:p>
          <a:p>
            <a:pPr>
              <a:buClrTx/>
              <a:buSzPct val="75000"/>
              <a:buNone/>
            </a:pPr>
            <a:endParaRPr lang="en-GB" sz="1000" dirty="0" smtClean="0"/>
          </a:p>
          <a:p>
            <a:pPr>
              <a:buClrTx/>
              <a:buSzPct val="75000"/>
              <a:buFont typeface="Wingdings" pitchFamily="2" charset="2"/>
              <a:buChar char="Ø"/>
            </a:pPr>
            <a:r>
              <a:rPr lang="en-GB" sz="3000" dirty="0" smtClean="0"/>
              <a:t>‘Man can alter his life by altering his thinking’</a:t>
            </a:r>
          </a:p>
          <a:p>
            <a:pPr>
              <a:buClrTx/>
              <a:buSzPct val="75000"/>
              <a:buNone/>
            </a:pPr>
            <a:endParaRPr lang="en-GB" sz="1000" dirty="0" smtClean="0"/>
          </a:p>
          <a:p>
            <a:pPr>
              <a:buClrTx/>
              <a:buSzPct val="75000"/>
              <a:buFont typeface="Wingdings" pitchFamily="2" charset="2"/>
              <a:buChar char="Ø"/>
            </a:pPr>
            <a:r>
              <a:rPr lang="en-GB" sz="3000" dirty="0" smtClean="0"/>
              <a:t>‘Act as if what you do makes a difference.  It does</a:t>
            </a:r>
            <a:r>
              <a:rPr lang="en-GB" dirty="0" smtClean="0"/>
              <a:t>’</a:t>
            </a:r>
            <a:endParaRPr lang="en-GB" dirty="0"/>
          </a:p>
        </p:txBody>
      </p:sp>
      <p:sp>
        <p:nvSpPr>
          <p:cNvPr id="3" name="Title 2"/>
          <p:cNvSpPr>
            <a:spLocks noGrp="1"/>
          </p:cNvSpPr>
          <p:nvPr>
            <p:ph type="title"/>
          </p:nvPr>
        </p:nvSpPr>
        <p:spPr>
          <a:xfrm>
            <a:off x="179512" y="188640"/>
            <a:ext cx="8229600" cy="778098"/>
          </a:xfrm>
        </p:spPr>
        <p:txBody>
          <a:bodyPr>
            <a:normAutofit/>
          </a:bodyPr>
          <a:lstStyle/>
          <a:p>
            <a:r>
              <a:rPr lang="en-GB" sz="4000" dirty="0" smtClean="0">
                <a:solidFill>
                  <a:schemeClr val="tx1"/>
                </a:solidFill>
                <a:effectLst/>
              </a:rPr>
              <a:t>We are all individuals…</a:t>
            </a:r>
            <a:endParaRPr lang="en-GB" sz="4000" dirty="0">
              <a:solidFill>
                <a:schemeClr val="tx1"/>
              </a:solidFill>
              <a:effectLst/>
            </a:endParaRPr>
          </a:p>
        </p:txBody>
      </p:sp>
      <p:pic>
        <p:nvPicPr>
          <p:cNvPr id="6146" name="Picture 2" descr="https://upload.wikimedia.org/wikipedia/commons/thumb/9/9c/William_James_b1842c.jpg/220px-William_James_b1842c.jpg">
            <a:hlinkClick r:id="rId2"/>
          </p:cNvPr>
          <p:cNvPicPr>
            <a:picLocks noChangeAspect="1" noChangeArrowheads="1"/>
          </p:cNvPicPr>
          <p:nvPr/>
        </p:nvPicPr>
        <p:blipFill>
          <a:blip r:embed="rId3" cstate="print"/>
          <a:srcRect/>
          <a:stretch>
            <a:fillRect/>
          </a:stretch>
        </p:blipFill>
        <p:spPr bwMode="auto">
          <a:xfrm>
            <a:off x="6084168" y="332656"/>
            <a:ext cx="2789362" cy="3613492"/>
          </a:xfrm>
          <a:prstGeom prst="rect">
            <a:avLst/>
          </a:prstGeom>
          <a:noFill/>
        </p:spPr>
      </p:pic>
      <p:sp>
        <p:nvSpPr>
          <p:cNvPr id="5" name="TextBox 4"/>
          <p:cNvSpPr txBox="1"/>
          <p:nvPr/>
        </p:nvSpPr>
        <p:spPr>
          <a:xfrm>
            <a:off x="6012160" y="4149080"/>
            <a:ext cx="2952328" cy="1077218"/>
          </a:xfrm>
          <a:prstGeom prst="rect">
            <a:avLst/>
          </a:prstGeom>
          <a:noFill/>
        </p:spPr>
        <p:txBody>
          <a:bodyPr wrap="square" rtlCol="0">
            <a:spAutoFit/>
          </a:bodyPr>
          <a:lstStyle/>
          <a:p>
            <a:pPr algn="ctr"/>
            <a:r>
              <a:rPr lang="en-GB" sz="3200" dirty="0" smtClean="0"/>
              <a:t>William James</a:t>
            </a:r>
          </a:p>
          <a:p>
            <a:pPr algn="ctr"/>
            <a:r>
              <a:rPr lang="en-GB" sz="3200" dirty="0" smtClean="0"/>
              <a:t>1842 - 1910</a:t>
            </a:r>
            <a:endParaRPr lang="en-GB" sz="3200" dirty="0"/>
          </a:p>
        </p:txBody>
      </p:sp>
    </p:spTree>
    <p:extLst>
      <p:ext uri="{BB962C8B-B14F-4D97-AF65-F5344CB8AC3E}">
        <p14:creationId xmlns:p14="http://schemas.microsoft.com/office/powerpoint/2010/main" xmlns="" val="2695097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buSzPct val="75000"/>
              <a:buFont typeface="Wingdings" pitchFamily="2" charset="2"/>
              <a:buChar char="Ø"/>
            </a:pPr>
            <a:r>
              <a:rPr lang="es-ES" sz="3000" dirty="0" smtClean="0"/>
              <a:t>Considere ideas iniciales– ¿Qué la inclusión?</a:t>
            </a:r>
          </a:p>
          <a:p>
            <a:pPr>
              <a:buClrTx/>
              <a:buSzPct val="75000"/>
              <a:buFont typeface="Wingdings" pitchFamily="2" charset="2"/>
              <a:buChar char="Ø"/>
            </a:pPr>
            <a:r>
              <a:rPr lang="es-ES" sz="3000" dirty="0" smtClean="0"/>
              <a:t>Nuestras </a:t>
            </a:r>
            <a:r>
              <a:rPr lang="es-ES" sz="3000" dirty="0"/>
              <a:t>experiencias </a:t>
            </a:r>
            <a:r>
              <a:rPr lang="es-ES" sz="3000" dirty="0" smtClean="0"/>
              <a:t>VS </a:t>
            </a:r>
            <a:r>
              <a:rPr lang="es-ES" sz="3000" dirty="0"/>
              <a:t>la historia</a:t>
            </a:r>
            <a:r>
              <a:rPr lang="en-GB" sz="3000" dirty="0" smtClean="0"/>
              <a:t> </a:t>
            </a:r>
            <a:r>
              <a:rPr lang="es-ES" sz="3000" dirty="0" smtClean="0"/>
              <a:t>– ¿</a:t>
            </a:r>
            <a:r>
              <a:rPr lang="es-ES" sz="3000" dirty="0"/>
              <a:t>H</a:t>
            </a:r>
            <a:r>
              <a:rPr lang="es-ES" sz="3000" dirty="0" smtClean="0"/>
              <a:t>emos seguido adelante?</a:t>
            </a:r>
          </a:p>
          <a:p>
            <a:pPr>
              <a:buClrTx/>
              <a:buSzPct val="75000"/>
              <a:buFont typeface="Wingdings" pitchFamily="2" charset="2"/>
              <a:buChar char="Ø"/>
            </a:pPr>
            <a:r>
              <a:rPr lang="es-ES" sz="3000" dirty="0" smtClean="0"/>
              <a:t>Considere </a:t>
            </a:r>
            <a:r>
              <a:rPr lang="es-ES" sz="3000" dirty="0"/>
              <a:t>diferentes definiciones y </a:t>
            </a:r>
            <a:r>
              <a:rPr lang="es-ES" sz="3000" dirty="0" smtClean="0"/>
              <a:t>modelos </a:t>
            </a:r>
            <a:r>
              <a:rPr lang="en-GB" sz="3000" dirty="0" smtClean="0"/>
              <a:t>– ¿</a:t>
            </a:r>
            <a:r>
              <a:rPr lang="es-ES" sz="3000" dirty="0" smtClean="0"/>
              <a:t>Cómo </a:t>
            </a:r>
            <a:r>
              <a:rPr lang="es-ES" sz="3000" dirty="0"/>
              <a:t>se relacionan con nuestras experiencias</a:t>
            </a:r>
            <a:r>
              <a:rPr lang="es-ES" sz="3000" dirty="0" smtClean="0"/>
              <a:t>?</a:t>
            </a:r>
          </a:p>
          <a:p>
            <a:pPr>
              <a:buClrTx/>
              <a:buSzPct val="75000"/>
              <a:buFont typeface="Wingdings" pitchFamily="2" charset="2"/>
              <a:buChar char="Ø"/>
            </a:pPr>
            <a:r>
              <a:rPr lang="es-ES" sz="3000" dirty="0" smtClean="0"/>
              <a:t>Observe mi camino– ¡15 años en el proceso!</a:t>
            </a:r>
          </a:p>
          <a:p>
            <a:pPr>
              <a:buClrTx/>
              <a:buSzPct val="75000"/>
              <a:buFont typeface="Wingdings" pitchFamily="2" charset="2"/>
              <a:buChar char="Ø"/>
            </a:pPr>
            <a:r>
              <a:rPr lang="es-ES" sz="3000" dirty="0" smtClean="0"/>
              <a:t>Decidida sus prioridades de ahora en adelante </a:t>
            </a:r>
            <a:r>
              <a:rPr lang="en-GB" sz="3000" dirty="0" smtClean="0"/>
              <a:t>– ¡</a:t>
            </a:r>
            <a:r>
              <a:rPr lang="es-ES" sz="3000" dirty="0" smtClean="0"/>
              <a:t>Planificación </a:t>
            </a:r>
            <a:r>
              <a:rPr lang="es-ES" sz="3000" dirty="0"/>
              <a:t>de </a:t>
            </a:r>
            <a:r>
              <a:rPr lang="es-ES" sz="3000" dirty="0" smtClean="0"/>
              <a:t>las acciones </a:t>
            </a:r>
            <a:r>
              <a:rPr lang="es-ES" sz="3000" dirty="0"/>
              <a:t>para un nuevo mundo </a:t>
            </a:r>
            <a:r>
              <a:rPr lang="es-ES" sz="3000" dirty="0" smtClean="0"/>
              <a:t>integrador!</a:t>
            </a:r>
            <a:endParaRPr lang="en-GB" dirty="0"/>
          </a:p>
        </p:txBody>
      </p:sp>
      <p:sp>
        <p:nvSpPr>
          <p:cNvPr id="3" name="Title 2"/>
          <p:cNvSpPr>
            <a:spLocks noGrp="1"/>
          </p:cNvSpPr>
          <p:nvPr>
            <p:ph type="title"/>
          </p:nvPr>
        </p:nvSpPr>
        <p:spPr/>
        <p:txBody>
          <a:bodyPr>
            <a:normAutofit/>
          </a:bodyPr>
          <a:lstStyle/>
          <a:p>
            <a:r>
              <a:rPr lang="en-GB" sz="4200" dirty="0" smtClean="0">
                <a:solidFill>
                  <a:schemeClr val="tx1"/>
                </a:solidFill>
                <a:effectLst/>
              </a:rPr>
              <a:t>¿</a:t>
            </a:r>
            <a:r>
              <a:rPr lang="es-ES" sz="4200" dirty="0" smtClean="0">
                <a:solidFill>
                  <a:schemeClr val="tx1"/>
                </a:solidFill>
                <a:effectLst/>
              </a:rPr>
              <a:t>Qué vamos a hacer</a:t>
            </a:r>
            <a:r>
              <a:rPr lang="en-GB" sz="4200" dirty="0" smtClean="0">
                <a:solidFill>
                  <a:schemeClr val="tx1"/>
                </a:solidFill>
                <a:effectLst/>
              </a:rPr>
              <a:t>?</a:t>
            </a:r>
            <a:endParaRPr lang="en-GB" sz="4200" dirty="0">
              <a:solidFill>
                <a:schemeClr val="tx1"/>
              </a:solidFill>
              <a:effectLst/>
            </a:endParaRPr>
          </a:p>
        </p:txBody>
      </p:sp>
    </p:spTree>
    <p:extLst>
      <p:ext uri="{BB962C8B-B14F-4D97-AF65-F5344CB8AC3E}">
        <p14:creationId xmlns:p14="http://schemas.microsoft.com/office/powerpoint/2010/main" xmlns="" val="3577488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24744"/>
            <a:ext cx="5616624" cy="4752528"/>
          </a:xfrm>
        </p:spPr>
        <p:txBody>
          <a:bodyPr/>
          <a:lstStyle/>
          <a:p>
            <a:pPr>
              <a:buClrTx/>
              <a:buSzPct val="75000"/>
              <a:buFont typeface="Wingdings" pitchFamily="2" charset="2"/>
              <a:buChar char="Ø"/>
            </a:pPr>
            <a:r>
              <a:rPr lang="en-GB" sz="3000" dirty="0" smtClean="0"/>
              <a:t>‘</a:t>
            </a:r>
            <a:r>
              <a:rPr lang="es-ES" sz="3000" dirty="0"/>
              <a:t>El mayor descubrimiento de mi generación es que un ser humano puede alterar su vida alterando su actitud</a:t>
            </a:r>
            <a:r>
              <a:rPr lang="en-GB" sz="3000" dirty="0" smtClean="0"/>
              <a:t>’</a:t>
            </a:r>
          </a:p>
          <a:p>
            <a:pPr>
              <a:buClrTx/>
              <a:buSzPct val="75000"/>
              <a:buNone/>
            </a:pPr>
            <a:endParaRPr lang="en-GB" sz="1000" dirty="0" smtClean="0"/>
          </a:p>
          <a:p>
            <a:pPr>
              <a:buClrTx/>
              <a:buSzPct val="75000"/>
              <a:buFont typeface="Wingdings" pitchFamily="2" charset="2"/>
              <a:buChar char="Ø"/>
            </a:pPr>
            <a:r>
              <a:rPr lang="en-GB" sz="3000" dirty="0" smtClean="0"/>
              <a:t>‘</a:t>
            </a:r>
            <a:r>
              <a:rPr lang="es-ES" sz="3000" dirty="0"/>
              <a:t>El hombre puede alterar su vida alterando su pensamiento</a:t>
            </a:r>
            <a:r>
              <a:rPr lang="en-GB" sz="3000" dirty="0" smtClean="0"/>
              <a:t>’</a:t>
            </a:r>
          </a:p>
          <a:p>
            <a:pPr>
              <a:buClrTx/>
              <a:buSzPct val="75000"/>
              <a:buNone/>
            </a:pPr>
            <a:endParaRPr lang="en-GB" sz="1000" dirty="0" smtClean="0"/>
          </a:p>
          <a:p>
            <a:pPr>
              <a:buClrTx/>
              <a:buSzPct val="75000"/>
              <a:buFont typeface="Wingdings" pitchFamily="2" charset="2"/>
              <a:buChar char="Ø"/>
            </a:pPr>
            <a:r>
              <a:rPr lang="en-GB" sz="3000" dirty="0" smtClean="0"/>
              <a:t>‘</a:t>
            </a:r>
            <a:r>
              <a:rPr lang="es-ES" sz="3000" dirty="0"/>
              <a:t>Actúa como si lo que haces </a:t>
            </a:r>
            <a:r>
              <a:rPr lang="es-ES" sz="3000" dirty="0" smtClean="0"/>
              <a:t>marcara </a:t>
            </a:r>
            <a:r>
              <a:rPr lang="es-ES" sz="3000" dirty="0"/>
              <a:t>la diferencia. Lo hace</a:t>
            </a:r>
            <a:r>
              <a:rPr lang="en-GB" dirty="0" smtClean="0"/>
              <a:t>’</a:t>
            </a:r>
            <a:endParaRPr lang="en-GB" dirty="0"/>
          </a:p>
        </p:txBody>
      </p:sp>
      <p:sp>
        <p:nvSpPr>
          <p:cNvPr id="3" name="Title 2"/>
          <p:cNvSpPr>
            <a:spLocks noGrp="1"/>
          </p:cNvSpPr>
          <p:nvPr>
            <p:ph type="title"/>
          </p:nvPr>
        </p:nvSpPr>
        <p:spPr>
          <a:xfrm>
            <a:off x="179512" y="188640"/>
            <a:ext cx="8229600" cy="778098"/>
          </a:xfrm>
        </p:spPr>
        <p:txBody>
          <a:bodyPr>
            <a:normAutofit/>
          </a:bodyPr>
          <a:lstStyle/>
          <a:p>
            <a:r>
              <a:rPr lang="es-ES" sz="4000" dirty="0" smtClean="0">
                <a:solidFill>
                  <a:schemeClr val="tx1"/>
                </a:solidFill>
                <a:effectLst/>
              </a:rPr>
              <a:t>Todos somos individuos</a:t>
            </a:r>
            <a:r>
              <a:rPr lang="en-GB" sz="4000" dirty="0" smtClean="0">
                <a:solidFill>
                  <a:schemeClr val="tx1"/>
                </a:solidFill>
                <a:effectLst/>
              </a:rPr>
              <a:t>…</a:t>
            </a:r>
            <a:endParaRPr lang="en-GB" sz="4000" dirty="0">
              <a:solidFill>
                <a:schemeClr val="tx1"/>
              </a:solidFill>
              <a:effectLst/>
            </a:endParaRPr>
          </a:p>
        </p:txBody>
      </p:sp>
      <p:pic>
        <p:nvPicPr>
          <p:cNvPr id="6146" name="Picture 2" descr="https://upload.wikimedia.org/wikipedia/commons/thumb/9/9c/William_James_b1842c.jpg/220px-William_James_b1842c.jpg">
            <a:hlinkClick r:id="rId2"/>
          </p:cNvPr>
          <p:cNvPicPr>
            <a:picLocks noChangeAspect="1" noChangeArrowheads="1"/>
          </p:cNvPicPr>
          <p:nvPr/>
        </p:nvPicPr>
        <p:blipFill>
          <a:blip r:embed="rId3" cstate="print"/>
          <a:srcRect/>
          <a:stretch>
            <a:fillRect/>
          </a:stretch>
        </p:blipFill>
        <p:spPr bwMode="auto">
          <a:xfrm>
            <a:off x="6084168" y="332656"/>
            <a:ext cx="2789362" cy="3613492"/>
          </a:xfrm>
          <a:prstGeom prst="rect">
            <a:avLst/>
          </a:prstGeom>
          <a:noFill/>
        </p:spPr>
      </p:pic>
      <p:sp>
        <p:nvSpPr>
          <p:cNvPr id="5" name="TextBox 4"/>
          <p:cNvSpPr txBox="1"/>
          <p:nvPr/>
        </p:nvSpPr>
        <p:spPr>
          <a:xfrm>
            <a:off x="6012160" y="4149080"/>
            <a:ext cx="2952328" cy="1077218"/>
          </a:xfrm>
          <a:prstGeom prst="rect">
            <a:avLst/>
          </a:prstGeom>
          <a:noFill/>
        </p:spPr>
        <p:txBody>
          <a:bodyPr wrap="square" rtlCol="0">
            <a:spAutoFit/>
          </a:bodyPr>
          <a:lstStyle/>
          <a:p>
            <a:pPr algn="ctr"/>
            <a:r>
              <a:rPr lang="en-GB" sz="3200" dirty="0" smtClean="0"/>
              <a:t>William James</a:t>
            </a:r>
          </a:p>
          <a:p>
            <a:pPr algn="ctr"/>
            <a:r>
              <a:rPr lang="en-GB" sz="3200" dirty="0" smtClean="0"/>
              <a:t>1842 - 1910</a:t>
            </a:r>
            <a:endParaRPr lang="en-GB"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pPr>
              <a:defRPr/>
            </a:pPr>
            <a:r>
              <a:rPr lang="en-GB" sz="4200" dirty="0" smtClean="0">
                <a:solidFill>
                  <a:schemeClr val="tx1"/>
                </a:solidFill>
                <a:effectLst/>
              </a:rPr>
              <a:t>Let us think about ‘our self’…</a:t>
            </a:r>
            <a:endParaRPr lang="en-GB" sz="4200" dirty="0">
              <a:solidFill>
                <a:schemeClr val="tx1"/>
              </a:solidFill>
              <a:effectLst/>
            </a:endParaRPr>
          </a:p>
        </p:txBody>
      </p:sp>
      <p:pic>
        <p:nvPicPr>
          <p:cNvPr id="20483" name="Picture 2" descr="C:\Documents and Settings\Gareth\Desktop\OLD Stuff\PHOTOS\pig\PB150024.JPG"/>
          <p:cNvPicPr>
            <a:picLocks noChangeAspect="1" noChangeArrowheads="1"/>
          </p:cNvPicPr>
          <p:nvPr/>
        </p:nvPicPr>
        <p:blipFill>
          <a:blip r:embed="rId2" cstate="print"/>
          <a:srcRect/>
          <a:stretch>
            <a:fillRect/>
          </a:stretch>
        </p:blipFill>
        <p:spPr bwMode="auto">
          <a:xfrm>
            <a:off x="4643438" y="1428750"/>
            <a:ext cx="3808412" cy="2855913"/>
          </a:xfrm>
          <a:prstGeom prst="rect">
            <a:avLst/>
          </a:prstGeom>
          <a:noFill/>
          <a:ln w="9525">
            <a:noFill/>
            <a:miter lim="800000"/>
            <a:headEnd/>
            <a:tailEnd/>
          </a:ln>
        </p:spPr>
      </p:pic>
      <p:pic>
        <p:nvPicPr>
          <p:cNvPr id="20484" name="ipfF6GIxTN4_khTVM:" descr="http://t0.gstatic.com/images?q=tbn:F6GIxTN4_khTVM:http://upload.wikimedia.org/wikipedia/commons/thumb/1/17/Human_outline.svg/270px-Human_outline.svg.png"/>
          <p:cNvPicPr>
            <a:picLocks noChangeAspect="1" noChangeArrowheads="1"/>
          </p:cNvPicPr>
          <p:nvPr/>
        </p:nvPicPr>
        <p:blipFill>
          <a:blip r:embed="rId3" cstate="print"/>
          <a:srcRect/>
          <a:stretch>
            <a:fillRect/>
          </a:stretch>
        </p:blipFill>
        <p:spPr bwMode="auto">
          <a:xfrm>
            <a:off x="2571750" y="1785938"/>
            <a:ext cx="1095375" cy="2266950"/>
          </a:xfrm>
          <a:prstGeom prst="rect">
            <a:avLst/>
          </a:prstGeom>
          <a:noFill/>
          <a:ln w="9525">
            <a:noFill/>
            <a:miter lim="800000"/>
            <a:headEnd/>
            <a:tailEnd/>
          </a:ln>
        </p:spPr>
      </p:pic>
      <p:pic>
        <p:nvPicPr>
          <p:cNvPr id="20485" name="Picture 4" descr="http://t2.gstatic.com/images?q=tbn:QddO1A5jMggyaM:http://upload.wikimedia.org/wikipedia/en/0/0e/Outline-body.png"/>
          <p:cNvPicPr>
            <a:picLocks noChangeAspect="1" noChangeArrowheads="1"/>
          </p:cNvPicPr>
          <p:nvPr/>
        </p:nvPicPr>
        <p:blipFill>
          <a:blip r:embed="rId4" cstate="print"/>
          <a:srcRect/>
          <a:stretch>
            <a:fillRect/>
          </a:stretch>
        </p:blipFill>
        <p:spPr bwMode="auto">
          <a:xfrm>
            <a:off x="1281113" y="1801813"/>
            <a:ext cx="1266825" cy="2251075"/>
          </a:xfrm>
          <a:prstGeom prst="rect">
            <a:avLst/>
          </a:prstGeom>
          <a:noFill/>
          <a:ln w="9525">
            <a:noFill/>
            <a:miter lim="800000"/>
            <a:headEnd/>
            <a:tailEnd/>
          </a:ln>
        </p:spPr>
      </p:pic>
      <p:pic>
        <p:nvPicPr>
          <p:cNvPr id="20486" name="ipfEGvPo--WmW-oMM:" descr="http://t3.gstatic.com/images?q=tbn:EGvPo--WmW-oMM:http://upload.wikimedia.org/wikipedia/commons/9/96/Inverted_question_mark.png"/>
          <p:cNvPicPr>
            <a:picLocks noChangeAspect="1" noChangeArrowheads="1"/>
          </p:cNvPicPr>
          <p:nvPr/>
        </p:nvPicPr>
        <p:blipFill>
          <a:blip r:embed="rId5" r:link="rId6" cstate="print"/>
          <a:srcRect/>
          <a:stretch>
            <a:fillRect/>
          </a:stretch>
        </p:blipFill>
        <p:spPr bwMode="auto">
          <a:xfrm>
            <a:off x="2976563" y="2243138"/>
            <a:ext cx="339725" cy="523875"/>
          </a:xfrm>
          <a:prstGeom prst="rect">
            <a:avLst/>
          </a:prstGeom>
          <a:noFill/>
          <a:ln w="9525">
            <a:noFill/>
            <a:miter lim="800000"/>
            <a:headEnd/>
            <a:tailEnd/>
          </a:ln>
        </p:spPr>
      </p:pic>
      <p:pic>
        <p:nvPicPr>
          <p:cNvPr id="20487" name="ipfO7cXKm4TPvB9fM:" descr="http://t3.gstatic.com/images?q=tbn:O7cXKm4TPvB9fM:http://upload.wikimedia.org/wikipedia/commons/f/f3/Question_mark_alternate.png"/>
          <p:cNvPicPr>
            <a:picLocks noChangeAspect="1" noChangeArrowheads="1"/>
          </p:cNvPicPr>
          <p:nvPr/>
        </p:nvPicPr>
        <p:blipFill>
          <a:blip r:embed="rId7" r:link="rId8" cstate="print"/>
          <a:srcRect/>
          <a:stretch>
            <a:fillRect/>
          </a:stretch>
        </p:blipFill>
        <p:spPr bwMode="auto">
          <a:xfrm>
            <a:off x="1785938" y="2259013"/>
            <a:ext cx="303212" cy="476250"/>
          </a:xfrm>
          <a:prstGeom prst="rect">
            <a:avLst/>
          </a:prstGeom>
          <a:noFill/>
          <a:ln w="9525">
            <a:noFill/>
            <a:miter lim="800000"/>
            <a:headEnd/>
            <a:tailEnd/>
          </a:ln>
        </p:spPr>
      </p:pic>
      <p:sp>
        <p:nvSpPr>
          <p:cNvPr id="20488" name="Rectangle 7"/>
          <p:cNvSpPr>
            <a:spLocks noChangeArrowheads="1"/>
          </p:cNvSpPr>
          <p:nvPr/>
        </p:nvSpPr>
        <p:spPr bwMode="auto">
          <a:xfrm>
            <a:off x="0" y="4581128"/>
            <a:ext cx="9144000" cy="1322388"/>
          </a:xfrm>
          <a:prstGeom prst="rect">
            <a:avLst/>
          </a:prstGeom>
          <a:noFill/>
          <a:ln w="9525">
            <a:noFill/>
            <a:miter lim="800000"/>
            <a:headEnd/>
            <a:tailEnd/>
          </a:ln>
        </p:spPr>
        <p:txBody>
          <a:bodyPr anchor="ctr">
            <a:spAutoFit/>
          </a:bodyPr>
          <a:lstStyle/>
          <a:p>
            <a:pPr algn="ctr" eaLnBrk="0" hangingPunct="0"/>
            <a:r>
              <a:rPr lang="en-GB" sz="4400" dirty="0">
                <a:latin typeface="Elephant" pitchFamily="18" charset="0"/>
                <a:ea typeface="Calibri" pitchFamily="34" charset="0"/>
                <a:cs typeface="Times New Roman" pitchFamily="18" charset="0"/>
              </a:rPr>
              <a:t>Notions of Self Seminar</a:t>
            </a:r>
            <a:endParaRPr lang="en-GB" sz="4400" dirty="0">
              <a:ea typeface="Calibri" pitchFamily="34" charset="0"/>
              <a:cs typeface="Times New Roman" pitchFamily="18" charset="0"/>
            </a:endParaRPr>
          </a:p>
          <a:p>
            <a:pPr algn="ctr" eaLnBrk="0" hangingPunct="0"/>
            <a:r>
              <a:rPr lang="en-GB" sz="3600" dirty="0">
                <a:solidFill>
                  <a:srgbClr val="FFFFFF"/>
                </a:solidFill>
                <a:latin typeface="Elephant" pitchFamily="18" charset="0"/>
                <a:ea typeface="Calibri" pitchFamily="34" charset="0"/>
                <a:cs typeface="Times New Roman" pitchFamily="18" charset="0"/>
              </a:rPr>
              <a:t>How do we become who we are ?</a:t>
            </a:r>
            <a:r>
              <a:rPr lang="en-GB" sz="3600" dirty="0">
                <a:ea typeface="Calibri"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pPr>
              <a:defRPr/>
            </a:pPr>
            <a:r>
              <a:rPr lang="en-GB" sz="4200" dirty="0" err="1" smtClean="0">
                <a:solidFill>
                  <a:schemeClr val="tx1"/>
                </a:solidFill>
                <a:effectLst/>
              </a:rPr>
              <a:t>Pensemos</a:t>
            </a:r>
            <a:r>
              <a:rPr lang="en-GB" sz="4200" dirty="0" smtClean="0">
                <a:solidFill>
                  <a:schemeClr val="tx1"/>
                </a:solidFill>
                <a:effectLst/>
              </a:rPr>
              <a:t> </a:t>
            </a:r>
            <a:r>
              <a:rPr lang="en-GB" sz="4200" dirty="0" err="1" smtClean="0">
                <a:solidFill>
                  <a:schemeClr val="tx1"/>
                </a:solidFill>
                <a:effectLst/>
              </a:rPr>
              <a:t>sobre</a:t>
            </a:r>
            <a:r>
              <a:rPr lang="en-GB" sz="4200" dirty="0" smtClean="0">
                <a:solidFill>
                  <a:schemeClr val="tx1"/>
                </a:solidFill>
                <a:effectLst/>
              </a:rPr>
              <a:t> “</a:t>
            </a:r>
            <a:r>
              <a:rPr lang="en-GB" sz="4200" dirty="0" err="1" smtClean="0">
                <a:solidFill>
                  <a:schemeClr val="tx1"/>
                </a:solidFill>
                <a:effectLst/>
              </a:rPr>
              <a:t>nosotros</a:t>
            </a:r>
            <a:r>
              <a:rPr lang="en-GB" sz="4200" dirty="0" smtClean="0">
                <a:solidFill>
                  <a:schemeClr val="tx1"/>
                </a:solidFill>
                <a:effectLst/>
              </a:rPr>
              <a:t> </a:t>
            </a:r>
            <a:r>
              <a:rPr lang="en-GB" sz="4200" dirty="0" err="1" smtClean="0">
                <a:solidFill>
                  <a:schemeClr val="tx1"/>
                </a:solidFill>
                <a:effectLst/>
              </a:rPr>
              <a:t>mismos</a:t>
            </a:r>
            <a:r>
              <a:rPr lang="en-GB" sz="4200" dirty="0" smtClean="0">
                <a:solidFill>
                  <a:schemeClr val="tx1"/>
                </a:solidFill>
                <a:effectLst/>
              </a:rPr>
              <a:t>”</a:t>
            </a:r>
            <a:endParaRPr lang="en-GB" sz="4200" dirty="0">
              <a:solidFill>
                <a:schemeClr val="tx1"/>
              </a:solidFill>
              <a:effectLst/>
            </a:endParaRPr>
          </a:p>
        </p:txBody>
      </p:sp>
      <p:pic>
        <p:nvPicPr>
          <p:cNvPr id="20483" name="Picture 2" descr="C:\Documents and Settings\Gareth\Desktop\OLD Stuff\PHOTOS\pig\PB150024.JPG"/>
          <p:cNvPicPr>
            <a:picLocks noChangeAspect="1" noChangeArrowheads="1"/>
          </p:cNvPicPr>
          <p:nvPr/>
        </p:nvPicPr>
        <p:blipFill>
          <a:blip r:embed="rId2" cstate="print"/>
          <a:srcRect/>
          <a:stretch>
            <a:fillRect/>
          </a:stretch>
        </p:blipFill>
        <p:spPr bwMode="auto">
          <a:xfrm>
            <a:off x="4643438" y="1428750"/>
            <a:ext cx="3808412" cy="2855913"/>
          </a:xfrm>
          <a:prstGeom prst="rect">
            <a:avLst/>
          </a:prstGeom>
          <a:noFill/>
          <a:ln w="9525">
            <a:noFill/>
            <a:miter lim="800000"/>
            <a:headEnd/>
            <a:tailEnd/>
          </a:ln>
        </p:spPr>
      </p:pic>
      <p:pic>
        <p:nvPicPr>
          <p:cNvPr id="20484" name="ipfF6GIxTN4_khTVM:" descr="http://t0.gstatic.com/images?q=tbn:F6GIxTN4_khTVM:http://upload.wikimedia.org/wikipedia/commons/thumb/1/17/Human_outline.svg/270px-Human_outline.svg.png"/>
          <p:cNvPicPr>
            <a:picLocks noChangeAspect="1" noChangeArrowheads="1"/>
          </p:cNvPicPr>
          <p:nvPr/>
        </p:nvPicPr>
        <p:blipFill>
          <a:blip r:embed="rId3" cstate="print"/>
          <a:srcRect/>
          <a:stretch>
            <a:fillRect/>
          </a:stretch>
        </p:blipFill>
        <p:spPr bwMode="auto">
          <a:xfrm>
            <a:off x="2571750" y="1785938"/>
            <a:ext cx="1095375" cy="2266950"/>
          </a:xfrm>
          <a:prstGeom prst="rect">
            <a:avLst/>
          </a:prstGeom>
          <a:noFill/>
          <a:ln w="9525">
            <a:noFill/>
            <a:miter lim="800000"/>
            <a:headEnd/>
            <a:tailEnd/>
          </a:ln>
        </p:spPr>
      </p:pic>
      <p:pic>
        <p:nvPicPr>
          <p:cNvPr id="20485" name="Picture 4" descr="http://t2.gstatic.com/images?q=tbn:QddO1A5jMggyaM:http://upload.wikimedia.org/wikipedia/en/0/0e/Outline-body.png"/>
          <p:cNvPicPr>
            <a:picLocks noChangeAspect="1" noChangeArrowheads="1"/>
          </p:cNvPicPr>
          <p:nvPr/>
        </p:nvPicPr>
        <p:blipFill>
          <a:blip r:embed="rId4" cstate="print"/>
          <a:srcRect/>
          <a:stretch>
            <a:fillRect/>
          </a:stretch>
        </p:blipFill>
        <p:spPr bwMode="auto">
          <a:xfrm>
            <a:off x="1281113" y="1801813"/>
            <a:ext cx="1266825" cy="2251075"/>
          </a:xfrm>
          <a:prstGeom prst="rect">
            <a:avLst/>
          </a:prstGeom>
          <a:noFill/>
          <a:ln w="9525">
            <a:noFill/>
            <a:miter lim="800000"/>
            <a:headEnd/>
            <a:tailEnd/>
          </a:ln>
        </p:spPr>
      </p:pic>
      <p:pic>
        <p:nvPicPr>
          <p:cNvPr id="20486" name="ipfEGvPo--WmW-oMM:" descr="http://t3.gstatic.com/images?q=tbn:EGvPo--WmW-oMM:http://upload.wikimedia.org/wikipedia/commons/9/96/Inverted_question_mark.png"/>
          <p:cNvPicPr>
            <a:picLocks noChangeAspect="1" noChangeArrowheads="1"/>
          </p:cNvPicPr>
          <p:nvPr/>
        </p:nvPicPr>
        <p:blipFill>
          <a:blip r:embed="rId5" r:link="rId6" cstate="print"/>
          <a:srcRect/>
          <a:stretch>
            <a:fillRect/>
          </a:stretch>
        </p:blipFill>
        <p:spPr bwMode="auto">
          <a:xfrm>
            <a:off x="2976563" y="2243138"/>
            <a:ext cx="339725" cy="523875"/>
          </a:xfrm>
          <a:prstGeom prst="rect">
            <a:avLst/>
          </a:prstGeom>
          <a:noFill/>
          <a:ln w="9525">
            <a:noFill/>
            <a:miter lim="800000"/>
            <a:headEnd/>
            <a:tailEnd/>
          </a:ln>
        </p:spPr>
      </p:pic>
      <p:pic>
        <p:nvPicPr>
          <p:cNvPr id="20487" name="ipfO7cXKm4TPvB9fM:" descr="http://t3.gstatic.com/images?q=tbn:O7cXKm4TPvB9fM:http://upload.wikimedia.org/wikipedia/commons/f/f3/Question_mark_alternate.png"/>
          <p:cNvPicPr>
            <a:picLocks noChangeAspect="1" noChangeArrowheads="1"/>
          </p:cNvPicPr>
          <p:nvPr/>
        </p:nvPicPr>
        <p:blipFill>
          <a:blip r:embed="rId7" r:link="rId8" cstate="print"/>
          <a:srcRect/>
          <a:stretch>
            <a:fillRect/>
          </a:stretch>
        </p:blipFill>
        <p:spPr bwMode="auto">
          <a:xfrm>
            <a:off x="1785938" y="2259013"/>
            <a:ext cx="303212" cy="476250"/>
          </a:xfrm>
          <a:prstGeom prst="rect">
            <a:avLst/>
          </a:prstGeom>
          <a:noFill/>
          <a:ln w="9525">
            <a:noFill/>
            <a:miter lim="800000"/>
            <a:headEnd/>
            <a:tailEnd/>
          </a:ln>
        </p:spPr>
      </p:pic>
      <p:sp>
        <p:nvSpPr>
          <p:cNvPr id="20488" name="Rectangle 7"/>
          <p:cNvSpPr>
            <a:spLocks noChangeArrowheads="1"/>
          </p:cNvSpPr>
          <p:nvPr/>
        </p:nvSpPr>
        <p:spPr bwMode="auto">
          <a:xfrm>
            <a:off x="0" y="4580602"/>
            <a:ext cx="9144000" cy="1323439"/>
          </a:xfrm>
          <a:prstGeom prst="rect">
            <a:avLst/>
          </a:prstGeom>
          <a:noFill/>
          <a:ln w="9525">
            <a:noFill/>
            <a:miter lim="800000"/>
            <a:headEnd/>
            <a:tailEnd/>
          </a:ln>
        </p:spPr>
        <p:txBody>
          <a:bodyPr anchor="ctr">
            <a:spAutoFit/>
          </a:bodyPr>
          <a:lstStyle/>
          <a:p>
            <a:pPr algn="ctr" eaLnBrk="0" hangingPunct="0"/>
            <a:r>
              <a:rPr lang="en-GB" sz="4400" dirty="0" err="1" smtClean="0">
                <a:latin typeface="Elephant" pitchFamily="18" charset="0"/>
                <a:ea typeface="Calibri" pitchFamily="34" charset="0"/>
                <a:cs typeface="Times New Roman" pitchFamily="18" charset="0"/>
              </a:rPr>
              <a:t>Seminario</a:t>
            </a:r>
            <a:r>
              <a:rPr lang="en-GB" sz="4400" dirty="0">
                <a:latin typeface="Elephant" pitchFamily="18" charset="0"/>
                <a:ea typeface="Calibri" pitchFamily="34" charset="0"/>
                <a:cs typeface="Times New Roman" pitchFamily="18" charset="0"/>
              </a:rPr>
              <a:t>:</a:t>
            </a:r>
            <a:r>
              <a:rPr lang="en-GB" sz="4400" dirty="0" smtClean="0">
                <a:latin typeface="Elephant" pitchFamily="18" charset="0"/>
                <a:ea typeface="Calibri" pitchFamily="34" charset="0"/>
                <a:cs typeface="Times New Roman" pitchFamily="18" charset="0"/>
              </a:rPr>
              <a:t> </a:t>
            </a:r>
            <a:r>
              <a:rPr lang="en-GB" sz="4400" dirty="0" err="1" smtClean="0">
                <a:latin typeface="Elephant" pitchFamily="18" charset="0"/>
                <a:ea typeface="Calibri" pitchFamily="34" charset="0"/>
                <a:cs typeface="Times New Roman" pitchFamily="18" charset="0"/>
              </a:rPr>
              <a:t>Nociones</a:t>
            </a:r>
            <a:r>
              <a:rPr lang="en-GB" sz="4400" dirty="0" smtClean="0">
                <a:latin typeface="Elephant" pitchFamily="18" charset="0"/>
                <a:ea typeface="Calibri" pitchFamily="34" charset="0"/>
                <a:cs typeface="Times New Roman" pitchFamily="18" charset="0"/>
              </a:rPr>
              <a:t> del “</a:t>
            </a:r>
            <a:r>
              <a:rPr lang="en-GB" sz="4400" dirty="0" err="1" smtClean="0">
                <a:latin typeface="Elephant" pitchFamily="18" charset="0"/>
                <a:ea typeface="Calibri" pitchFamily="34" charset="0"/>
                <a:cs typeface="Times New Roman" pitchFamily="18" charset="0"/>
              </a:rPr>
              <a:t>Yo</a:t>
            </a:r>
            <a:r>
              <a:rPr lang="en-GB" sz="4400" dirty="0" smtClean="0">
                <a:latin typeface="Elephant" pitchFamily="18" charset="0"/>
                <a:ea typeface="Calibri" pitchFamily="34" charset="0"/>
                <a:cs typeface="Times New Roman" pitchFamily="18" charset="0"/>
              </a:rPr>
              <a:t>” </a:t>
            </a:r>
            <a:endParaRPr lang="en-GB" sz="4400" dirty="0">
              <a:ea typeface="Calibri" pitchFamily="34" charset="0"/>
              <a:cs typeface="Times New Roman" pitchFamily="18" charset="0"/>
            </a:endParaRPr>
          </a:p>
          <a:p>
            <a:pPr algn="ctr" eaLnBrk="0" hangingPunct="0"/>
            <a:r>
              <a:rPr lang="en-GB" sz="3600" dirty="0">
                <a:solidFill>
                  <a:srgbClr val="FFFFFF"/>
                </a:solidFill>
                <a:latin typeface="Elephant" pitchFamily="18" charset="0"/>
                <a:ea typeface="Calibri" pitchFamily="34" charset="0"/>
                <a:cs typeface="Times New Roman" pitchFamily="18" charset="0"/>
              </a:rPr>
              <a:t>How do we become who we are ?</a:t>
            </a:r>
            <a:r>
              <a:rPr lang="en-GB" sz="3600" dirty="0">
                <a:ea typeface="Calibri" pitchFamily="34" charset="0"/>
                <a:cs typeface="Times New Roman" pitchFamily="18" charset="0"/>
              </a:rPr>
              <a:t> </a:t>
            </a:r>
          </a:p>
        </p:txBody>
      </p:sp>
    </p:spTree>
    <p:extLst>
      <p:ext uri="{BB962C8B-B14F-4D97-AF65-F5344CB8AC3E}">
        <p14:creationId xmlns:p14="http://schemas.microsoft.com/office/powerpoint/2010/main" xmlns="" val="33726401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otion of self event\P6300525.JPG"/>
          <p:cNvPicPr/>
          <p:nvPr/>
        </p:nvPicPr>
        <p:blipFill>
          <a:blip r:embed="rId2" cstate="print"/>
          <a:srcRect/>
          <a:stretch>
            <a:fillRect/>
          </a:stretch>
        </p:blipFill>
        <p:spPr bwMode="auto">
          <a:xfrm>
            <a:off x="323528" y="260648"/>
            <a:ext cx="3960440" cy="2903095"/>
          </a:xfrm>
          <a:prstGeom prst="rect">
            <a:avLst/>
          </a:prstGeom>
          <a:noFill/>
          <a:ln w="9525">
            <a:noFill/>
            <a:miter lim="800000"/>
            <a:headEnd/>
            <a:tailEnd/>
          </a:ln>
        </p:spPr>
      </p:pic>
      <p:pic>
        <p:nvPicPr>
          <p:cNvPr id="5" name="Picture 4" descr="E:\notion of self event\P6300527.JPG"/>
          <p:cNvPicPr/>
          <p:nvPr/>
        </p:nvPicPr>
        <p:blipFill>
          <a:blip r:embed="rId3" cstate="print"/>
          <a:srcRect/>
          <a:stretch>
            <a:fillRect/>
          </a:stretch>
        </p:blipFill>
        <p:spPr bwMode="auto">
          <a:xfrm>
            <a:off x="4932040" y="260648"/>
            <a:ext cx="3960440" cy="2880320"/>
          </a:xfrm>
          <a:prstGeom prst="rect">
            <a:avLst/>
          </a:prstGeom>
          <a:noFill/>
          <a:ln w="9525">
            <a:noFill/>
            <a:miter lim="800000"/>
            <a:headEnd/>
            <a:tailEnd/>
          </a:ln>
        </p:spPr>
      </p:pic>
      <p:pic>
        <p:nvPicPr>
          <p:cNvPr id="6" name="Picture 5" descr="E:\notion of self event\P6300518.JPG"/>
          <p:cNvPicPr/>
          <p:nvPr/>
        </p:nvPicPr>
        <p:blipFill>
          <a:blip r:embed="rId4" cstate="print"/>
          <a:srcRect/>
          <a:stretch>
            <a:fillRect/>
          </a:stretch>
        </p:blipFill>
        <p:spPr bwMode="auto">
          <a:xfrm>
            <a:off x="2699792" y="2996952"/>
            <a:ext cx="3766225"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Grp="1" noChangeAspect="1" noChangeArrowheads="1"/>
          </p:cNvPicPr>
          <p:nvPr>
            <p:ph type="body" idx="1"/>
          </p:nvPr>
        </p:nvPicPr>
        <p:blipFill>
          <a:blip r:embed="rId3" cstate="print"/>
          <a:srcRect/>
          <a:stretch>
            <a:fillRect/>
          </a:stretch>
        </p:blipFill>
        <p:spPr>
          <a:xfrm>
            <a:off x="971600" y="476672"/>
            <a:ext cx="7222149" cy="5040908"/>
          </a:xfrm>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Grp="1" noChangeAspect="1" noChangeArrowheads="1"/>
          </p:cNvPicPr>
          <p:nvPr>
            <p:ph type="body" idx="1"/>
          </p:nvPr>
        </p:nvPicPr>
        <p:blipFill>
          <a:blip r:embed="rId3" cstate="print"/>
          <a:srcRect/>
          <a:stretch>
            <a:fillRect/>
          </a:stretch>
        </p:blipFill>
        <p:spPr>
          <a:xfrm>
            <a:off x="899592" y="476672"/>
            <a:ext cx="7339312" cy="5075833"/>
          </a:xfrm>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Stephen_Hawking_050506"/>
          <p:cNvPicPr>
            <a:picLocks noChangeAspect="1" noChangeArrowheads="1"/>
          </p:cNvPicPr>
          <p:nvPr/>
        </p:nvPicPr>
        <p:blipFill>
          <a:blip r:embed="rId3" cstate="print"/>
          <a:srcRect/>
          <a:stretch>
            <a:fillRect/>
          </a:stretch>
        </p:blipFill>
        <p:spPr bwMode="auto">
          <a:xfrm>
            <a:off x="539552" y="188640"/>
            <a:ext cx="3600400" cy="5554772"/>
          </a:xfrm>
          <a:prstGeom prst="rect">
            <a:avLst/>
          </a:prstGeom>
          <a:noFill/>
        </p:spPr>
      </p:pic>
      <p:pic>
        <p:nvPicPr>
          <p:cNvPr id="5" name="Picture 5" descr="Franklin D. Roosevelt at Hyde Park in a Wheelchair"/>
          <p:cNvPicPr>
            <a:picLocks noChangeAspect="1" noChangeArrowheads="1"/>
          </p:cNvPicPr>
          <p:nvPr/>
        </p:nvPicPr>
        <p:blipFill>
          <a:blip r:embed="rId4" cstate="print"/>
          <a:srcRect/>
          <a:stretch>
            <a:fillRect/>
          </a:stretch>
        </p:blipFill>
        <p:spPr bwMode="auto">
          <a:xfrm>
            <a:off x="4644008" y="188640"/>
            <a:ext cx="4118354" cy="54006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bfonline.com/PublishingImages/TempleGrandinWeb.jpg"/>
          <p:cNvPicPr>
            <a:picLocks noChangeAspect="1" noChangeArrowheads="1"/>
          </p:cNvPicPr>
          <p:nvPr/>
        </p:nvPicPr>
        <p:blipFill>
          <a:blip r:embed="rId2" cstate="print"/>
          <a:srcRect/>
          <a:stretch>
            <a:fillRect/>
          </a:stretch>
        </p:blipFill>
        <p:spPr bwMode="auto">
          <a:xfrm>
            <a:off x="251520" y="188640"/>
            <a:ext cx="3992912" cy="5653757"/>
          </a:xfrm>
          <a:prstGeom prst="rect">
            <a:avLst/>
          </a:prstGeom>
          <a:noFill/>
        </p:spPr>
      </p:pic>
      <p:pic>
        <p:nvPicPr>
          <p:cNvPr id="27652" name="Picture 4" descr="http://img.timeinc.net/time/photoessays/2010/temple_grandin/temple_grandin_01.jpg"/>
          <p:cNvPicPr>
            <a:picLocks noChangeAspect="1" noChangeArrowheads="1"/>
          </p:cNvPicPr>
          <p:nvPr/>
        </p:nvPicPr>
        <p:blipFill>
          <a:blip r:embed="rId3" cstate="print"/>
          <a:srcRect/>
          <a:stretch>
            <a:fillRect/>
          </a:stretch>
        </p:blipFill>
        <p:spPr bwMode="auto">
          <a:xfrm>
            <a:off x="4471453" y="2708920"/>
            <a:ext cx="4465031" cy="2952328"/>
          </a:xfrm>
          <a:prstGeom prst="rect">
            <a:avLst/>
          </a:prstGeom>
          <a:noFill/>
        </p:spPr>
      </p:pic>
      <p:pic>
        <p:nvPicPr>
          <p:cNvPr id="27654" name="Picture 6" descr="http://www.murraystreet.com/templegrandin/images/TG_Winard_webautism_13_MSWEB_000.jpg"/>
          <p:cNvPicPr>
            <a:picLocks noChangeAspect="1" noChangeArrowheads="1"/>
          </p:cNvPicPr>
          <p:nvPr/>
        </p:nvPicPr>
        <p:blipFill>
          <a:blip r:embed="rId4" cstate="print"/>
          <a:srcRect/>
          <a:stretch>
            <a:fillRect/>
          </a:stretch>
        </p:blipFill>
        <p:spPr bwMode="auto">
          <a:xfrm>
            <a:off x="5004048" y="260648"/>
            <a:ext cx="3456383" cy="230425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124744"/>
            <a:ext cx="8229600" cy="4525963"/>
          </a:xfrm>
        </p:spPr>
        <p:txBody>
          <a:bodyPr/>
          <a:lstStyle/>
          <a:p>
            <a:pPr>
              <a:buClrTx/>
              <a:buSzPct val="75000"/>
              <a:buFont typeface="Wingdings" pitchFamily="2" charset="2"/>
              <a:buChar char="Ø"/>
            </a:pPr>
            <a:r>
              <a:rPr lang="en-GB" dirty="0" smtClean="0"/>
              <a:t>Born on August 29, 1947, in Boston, Massachusetts</a:t>
            </a:r>
          </a:p>
          <a:p>
            <a:pPr>
              <a:buClrTx/>
              <a:buSzPct val="75000"/>
              <a:buFont typeface="Wingdings" pitchFamily="2" charset="2"/>
              <a:buChar char="Ø"/>
            </a:pPr>
            <a:r>
              <a:rPr lang="en-GB" dirty="0" smtClean="0"/>
              <a:t>Temple </a:t>
            </a:r>
            <a:r>
              <a:rPr lang="en-GB" dirty="0" err="1" smtClean="0"/>
              <a:t>Grandin</a:t>
            </a:r>
            <a:r>
              <a:rPr lang="en-GB" dirty="0" smtClean="0"/>
              <a:t> was diagnosed with autism as a child and went on to pursue work in psychology and animal science</a:t>
            </a:r>
          </a:p>
          <a:p>
            <a:pPr>
              <a:buClrTx/>
              <a:buSzPct val="75000"/>
              <a:buFont typeface="Wingdings" pitchFamily="2" charset="2"/>
              <a:buChar char="Ø"/>
            </a:pPr>
            <a:r>
              <a:rPr lang="en-GB" dirty="0" smtClean="0"/>
              <a:t>She has become a leading advocate for autistic communities and has also written numerous books and provided consultation on the humane treatment of animals</a:t>
            </a:r>
          </a:p>
          <a:p>
            <a:pPr>
              <a:buClrTx/>
              <a:buSzPct val="75000"/>
              <a:buFont typeface="Wingdings" pitchFamily="2" charset="2"/>
              <a:buChar char="Ø"/>
            </a:pPr>
            <a:r>
              <a:rPr lang="en-GB" dirty="0" smtClean="0"/>
              <a:t>In 2010, HBO released an </a:t>
            </a:r>
            <a:r>
              <a:rPr lang="en-GB" dirty="0" err="1" smtClean="0"/>
              <a:t>Emmy</a:t>
            </a:r>
            <a:r>
              <a:rPr lang="en-GB" dirty="0" smtClean="0"/>
              <a:t> Award winning film on </a:t>
            </a:r>
            <a:r>
              <a:rPr lang="en-GB" dirty="0" err="1" smtClean="0"/>
              <a:t>Grandin’s</a:t>
            </a:r>
            <a:r>
              <a:rPr lang="en-GB" dirty="0" smtClean="0"/>
              <a:t> life – a MUST watch for all!</a:t>
            </a:r>
            <a:endParaRPr lang="en-GB" dirty="0"/>
          </a:p>
        </p:txBody>
      </p:sp>
      <p:sp>
        <p:nvSpPr>
          <p:cNvPr id="3" name="Title 2"/>
          <p:cNvSpPr>
            <a:spLocks noGrp="1"/>
          </p:cNvSpPr>
          <p:nvPr>
            <p:ph type="title"/>
          </p:nvPr>
        </p:nvSpPr>
        <p:spPr>
          <a:xfrm>
            <a:off x="323528" y="188640"/>
            <a:ext cx="8229600" cy="850106"/>
          </a:xfrm>
        </p:spPr>
        <p:txBody>
          <a:bodyPr>
            <a:normAutofit/>
          </a:bodyPr>
          <a:lstStyle/>
          <a:p>
            <a:r>
              <a:rPr lang="en-GB" sz="4200" dirty="0" smtClean="0">
                <a:solidFill>
                  <a:schemeClr val="tx1"/>
                </a:solidFill>
                <a:effectLst/>
              </a:rPr>
              <a:t>Temple </a:t>
            </a:r>
            <a:r>
              <a:rPr lang="en-GB" sz="4200" dirty="0" err="1" smtClean="0">
                <a:solidFill>
                  <a:schemeClr val="tx1"/>
                </a:solidFill>
                <a:effectLst/>
              </a:rPr>
              <a:t>Grandin</a:t>
            </a:r>
            <a:r>
              <a:rPr lang="en-GB" sz="4200" dirty="0" smtClean="0">
                <a:solidFill>
                  <a:schemeClr val="tx1"/>
                </a:solidFill>
                <a:effectLst/>
              </a:rPr>
              <a:t>…</a:t>
            </a:r>
            <a:endParaRPr lang="en-GB" sz="4200" dirty="0">
              <a:solidFill>
                <a:schemeClr val="tx1"/>
              </a:solidFill>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124744"/>
            <a:ext cx="8229600" cy="4525963"/>
          </a:xfrm>
        </p:spPr>
        <p:txBody>
          <a:bodyPr>
            <a:normAutofit lnSpcReduction="10000"/>
          </a:bodyPr>
          <a:lstStyle/>
          <a:p>
            <a:pPr>
              <a:buClrTx/>
              <a:buSzPct val="75000"/>
              <a:buFont typeface="Wingdings" pitchFamily="2" charset="2"/>
              <a:buChar char="Ø"/>
            </a:pPr>
            <a:r>
              <a:rPr lang="es-ES" dirty="0" smtClean="0"/>
              <a:t>Nacida</a:t>
            </a:r>
            <a:r>
              <a:rPr lang="en-GB" dirty="0" smtClean="0"/>
              <a:t> el 29 de </a:t>
            </a:r>
            <a:r>
              <a:rPr lang="en-GB" dirty="0" err="1" smtClean="0"/>
              <a:t>Agosto</a:t>
            </a:r>
            <a:r>
              <a:rPr lang="en-GB" dirty="0" smtClean="0"/>
              <a:t> de 1947, en Boston, Massachusetts</a:t>
            </a:r>
          </a:p>
          <a:p>
            <a:pPr>
              <a:buClrTx/>
              <a:buSzPct val="75000"/>
              <a:buFont typeface="Wingdings" pitchFamily="2" charset="2"/>
              <a:buChar char="Ø"/>
            </a:pPr>
            <a:r>
              <a:rPr lang="en-GB" dirty="0" smtClean="0"/>
              <a:t>Temple </a:t>
            </a:r>
            <a:r>
              <a:rPr lang="en-GB" dirty="0" err="1" smtClean="0"/>
              <a:t>Grandin</a:t>
            </a:r>
            <a:r>
              <a:rPr lang="en-GB" dirty="0" smtClean="0"/>
              <a:t> </a:t>
            </a:r>
            <a:r>
              <a:rPr lang="en-GB" dirty="0" err="1" smtClean="0"/>
              <a:t>fue</a:t>
            </a:r>
            <a:r>
              <a:rPr lang="en-GB" dirty="0" smtClean="0"/>
              <a:t> </a:t>
            </a:r>
            <a:r>
              <a:rPr lang="en-GB" dirty="0" err="1" smtClean="0"/>
              <a:t>diagnosticada</a:t>
            </a:r>
            <a:r>
              <a:rPr lang="en-GB" dirty="0" smtClean="0"/>
              <a:t> con </a:t>
            </a:r>
            <a:r>
              <a:rPr lang="en-GB" dirty="0" err="1" smtClean="0"/>
              <a:t>autismo</a:t>
            </a:r>
            <a:r>
              <a:rPr lang="en-GB" dirty="0" smtClean="0"/>
              <a:t> de </a:t>
            </a:r>
            <a:r>
              <a:rPr lang="en-GB" dirty="0" err="1" smtClean="0"/>
              <a:t>niña</a:t>
            </a:r>
            <a:r>
              <a:rPr lang="en-GB" dirty="0" smtClean="0"/>
              <a:t> e </a:t>
            </a:r>
            <a:r>
              <a:rPr lang="en-GB" dirty="0" err="1" smtClean="0"/>
              <a:t>intentó</a:t>
            </a:r>
            <a:r>
              <a:rPr lang="en-GB" dirty="0" smtClean="0"/>
              <a:t> </a:t>
            </a:r>
            <a:r>
              <a:rPr lang="es-ES" dirty="0" smtClean="0"/>
              <a:t>lograr trabajar </a:t>
            </a:r>
            <a:r>
              <a:rPr lang="es-ES" dirty="0"/>
              <a:t>en </a:t>
            </a:r>
            <a:r>
              <a:rPr lang="es-ES" dirty="0" smtClean="0"/>
              <a:t>psicología </a:t>
            </a:r>
            <a:r>
              <a:rPr lang="es-ES" dirty="0"/>
              <a:t>y </a:t>
            </a:r>
            <a:r>
              <a:rPr lang="es-ES" dirty="0" smtClean="0"/>
              <a:t>ciencia </a:t>
            </a:r>
            <a:r>
              <a:rPr lang="es-ES" dirty="0"/>
              <a:t>animal</a:t>
            </a:r>
            <a:endParaRPr lang="en-GB" dirty="0" smtClean="0"/>
          </a:p>
          <a:p>
            <a:pPr>
              <a:buClrTx/>
              <a:buSzPct val="75000"/>
              <a:buFont typeface="Wingdings" pitchFamily="2" charset="2"/>
              <a:buChar char="Ø"/>
            </a:pPr>
            <a:r>
              <a:rPr lang="es-ES" dirty="0"/>
              <a:t>Ella se ha convertido en el principal defensor de las comunidades autistas y también ha escrito numerosos </a:t>
            </a:r>
            <a:r>
              <a:rPr lang="es-ES" dirty="0" smtClean="0"/>
              <a:t>libros. Además proporciona </a:t>
            </a:r>
            <a:r>
              <a:rPr lang="es-ES" dirty="0"/>
              <a:t>consulta sobre el tratamiento humanitario de los </a:t>
            </a:r>
            <a:r>
              <a:rPr lang="es-ES" dirty="0" smtClean="0"/>
              <a:t>animales</a:t>
            </a:r>
          </a:p>
          <a:p>
            <a:pPr>
              <a:buClrTx/>
              <a:buSzPct val="75000"/>
              <a:buFont typeface="Wingdings" pitchFamily="2" charset="2"/>
              <a:buChar char="Ø"/>
            </a:pPr>
            <a:r>
              <a:rPr lang="en-GB" dirty="0"/>
              <a:t>E</a:t>
            </a:r>
            <a:r>
              <a:rPr lang="en-GB" dirty="0" smtClean="0"/>
              <a:t>n 2010, se </a:t>
            </a:r>
            <a:r>
              <a:rPr lang="es-ES" dirty="0" smtClean="0"/>
              <a:t>lanzó </a:t>
            </a:r>
            <a:r>
              <a:rPr lang="es-ES" dirty="0"/>
              <a:t>una película ganadora del premio </a:t>
            </a:r>
            <a:r>
              <a:rPr lang="es-ES" dirty="0" err="1"/>
              <a:t>Emmy</a:t>
            </a:r>
            <a:r>
              <a:rPr lang="es-ES" dirty="0"/>
              <a:t> </a:t>
            </a:r>
            <a:r>
              <a:rPr lang="es-ES" dirty="0" smtClean="0"/>
              <a:t>sobre </a:t>
            </a:r>
            <a:r>
              <a:rPr lang="es-ES" dirty="0"/>
              <a:t>la vida de </a:t>
            </a:r>
            <a:r>
              <a:rPr lang="es-ES" dirty="0" err="1"/>
              <a:t>Grandin</a:t>
            </a:r>
            <a:r>
              <a:rPr lang="en-GB" dirty="0" smtClean="0"/>
              <a:t> – </a:t>
            </a:r>
            <a:r>
              <a:rPr lang="en-GB" dirty="0"/>
              <a:t>¡</a:t>
            </a:r>
            <a:r>
              <a:rPr lang="en-GB" b="1" dirty="0" err="1" smtClean="0"/>
              <a:t>Deberían</a:t>
            </a:r>
            <a:r>
              <a:rPr lang="en-GB" dirty="0" smtClean="0"/>
              <a:t> </a:t>
            </a:r>
            <a:r>
              <a:rPr lang="en-GB" dirty="0" err="1" smtClean="0"/>
              <a:t>verla</a:t>
            </a:r>
            <a:r>
              <a:rPr lang="en-GB" dirty="0" smtClean="0"/>
              <a:t>, </a:t>
            </a:r>
            <a:r>
              <a:rPr lang="en-GB" dirty="0" err="1" smtClean="0"/>
              <a:t>si</a:t>
            </a:r>
            <a:r>
              <a:rPr lang="en-GB" dirty="0" smtClean="0"/>
              <a:t> no la </a:t>
            </a:r>
            <a:r>
              <a:rPr lang="en-GB" dirty="0" err="1" smtClean="0"/>
              <a:t>han</a:t>
            </a:r>
            <a:r>
              <a:rPr lang="en-GB" dirty="0" smtClean="0"/>
              <a:t> </a:t>
            </a:r>
            <a:r>
              <a:rPr lang="en-GB" dirty="0" err="1" smtClean="0"/>
              <a:t>visto</a:t>
            </a:r>
            <a:r>
              <a:rPr lang="en-GB" dirty="0" smtClean="0"/>
              <a:t>!</a:t>
            </a:r>
            <a:endParaRPr lang="en-GB" dirty="0"/>
          </a:p>
        </p:txBody>
      </p:sp>
      <p:sp>
        <p:nvSpPr>
          <p:cNvPr id="3" name="Title 2"/>
          <p:cNvSpPr>
            <a:spLocks noGrp="1"/>
          </p:cNvSpPr>
          <p:nvPr>
            <p:ph type="title"/>
          </p:nvPr>
        </p:nvSpPr>
        <p:spPr>
          <a:xfrm>
            <a:off x="323528" y="188640"/>
            <a:ext cx="8229600" cy="850106"/>
          </a:xfrm>
        </p:spPr>
        <p:txBody>
          <a:bodyPr>
            <a:normAutofit/>
          </a:bodyPr>
          <a:lstStyle/>
          <a:p>
            <a:r>
              <a:rPr lang="en-GB" sz="4200" dirty="0" smtClean="0">
                <a:solidFill>
                  <a:schemeClr val="tx1"/>
                </a:solidFill>
                <a:effectLst/>
              </a:rPr>
              <a:t>Temple </a:t>
            </a:r>
            <a:r>
              <a:rPr lang="en-GB" sz="4200" dirty="0" err="1" smtClean="0">
                <a:solidFill>
                  <a:schemeClr val="tx1"/>
                </a:solidFill>
                <a:effectLst/>
              </a:rPr>
              <a:t>Grandin</a:t>
            </a:r>
            <a:r>
              <a:rPr lang="en-GB" sz="4200" dirty="0" smtClean="0">
                <a:solidFill>
                  <a:schemeClr val="tx1"/>
                </a:solidFill>
                <a:effectLst/>
              </a:rPr>
              <a:t>…</a:t>
            </a:r>
            <a:endParaRPr lang="en-GB" sz="4200" dirty="0">
              <a:solidFill>
                <a:schemeClr val="tx1"/>
              </a:solidFill>
              <a:effectLst/>
            </a:endParaRPr>
          </a:p>
        </p:txBody>
      </p:sp>
    </p:spTree>
    <p:extLst>
      <p:ext uri="{BB962C8B-B14F-4D97-AF65-F5344CB8AC3E}">
        <p14:creationId xmlns:p14="http://schemas.microsoft.com/office/powerpoint/2010/main" xmlns="" val="844868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96752"/>
            <a:ext cx="8229600" cy="4680520"/>
          </a:xfrm>
        </p:spPr>
        <p:txBody>
          <a:bodyPr>
            <a:normAutofit/>
          </a:bodyPr>
          <a:lstStyle/>
          <a:p>
            <a:pPr>
              <a:buClr>
                <a:schemeClr val="tx1"/>
              </a:buClr>
              <a:buFont typeface="Wingdings" pitchFamily="2" charset="2"/>
              <a:buNone/>
            </a:pPr>
            <a:r>
              <a:rPr lang="en-US" altLang="en-US" dirty="0" smtClean="0"/>
              <a:t>	‘Inclusive education is the process of increasing the participation of all pupils in the curricula, cultures and communities of neighbourhood mainstream schools which value diversity, in such ways that they learn effectively in a safe and happy environment.’</a:t>
            </a:r>
          </a:p>
          <a:p>
            <a:pPr>
              <a:buClr>
                <a:schemeClr val="tx1"/>
              </a:buClr>
              <a:buFont typeface="Wingdings" pitchFamily="2" charset="2"/>
              <a:buNone/>
            </a:pPr>
            <a:endParaRPr lang="en-US" altLang="en-US" sz="1200" b="1" dirty="0" smtClean="0"/>
          </a:p>
          <a:p>
            <a:pPr algn="r">
              <a:buClr>
                <a:schemeClr val="tx1"/>
              </a:buClr>
              <a:buFont typeface="Wingdings" pitchFamily="2" charset="2"/>
              <a:buNone/>
            </a:pPr>
            <a:r>
              <a:rPr lang="en-US" altLang="en-US" sz="2400" dirty="0" smtClean="0"/>
              <a:t>(Booth, 1998)</a:t>
            </a:r>
          </a:p>
          <a:p>
            <a:pPr>
              <a:buClr>
                <a:schemeClr val="tx1"/>
              </a:buClr>
              <a:buFont typeface="Wingdings" pitchFamily="2" charset="2"/>
              <a:buNone/>
            </a:pPr>
            <a:r>
              <a:rPr lang="en-US" altLang="en-US" sz="2400" b="1" dirty="0" smtClean="0"/>
              <a:t> </a:t>
            </a:r>
          </a:p>
          <a:p>
            <a:pPr>
              <a:buClr>
                <a:schemeClr val="tx1"/>
              </a:buClr>
              <a:buFont typeface="Wingdings" pitchFamily="2" charset="2"/>
              <a:buNone/>
            </a:pPr>
            <a:r>
              <a:rPr lang="en-US" altLang="en-US" sz="2400" b="1" dirty="0" smtClean="0"/>
              <a:t>	</a:t>
            </a:r>
          </a:p>
          <a:p>
            <a:pPr>
              <a:buClr>
                <a:schemeClr val="tx1"/>
              </a:buClr>
              <a:buFont typeface="Wingdings" pitchFamily="2" charset="2"/>
              <a:buNone/>
            </a:pPr>
            <a:r>
              <a:rPr lang="en-US" sz="2400" b="1" dirty="0" smtClean="0"/>
              <a:t>	</a:t>
            </a:r>
            <a:r>
              <a:rPr lang="en-GB" sz="2200" b="1" dirty="0" smtClean="0"/>
              <a:t>MOREWOOD, G. D. (2014) </a:t>
            </a:r>
            <a:r>
              <a:rPr lang="en-GB" sz="2200" b="1" i="1" dirty="0" smtClean="0"/>
              <a:t>Educating for Life.</a:t>
            </a:r>
            <a:r>
              <a:rPr lang="en-GB" sz="2200" b="1" dirty="0" smtClean="0"/>
              <a:t> Inclusion Now Magazine, Alliance for Inclusive Education, Summer 2014</a:t>
            </a:r>
            <a:endParaRPr lang="en-GB" sz="2200" dirty="0"/>
          </a:p>
        </p:txBody>
      </p:sp>
      <p:sp>
        <p:nvSpPr>
          <p:cNvPr id="3" name="Title 2"/>
          <p:cNvSpPr>
            <a:spLocks noGrp="1"/>
          </p:cNvSpPr>
          <p:nvPr>
            <p:ph type="title"/>
          </p:nvPr>
        </p:nvSpPr>
        <p:spPr>
          <a:xfrm>
            <a:off x="457200" y="274638"/>
            <a:ext cx="8229600" cy="922114"/>
          </a:xfrm>
        </p:spPr>
        <p:txBody>
          <a:bodyPr>
            <a:normAutofit/>
          </a:bodyPr>
          <a:lstStyle/>
          <a:p>
            <a:r>
              <a:rPr lang="en-GB" sz="4200" dirty="0" smtClean="0">
                <a:solidFill>
                  <a:schemeClr val="tx1"/>
                </a:solidFill>
                <a:effectLst/>
              </a:rPr>
              <a:t>Defining ‘inclusion’…</a:t>
            </a:r>
            <a:endParaRPr lang="en-GB" sz="4200" dirty="0">
              <a:solidFill>
                <a:schemeClr val="tx1"/>
              </a:solidFill>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5536" y="188640"/>
            <a:ext cx="8229600" cy="922114"/>
          </a:xfrm>
        </p:spPr>
        <p:txBody>
          <a:bodyPr>
            <a:normAutofit/>
          </a:bodyPr>
          <a:lstStyle/>
          <a:p>
            <a:r>
              <a:rPr lang="en-GB" sz="4200" dirty="0">
                <a:solidFill>
                  <a:schemeClr val="tx1"/>
                </a:solidFill>
                <a:effectLst/>
              </a:rPr>
              <a:t>Salamanca Statement (1994)</a:t>
            </a:r>
          </a:p>
        </p:txBody>
      </p:sp>
      <p:sp>
        <p:nvSpPr>
          <p:cNvPr id="37891" name="Rectangle 3"/>
          <p:cNvSpPr>
            <a:spLocks noGrp="1" noChangeArrowheads="1"/>
          </p:cNvSpPr>
          <p:nvPr>
            <p:ph type="body" idx="1"/>
          </p:nvPr>
        </p:nvSpPr>
        <p:spPr>
          <a:xfrm>
            <a:off x="323528" y="1124744"/>
            <a:ext cx="8229600" cy="4525963"/>
          </a:xfrm>
        </p:spPr>
        <p:txBody>
          <a:bodyPr/>
          <a:lstStyle/>
          <a:p>
            <a:pPr>
              <a:buFontTx/>
              <a:buNone/>
            </a:pPr>
            <a:r>
              <a:rPr lang="en-GB" sz="2800" dirty="0">
                <a:effectLst/>
              </a:rPr>
              <a:t>	</a:t>
            </a:r>
            <a:r>
              <a:rPr lang="en-GB" sz="3200" dirty="0" smtClean="0">
                <a:effectLst/>
              </a:rPr>
              <a:t>‘Regular </a:t>
            </a:r>
            <a:r>
              <a:rPr lang="en-GB" sz="3200" dirty="0">
                <a:effectLst/>
              </a:rPr>
              <a:t>schools with this inclusive orientation are the most effective means of combating discriminatory attitudes, creating welcoming communities, building an inclusive society and achieving education for all; moreover, they provide an effective education to the majority of children and improve the efficiency and ultimately the cost-effectiveness of the entire education system</a:t>
            </a:r>
            <a:r>
              <a:rPr lang="en-GB" sz="3200" dirty="0" smtClean="0">
                <a:effectLst/>
              </a:rPr>
              <a:t>.’</a:t>
            </a:r>
            <a:endParaRPr lang="en-GB" sz="3200" dirty="0">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5536" y="188640"/>
            <a:ext cx="8229600" cy="922114"/>
          </a:xfrm>
        </p:spPr>
        <p:txBody>
          <a:bodyPr>
            <a:normAutofit/>
          </a:bodyPr>
          <a:lstStyle/>
          <a:p>
            <a:r>
              <a:rPr lang="es-ES" sz="4400" dirty="0">
                <a:solidFill>
                  <a:schemeClr val="tx1"/>
                </a:solidFill>
                <a:effectLst/>
              </a:rPr>
              <a:t>Declaración de Salamanca (1994)</a:t>
            </a:r>
            <a:endParaRPr lang="en-GB" sz="4200" dirty="0">
              <a:solidFill>
                <a:schemeClr val="tx1"/>
              </a:solidFill>
              <a:effectLst/>
            </a:endParaRPr>
          </a:p>
        </p:txBody>
      </p:sp>
      <p:sp>
        <p:nvSpPr>
          <p:cNvPr id="37891" name="Rectangle 3"/>
          <p:cNvSpPr>
            <a:spLocks noGrp="1" noChangeArrowheads="1"/>
          </p:cNvSpPr>
          <p:nvPr>
            <p:ph type="body" idx="1"/>
          </p:nvPr>
        </p:nvSpPr>
        <p:spPr>
          <a:xfrm>
            <a:off x="323528" y="1124744"/>
            <a:ext cx="8229600" cy="4525963"/>
          </a:xfrm>
        </p:spPr>
        <p:txBody>
          <a:bodyPr>
            <a:normAutofit lnSpcReduction="10000"/>
          </a:bodyPr>
          <a:lstStyle/>
          <a:p>
            <a:pPr>
              <a:buFontTx/>
              <a:buNone/>
            </a:pPr>
            <a:r>
              <a:rPr lang="en-GB" sz="2800" dirty="0">
                <a:effectLst/>
              </a:rPr>
              <a:t>	</a:t>
            </a:r>
            <a:r>
              <a:rPr lang="en-GB" sz="3200" dirty="0" smtClean="0">
                <a:effectLst/>
              </a:rPr>
              <a:t>‘</a:t>
            </a:r>
            <a:r>
              <a:rPr lang="es-ES" sz="3200" i="1" dirty="0"/>
              <a:t>Las escuelas corrientes con una orientación integradora representan el medio más eficaz para combatir las actitudes discriminatorias, crear comunidades de acogida, construir una sociedad integradora y lograr una educación para </a:t>
            </a:r>
            <a:r>
              <a:rPr lang="es-ES" sz="3200" i="1" dirty="0" smtClean="0"/>
              <a:t>todos.</a:t>
            </a:r>
            <a:r>
              <a:rPr lang="en-GB" sz="3200" dirty="0"/>
              <a:t> </a:t>
            </a:r>
            <a:r>
              <a:rPr lang="es-ES" sz="3200" i="1" dirty="0" smtClean="0"/>
              <a:t>Además</a:t>
            </a:r>
            <a:r>
              <a:rPr lang="es-ES" sz="3200" i="1" dirty="0"/>
              <a:t>, proporcionan una educación efectiva </a:t>
            </a:r>
            <a:r>
              <a:rPr lang="es-ES" sz="3200" i="1" dirty="0" smtClean="0"/>
              <a:t>para </a:t>
            </a:r>
            <a:r>
              <a:rPr lang="es-ES" sz="3200" i="1" dirty="0"/>
              <a:t>la mayoría de los </a:t>
            </a:r>
            <a:r>
              <a:rPr lang="es-ES" sz="3200" i="1" dirty="0" smtClean="0"/>
              <a:t>niños, mejoran </a:t>
            </a:r>
            <a:r>
              <a:rPr lang="es-ES" sz="3200" i="1" dirty="0"/>
              <a:t>la </a:t>
            </a:r>
            <a:r>
              <a:rPr lang="es-ES" sz="3200" i="1" dirty="0" smtClean="0"/>
              <a:t>eficiencia, </a:t>
            </a:r>
            <a:r>
              <a:rPr lang="es-ES" sz="3200" i="1" dirty="0"/>
              <a:t>y en última instancia, la relación coste-eficacia de todo el sistema de educación</a:t>
            </a:r>
            <a:r>
              <a:rPr lang="en-GB" sz="3200" i="1" dirty="0" smtClean="0">
                <a:effectLst/>
              </a:rPr>
              <a:t>.’</a:t>
            </a:r>
            <a:endParaRPr lang="en-GB" sz="3200" i="1" dirty="0">
              <a:effectLst/>
            </a:endParaRPr>
          </a:p>
        </p:txBody>
      </p:sp>
    </p:spTree>
    <p:extLst>
      <p:ext uri="{BB962C8B-B14F-4D97-AF65-F5344CB8AC3E}">
        <p14:creationId xmlns:p14="http://schemas.microsoft.com/office/powerpoint/2010/main" xmlns="" val="38124632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GB" sz="4200" dirty="0">
                <a:solidFill>
                  <a:schemeClr val="tx1"/>
                </a:solidFill>
                <a:effectLst/>
              </a:rPr>
              <a:t>So </a:t>
            </a:r>
            <a:r>
              <a:rPr lang="en-GB" sz="4200" dirty="0" smtClean="0">
                <a:solidFill>
                  <a:schemeClr val="tx1"/>
                </a:solidFill>
                <a:effectLst/>
              </a:rPr>
              <a:t>20 </a:t>
            </a:r>
            <a:r>
              <a:rPr lang="en-GB" sz="4200" dirty="0">
                <a:solidFill>
                  <a:schemeClr val="tx1"/>
                </a:solidFill>
                <a:effectLst/>
              </a:rPr>
              <a:t>years on……</a:t>
            </a:r>
          </a:p>
        </p:txBody>
      </p:sp>
      <p:sp>
        <p:nvSpPr>
          <p:cNvPr id="48131" name="Rectangle 3"/>
          <p:cNvSpPr>
            <a:spLocks noGrp="1" noChangeArrowheads="1"/>
          </p:cNvSpPr>
          <p:nvPr>
            <p:ph type="body" idx="1"/>
          </p:nvPr>
        </p:nvSpPr>
        <p:spPr>
          <a:xfrm>
            <a:off x="467544" y="1556792"/>
            <a:ext cx="8229600" cy="4525963"/>
          </a:xfrm>
        </p:spPr>
        <p:txBody>
          <a:bodyPr/>
          <a:lstStyle/>
          <a:p>
            <a:pPr>
              <a:buClrTx/>
              <a:buSzPct val="75000"/>
              <a:buFont typeface="Wingdings" pitchFamily="2" charset="2"/>
              <a:buChar char="Ø"/>
            </a:pPr>
            <a:r>
              <a:rPr lang="en-GB" dirty="0" smtClean="0"/>
              <a:t>Our students </a:t>
            </a:r>
            <a:r>
              <a:rPr lang="en-GB" dirty="0"/>
              <a:t>are lucky to be part of an inclusive community</a:t>
            </a:r>
          </a:p>
          <a:p>
            <a:pPr>
              <a:buClrTx/>
              <a:buSzPct val="75000"/>
              <a:buFont typeface="Wingdings" pitchFamily="2" charset="2"/>
              <a:buChar char="Ø"/>
            </a:pPr>
            <a:r>
              <a:rPr lang="en-GB" dirty="0"/>
              <a:t>Far too few schools in the UK even begin to address the points from the Salamanca Statement</a:t>
            </a:r>
          </a:p>
          <a:p>
            <a:pPr>
              <a:buClrTx/>
              <a:buSzPct val="75000"/>
              <a:buFont typeface="Wingdings" pitchFamily="2" charset="2"/>
              <a:buChar char="Ø"/>
            </a:pPr>
            <a:r>
              <a:rPr lang="en-GB" dirty="0" smtClean="0"/>
              <a:t>Our students </a:t>
            </a:r>
            <a:r>
              <a:rPr lang="en-GB" dirty="0"/>
              <a:t>have an opportunity to work with other students with exceptional </a:t>
            </a:r>
            <a:r>
              <a:rPr lang="en-GB" dirty="0" smtClean="0"/>
              <a:t>skills and abilities</a:t>
            </a:r>
          </a:p>
          <a:p>
            <a:pPr>
              <a:buClrTx/>
              <a:buSzPct val="75000"/>
              <a:buFont typeface="Wingdings" pitchFamily="2" charset="2"/>
              <a:buChar char="Ø"/>
            </a:pPr>
            <a:r>
              <a:rPr lang="en-GB" dirty="0" smtClean="0"/>
              <a:t>Our students enjoy opportunities to be educated alongside the community in which they live</a:t>
            </a:r>
            <a:endParaRPr lang="en-GB"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s-ES" sz="4200" dirty="0" smtClean="0">
                <a:solidFill>
                  <a:schemeClr val="tx1"/>
                </a:solidFill>
                <a:effectLst/>
              </a:rPr>
              <a:t>Asiqué, en </a:t>
            </a:r>
            <a:r>
              <a:rPr lang="es-ES" sz="4200" dirty="0" smtClean="0">
                <a:solidFill>
                  <a:schemeClr val="tx1"/>
                </a:solidFill>
                <a:effectLst/>
              </a:rPr>
              <a:t>20 </a:t>
            </a:r>
            <a:r>
              <a:rPr lang="es-ES" sz="4200" dirty="0" smtClean="0">
                <a:solidFill>
                  <a:schemeClr val="tx1"/>
                </a:solidFill>
                <a:effectLst/>
              </a:rPr>
              <a:t>años </a:t>
            </a:r>
            <a:r>
              <a:rPr lang="en-GB" sz="4200" dirty="0" smtClean="0">
                <a:solidFill>
                  <a:schemeClr val="tx1"/>
                </a:solidFill>
                <a:effectLst/>
              </a:rPr>
              <a:t>……</a:t>
            </a:r>
            <a:endParaRPr lang="en-GB" sz="4200" dirty="0">
              <a:solidFill>
                <a:schemeClr val="tx1"/>
              </a:solidFill>
              <a:effectLst/>
            </a:endParaRPr>
          </a:p>
        </p:txBody>
      </p:sp>
      <p:sp>
        <p:nvSpPr>
          <p:cNvPr id="48131" name="Rectangle 3"/>
          <p:cNvSpPr>
            <a:spLocks noGrp="1" noChangeArrowheads="1"/>
          </p:cNvSpPr>
          <p:nvPr>
            <p:ph type="body" idx="1"/>
          </p:nvPr>
        </p:nvSpPr>
        <p:spPr>
          <a:xfrm>
            <a:off x="467544" y="1556792"/>
            <a:ext cx="8424936" cy="4525963"/>
          </a:xfrm>
        </p:spPr>
        <p:txBody>
          <a:bodyPr/>
          <a:lstStyle/>
          <a:p>
            <a:pPr>
              <a:buClrTx/>
              <a:buSzPct val="75000"/>
              <a:buFont typeface="Wingdings" pitchFamily="2" charset="2"/>
              <a:buChar char="Ø"/>
            </a:pPr>
            <a:r>
              <a:rPr lang="es-ES" dirty="0" smtClean="0"/>
              <a:t>Nuestros estudiantes son afortunados de ser parte de una comunidad integradora</a:t>
            </a:r>
          </a:p>
          <a:p>
            <a:pPr>
              <a:buClrTx/>
              <a:buSzPct val="75000"/>
              <a:buFont typeface="Wingdings" pitchFamily="2" charset="2"/>
              <a:buChar char="Ø"/>
            </a:pPr>
            <a:r>
              <a:rPr lang="es-ES" dirty="0" smtClean="0"/>
              <a:t>Muy </a:t>
            </a:r>
            <a:r>
              <a:rPr lang="es-ES" dirty="0"/>
              <a:t>pocas escuelas en el Reino Unido, incluso empiezan a abordar los puntos de la Declaración de </a:t>
            </a:r>
            <a:r>
              <a:rPr lang="es-ES" dirty="0" smtClean="0"/>
              <a:t>Salamanca</a:t>
            </a:r>
          </a:p>
          <a:p>
            <a:pPr>
              <a:buClrTx/>
              <a:buSzPct val="75000"/>
              <a:buFont typeface="Wingdings" pitchFamily="2" charset="2"/>
              <a:buChar char="Ø"/>
            </a:pPr>
            <a:r>
              <a:rPr lang="es-ES" dirty="0"/>
              <a:t>Nuestros estudiantes tienen la oportunidad de trabajar con otros estudiantes con habilidades y capacidades </a:t>
            </a:r>
            <a:r>
              <a:rPr lang="es-ES" dirty="0" smtClean="0"/>
              <a:t>excepcionales</a:t>
            </a:r>
          </a:p>
          <a:p>
            <a:pPr>
              <a:buClrTx/>
              <a:buSzPct val="75000"/>
              <a:buFont typeface="Wingdings" pitchFamily="2" charset="2"/>
              <a:buChar char="Ø"/>
            </a:pPr>
            <a:r>
              <a:rPr lang="es-ES" dirty="0"/>
              <a:t>Nuestros estudiantes disfrutan de oportunidades para educarse </a:t>
            </a:r>
            <a:r>
              <a:rPr lang="es-ES" dirty="0" smtClean="0"/>
              <a:t>dentro de la </a:t>
            </a:r>
            <a:r>
              <a:rPr lang="es-ES" dirty="0"/>
              <a:t>comunidad en la que viven</a:t>
            </a:r>
            <a:endParaRPr lang="en-GB" dirty="0"/>
          </a:p>
        </p:txBody>
      </p:sp>
    </p:spTree>
    <p:extLst>
      <p:ext uri="{BB962C8B-B14F-4D97-AF65-F5344CB8AC3E}">
        <p14:creationId xmlns:p14="http://schemas.microsoft.com/office/powerpoint/2010/main" xmlns="" val="2293392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r>
              <a:rPr lang="en-GB" sz="4200" dirty="0">
                <a:solidFill>
                  <a:schemeClr val="tx1"/>
                </a:solidFill>
                <a:effectLst/>
              </a:rPr>
              <a:t>Positive Role Models For Us All</a:t>
            </a:r>
          </a:p>
        </p:txBody>
      </p:sp>
      <p:sp>
        <p:nvSpPr>
          <p:cNvPr id="46083" name="Rectangle 3"/>
          <p:cNvSpPr>
            <a:spLocks noGrp="1" noChangeArrowheads="1"/>
          </p:cNvSpPr>
          <p:nvPr>
            <p:ph type="body" idx="1"/>
          </p:nvPr>
        </p:nvSpPr>
        <p:spPr>
          <a:xfrm>
            <a:off x="457200" y="1628800"/>
            <a:ext cx="8229600" cy="4378491"/>
          </a:xfrm>
        </p:spPr>
        <p:txBody>
          <a:bodyPr/>
          <a:lstStyle/>
          <a:p>
            <a:pPr>
              <a:buFontTx/>
              <a:buNone/>
            </a:pPr>
            <a:r>
              <a:rPr lang="en-GB" dirty="0"/>
              <a:t>	</a:t>
            </a:r>
            <a:r>
              <a:rPr lang="en-GB" sz="3200" dirty="0" smtClean="0"/>
              <a:t>Time for a short film – what does it mean to be educated at </a:t>
            </a:r>
            <a:r>
              <a:rPr lang="en-GB" sz="3200" dirty="0" err="1" smtClean="0"/>
              <a:t>Priestnall</a:t>
            </a:r>
            <a:r>
              <a:rPr lang="en-GB" sz="3200" dirty="0" smtClean="0"/>
              <a:t> School?</a:t>
            </a:r>
          </a:p>
          <a:p>
            <a:pPr>
              <a:buFontTx/>
              <a:buNone/>
            </a:pPr>
            <a:endParaRPr lang="en-GB" sz="3200" dirty="0" smtClean="0"/>
          </a:p>
          <a:p>
            <a:pPr>
              <a:buFontTx/>
              <a:buNone/>
            </a:pPr>
            <a:r>
              <a:rPr lang="en-GB" sz="3200" dirty="0" smtClean="0"/>
              <a:t>	Stories from young people, parents/carers and staff – don’t take my word for it!</a:t>
            </a:r>
            <a:endParaRPr lang="en-GB" sz="3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r>
              <a:rPr lang="es-ES" sz="4200" dirty="0" smtClean="0">
                <a:solidFill>
                  <a:schemeClr val="tx1"/>
                </a:solidFill>
                <a:effectLst/>
              </a:rPr>
              <a:t>Un positivo </a:t>
            </a:r>
            <a:r>
              <a:rPr lang="es-ES" sz="4200" dirty="0" err="1" smtClean="0">
                <a:solidFill>
                  <a:schemeClr val="tx1"/>
                </a:solidFill>
                <a:effectLst/>
              </a:rPr>
              <a:t>Módelo</a:t>
            </a:r>
            <a:r>
              <a:rPr lang="es-ES" sz="4200" dirty="0" smtClean="0">
                <a:solidFill>
                  <a:schemeClr val="tx1"/>
                </a:solidFill>
                <a:effectLst/>
              </a:rPr>
              <a:t> a seguir para todos </a:t>
            </a:r>
            <a:endParaRPr lang="es-ES" sz="4200" dirty="0">
              <a:solidFill>
                <a:schemeClr val="tx1"/>
              </a:solidFill>
              <a:effectLst/>
            </a:endParaRPr>
          </a:p>
        </p:txBody>
      </p:sp>
      <p:sp>
        <p:nvSpPr>
          <p:cNvPr id="46083" name="Rectangle 3"/>
          <p:cNvSpPr>
            <a:spLocks noGrp="1" noChangeArrowheads="1"/>
          </p:cNvSpPr>
          <p:nvPr>
            <p:ph type="body" idx="1"/>
          </p:nvPr>
        </p:nvSpPr>
        <p:spPr>
          <a:xfrm>
            <a:off x="457200" y="1628800"/>
            <a:ext cx="8229600" cy="4378491"/>
          </a:xfrm>
        </p:spPr>
        <p:txBody>
          <a:bodyPr/>
          <a:lstStyle/>
          <a:p>
            <a:pPr>
              <a:buFontTx/>
              <a:buNone/>
            </a:pPr>
            <a:r>
              <a:rPr lang="en-GB" dirty="0"/>
              <a:t>	</a:t>
            </a:r>
            <a:r>
              <a:rPr lang="es-ES" sz="3200" dirty="0" smtClean="0"/>
              <a:t>Hora de ver un video corto– ¿Qué significa ser educado en </a:t>
            </a:r>
            <a:r>
              <a:rPr lang="es-ES" sz="3200" dirty="0" err="1" smtClean="0"/>
              <a:t>Priestnall</a:t>
            </a:r>
            <a:r>
              <a:rPr lang="es-ES" sz="3200" dirty="0" smtClean="0"/>
              <a:t> </a:t>
            </a:r>
            <a:r>
              <a:rPr lang="es-ES" sz="3200" dirty="0" err="1" smtClean="0"/>
              <a:t>School</a:t>
            </a:r>
            <a:r>
              <a:rPr lang="es-ES" sz="3200" dirty="0" smtClean="0"/>
              <a:t>?</a:t>
            </a:r>
          </a:p>
          <a:p>
            <a:pPr>
              <a:buFontTx/>
              <a:buNone/>
            </a:pPr>
            <a:endParaRPr lang="en-GB" sz="3200" dirty="0" smtClean="0"/>
          </a:p>
          <a:p>
            <a:pPr>
              <a:buFontTx/>
              <a:buNone/>
            </a:pPr>
            <a:r>
              <a:rPr lang="en-GB" sz="3200" dirty="0" smtClean="0"/>
              <a:t>	</a:t>
            </a:r>
            <a:r>
              <a:rPr lang="es-ES" sz="3200" dirty="0" smtClean="0"/>
              <a:t>Historias de jóvenes</a:t>
            </a:r>
            <a:r>
              <a:rPr lang="en-GB" sz="3200" dirty="0" smtClean="0"/>
              <a:t>, </a:t>
            </a:r>
            <a:r>
              <a:rPr lang="es-ES" sz="3200" dirty="0" smtClean="0"/>
              <a:t>padres/tutores y personal escolar – ¡no solo tomen mi palabra</a:t>
            </a:r>
            <a:r>
              <a:rPr lang="en-GB" sz="3200" dirty="0" smtClean="0"/>
              <a:t>!</a:t>
            </a:r>
            <a:endParaRPr lang="en-GB" sz="3200" dirty="0"/>
          </a:p>
        </p:txBody>
      </p:sp>
    </p:spTree>
    <p:extLst>
      <p:ext uri="{BB962C8B-B14F-4D97-AF65-F5344CB8AC3E}">
        <p14:creationId xmlns:p14="http://schemas.microsoft.com/office/powerpoint/2010/main" xmlns="" val="2928941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GB" sz="4200" dirty="0">
                <a:solidFill>
                  <a:schemeClr val="tx1"/>
                </a:solidFill>
                <a:effectLst/>
              </a:rPr>
              <a:t>Time to </a:t>
            </a:r>
            <a:r>
              <a:rPr lang="en-GB" sz="4200" dirty="0" smtClean="0">
                <a:solidFill>
                  <a:schemeClr val="tx1"/>
                </a:solidFill>
                <a:effectLst/>
              </a:rPr>
              <a:t>reflect (1)</a:t>
            </a:r>
            <a:endParaRPr lang="en-GB" sz="4200" dirty="0">
              <a:solidFill>
                <a:schemeClr val="tx1"/>
              </a:solidFill>
              <a:effectLst/>
            </a:endParaRPr>
          </a:p>
        </p:txBody>
      </p:sp>
      <p:sp>
        <p:nvSpPr>
          <p:cNvPr id="52227" name="Rectangle 3"/>
          <p:cNvSpPr>
            <a:spLocks noGrp="1" noChangeArrowheads="1"/>
          </p:cNvSpPr>
          <p:nvPr>
            <p:ph type="body" idx="1"/>
          </p:nvPr>
        </p:nvSpPr>
        <p:spPr/>
        <p:txBody>
          <a:bodyPr/>
          <a:lstStyle/>
          <a:p>
            <a:pPr>
              <a:lnSpc>
                <a:spcPct val="90000"/>
              </a:lnSpc>
              <a:buFontTx/>
              <a:buNone/>
            </a:pPr>
            <a:r>
              <a:rPr lang="en-GB" b="1" dirty="0"/>
              <a:t>	</a:t>
            </a:r>
            <a:r>
              <a:rPr lang="en-GB" sz="3000" b="1" dirty="0"/>
              <a:t>Segregation</a:t>
            </a:r>
          </a:p>
          <a:p>
            <a:pPr>
              <a:lnSpc>
                <a:spcPct val="90000"/>
              </a:lnSpc>
              <a:buFontTx/>
              <a:buNone/>
            </a:pPr>
            <a:r>
              <a:rPr lang="en-GB" b="1" dirty="0"/>
              <a:t/>
            </a:r>
            <a:br>
              <a:rPr lang="en-GB" b="1" dirty="0"/>
            </a:br>
            <a:r>
              <a:rPr lang="en-GB" dirty="0"/>
              <a:t>Young people with specific additional needs being placed in separate schools or units creates a segregated </a:t>
            </a:r>
            <a:r>
              <a:rPr lang="en-GB" dirty="0" smtClean="0"/>
              <a:t>society.</a:t>
            </a:r>
            <a:endParaRPr lang="en-GB" dirty="0"/>
          </a:p>
          <a:p>
            <a:pPr>
              <a:lnSpc>
                <a:spcPct val="90000"/>
              </a:lnSpc>
              <a:buFontTx/>
              <a:buNone/>
            </a:pPr>
            <a:r>
              <a:rPr lang="en-GB" dirty="0"/>
              <a:t>	</a:t>
            </a:r>
          </a:p>
          <a:p>
            <a:pPr>
              <a:lnSpc>
                <a:spcPct val="90000"/>
              </a:lnSpc>
              <a:buFontTx/>
              <a:buNone/>
            </a:pPr>
            <a:r>
              <a:rPr lang="en-GB" dirty="0"/>
              <a:t>	This tends to force people with disabilities to lead a separate life, in </a:t>
            </a:r>
            <a:r>
              <a:rPr lang="en-GB" dirty="0" smtClean="0"/>
              <a:t>isolation.</a:t>
            </a:r>
            <a:endParaRPr lang="en-GB"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s-ES" sz="4200" dirty="0" smtClean="0">
                <a:solidFill>
                  <a:schemeClr val="tx1"/>
                </a:solidFill>
                <a:effectLst/>
              </a:rPr>
              <a:t>Tiempo para reflexionar </a:t>
            </a:r>
            <a:r>
              <a:rPr lang="en-GB" sz="4200" dirty="0" smtClean="0">
                <a:solidFill>
                  <a:schemeClr val="tx1"/>
                </a:solidFill>
                <a:effectLst/>
              </a:rPr>
              <a:t>(1)</a:t>
            </a:r>
            <a:endParaRPr lang="en-GB" sz="4200" dirty="0">
              <a:solidFill>
                <a:schemeClr val="tx1"/>
              </a:solidFill>
              <a:effectLst/>
            </a:endParaRPr>
          </a:p>
        </p:txBody>
      </p:sp>
      <p:sp>
        <p:nvSpPr>
          <p:cNvPr id="52227" name="Rectangle 3"/>
          <p:cNvSpPr>
            <a:spLocks noGrp="1" noChangeArrowheads="1"/>
          </p:cNvSpPr>
          <p:nvPr>
            <p:ph type="body" idx="1"/>
          </p:nvPr>
        </p:nvSpPr>
        <p:spPr/>
        <p:txBody>
          <a:bodyPr/>
          <a:lstStyle/>
          <a:p>
            <a:pPr>
              <a:lnSpc>
                <a:spcPct val="90000"/>
              </a:lnSpc>
              <a:buFontTx/>
              <a:buNone/>
            </a:pPr>
            <a:r>
              <a:rPr lang="en-GB" b="1" dirty="0"/>
              <a:t>	</a:t>
            </a:r>
            <a:r>
              <a:rPr lang="en-GB" sz="3000" b="1" dirty="0" err="1" smtClean="0"/>
              <a:t>Segregación</a:t>
            </a:r>
            <a:endParaRPr lang="en-GB" sz="3000" b="1" dirty="0"/>
          </a:p>
          <a:p>
            <a:pPr>
              <a:lnSpc>
                <a:spcPct val="90000"/>
              </a:lnSpc>
              <a:buFontTx/>
              <a:buNone/>
            </a:pPr>
            <a:r>
              <a:rPr lang="en-GB" b="1" dirty="0"/>
              <a:t/>
            </a:r>
            <a:br>
              <a:rPr lang="en-GB" b="1" dirty="0"/>
            </a:br>
            <a:r>
              <a:rPr lang="es-ES" dirty="0"/>
              <a:t>J</a:t>
            </a:r>
            <a:r>
              <a:rPr lang="es-ES" dirty="0" smtClean="0"/>
              <a:t>óvenes </a:t>
            </a:r>
            <a:r>
              <a:rPr lang="es-ES" dirty="0"/>
              <a:t>con necesidades específicas adicionales que </a:t>
            </a:r>
            <a:r>
              <a:rPr lang="es-ES" dirty="0" smtClean="0"/>
              <a:t>fueron colocados </a:t>
            </a:r>
            <a:r>
              <a:rPr lang="es-ES" dirty="0"/>
              <a:t>en las escuelas </a:t>
            </a:r>
            <a:r>
              <a:rPr lang="es-ES" dirty="0" smtClean="0"/>
              <a:t>o </a:t>
            </a:r>
            <a:r>
              <a:rPr lang="es-ES" dirty="0"/>
              <a:t>unidades </a:t>
            </a:r>
            <a:r>
              <a:rPr lang="es-ES" dirty="0" smtClean="0"/>
              <a:t>separadas crearon </a:t>
            </a:r>
            <a:r>
              <a:rPr lang="es-ES" dirty="0"/>
              <a:t>una sociedad segregada</a:t>
            </a:r>
            <a:r>
              <a:rPr lang="en-GB" dirty="0" smtClean="0"/>
              <a:t>.</a:t>
            </a:r>
            <a:endParaRPr lang="en-GB" dirty="0"/>
          </a:p>
          <a:p>
            <a:pPr>
              <a:lnSpc>
                <a:spcPct val="90000"/>
              </a:lnSpc>
              <a:buFontTx/>
              <a:buNone/>
            </a:pPr>
            <a:r>
              <a:rPr lang="en-GB" dirty="0"/>
              <a:t>	</a:t>
            </a:r>
          </a:p>
          <a:p>
            <a:pPr>
              <a:lnSpc>
                <a:spcPct val="90000"/>
              </a:lnSpc>
              <a:buFontTx/>
              <a:buNone/>
            </a:pPr>
            <a:r>
              <a:rPr lang="en-GB" dirty="0"/>
              <a:t>	</a:t>
            </a:r>
            <a:r>
              <a:rPr lang="es-ES" dirty="0"/>
              <a:t> Esto tiende a obligar a las personas con discapacidad </a:t>
            </a:r>
            <a:r>
              <a:rPr lang="es-ES" dirty="0" smtClean="0"/>
              <a:t>a </a:t>
            </a:r>
            <a:r>
              <a:rPr lang="es-ES" dirty="0"/>
              <a:t>llevar una vida independiente, de forma aislada</a:t>
            </a:r>
            <a:r>
              <a:rPr lang="en-GB" dirty="0" smtClean="0"/>
              <a:t>.</a:t>
            </a:r>
            <a:endParaRPr lang="en-GB" dirty="0"/>
          </a:p>
        </p:txBody>
      </p:sp>
    </p:spTree>
    <p:extLst>
      <p:ext uri="{BB962C8B-B14F-4D97-AF65-F5344CB8AC3E}">
        <p14:creationId xmlns:p14="http://schemas.microsoft.com/office/powerpoint/2010/main" xmlns="" val="14637777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1066130"/>
          </a:xfrm>
        </p:spPr>
        <p:txBody>
          <a:bodyPr>
            <a:normAutofit/>
          </a:bodyPr>
          <a:lstStyle/>
          <a:p>
            <a:r>
              <a:rPr lang="en-GB" sz="4200" dirty="0">
                <a:solidFill>
                  <a:schemeClr val="tx1"/>
                </a:solidFill>
                <a:effectLst/>
              </a:rPr>
              <a:t>Time to </a:t>
            </a:r>
            <a:r>
              <a:rPr lang="en-GB" sz="4200" dirty="0" smtClean="0">
                <a:solidFill>
                  <a:schemeClr val="tx1"/>
                </a:solidFill>
                <a:effectLst/>
              </a:rPr>
              <a:t>reflect (2)</a:t>
            </a:r>
            <a:endParaRPr lang="en-GB" sz="4200" dirty="0">
              <a:solidFill>
                <a:schemeClr val="tx1"/>
              </a:solidFill>
              <a:effectLst/>
            </a:endParaRPr>
          </a:p>
        </p:txBody>
      </p:sp>
      <p:sp>
        <p:nvSpPr>
          <p:cNvPr id="52227" name="Rectangle 3"/>
          <p:cNvSpPr>
            <a:spLocks noGrp="1" noChangeArrowheads="1"/>
          </p:cNvSpPr>
          <p:nvPr>
            <p:ph type="body" idx="1"/>
          </p:nvPr>
        </p:nvSpPr>
        <p:spPr>
          <a:xfrm>
            <a:off x="467544" y="1412776"/>
            <a:ext cx="8229600" cy="4525963"/>
          </a:xfrm>
        </p:spPr>
        <p:txBody>
          <a:bodyPr/>
          <a:lstStyle/>
          <a:p>
            <a:pPr>
              <a:buFontTx/>
              <a:buNone/>
            </a:pPr>
            <a:r>
              <a:rPr lang="en-GB" b="1" dirty="0"/>
              <a:t>	</a:t>
            </a:r>
            <a:r>
              <a:rPr lang="en-GB" sz="3000" b="1" dirty="0" smtClean="0"/>
              <a:t>Integration</a:t>
            </a:r>
            <a:r>
              <a:rPr lang="en-GB" sz="2400" b="1" dirty="0" smtClean="0"/>
              <a:t/>
            </a:r>
            <a:br>
              <a:rPr lang="en-GB" sz="2400" b="1" dirty="0" smtClean="0"/>
            </a:br>
            <a:endParaRPr lang="en-GB" sz="2400" b="1" dirty="0" smtClean="0"/>
          </a:p>
          <a:p>
            <a:pPr>
              <a:buFontTx/>
              <a:buNone/>
            </a:pPr>
            <a:r>
              <a:rPr lang="en-GB" sz="2400" dirty="0" smtClean="0"/>
              <a:t>	</a:t>
            </a:r>
            <a:r>
              <a:rPr lang="en-GB" sz="2800" dirty="0" smtClean="0"/>
              <a:t>Young people with additional needs being placed in mainstream provision with some adaptations and resources but on condition that the young person can fit in with pre-existing structures, attitudes and an unaltered environment.</a:t>
            </a:r>
          </a:p>
          <a:p>
            <a:pPr>
              <a:buFontTx/>
              <a:buNone/>
            </a:pPr>
            <a:endParaRPr lang="en-GB" sz="1400" dirty="0" smtClean="0"/>
          </a:p>
          <a:p>
            <a:pPr>
              <a:buFontTx/>
              <a:buNone/>
            </a:pPr>
            <a:r>
              <a:rPr lang="en-GB" sz="2800" dirty="0" smtClean="0"/>
              <a:t>	This is a necessary pre-condition of inclusion but is not a solution.</a:t>
            </a:r>
            <a:endParaRPr lang="en-GB"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1066130"/>
          </a:xfrm>
        </p:spPr>
        <p:txBody>
          <a:bodyPr>
            <a:normAutofit/>
          </a:bodyPr>
          <a:lstStyle/>
          <a:p>
            <a:r>
              <a:rPr lang="es-ES" sz="4200" dirty="0">
                <a:solidFill>
                  <a:schemeClr val="tx1"/>
                </a:solidFill>
                <a:effectLst/>
              </a:rPr>
              <a:t>Tiempo para </a:t>
            </a:r>
            <a:r>
              <a:rPr lang="es-ES" sz="4200" dirty="0" smtClean="0">
                <a:solidFill>
                  <a:schemeClr val="tx1"/>
                </a:solidFill>
                <a:effectLst/>
              </a:rPr>
              <a:t>reflexionar </a:t>
            </a:r>
            <a:r>
              <a:rPr lang="en-GB" sz="4200" dirty="0" smtClean="0">
                <a:solidFill>
                  <a:schemeClr val="tx1"/>
                </a:solidFill>
                <a:effectLst/>
              </a:rPr>
              <a:t>(2)</a:t>
            </a:r>
            <a:endParaRPr lang="en-GB" sz="4200" dirty="0">
              <a:solidFill>
                <a:schemeClr val="tx1"/>
              </a:solidFill>
              <a:effectLst/>
            </a:endParaRPr>
          </a:p>
        </p:txBody>
      </p:sp>
      <p:sp>
        <p:nvSpPr>
          <p:cNvPr id="52227" name="Rectangle 3"/>
          <p:cNvSpPr>
            <a:spLocks noGrp="1" noChangeArrowheads="1"/>
          </p:cNvSpPr>
          <p:nvPr>
            <p:ph type="body" idx="1"/>
          </p:nvPr>
        </p:nvSpPr>
        <p:spPr>
          <a:xfrm>
            <a:off x="323528" y="1340768"/>
            <a:ext cx="8496944" cy="4525963"/>
          </a:xfrm>
        </p:spPr>
        <p:txBody>
          <a:bodyPr/>
          <a:lstStyle/>
          <a:p>
            <a:pPr>
              <a:buFontTx/>
              <a:buNone/>
            </a:pPr>
            <a:r>
              <a:rPr lang="en-GB" b="1" dirty="0"/>
              <a:t>	</a:t>
            </a:r>
            <a:r>
              <a:rPr lang="en-GB" sz="3000" b="1" dirty="0" err="1" smtClean="0"/>
              <a:t>Integración</a:t>
            </a:r>
            <a:r>
              <a:rPr lang="en-GB" sz="2400" b="1" dirty="0" smtClean="0"/>
              <a:t/>
            </a:r>
            <a:br>
              <a:rPr lang="en-GB" sz="2400" b="1" dirty="0" smtClean="0"/>
            </a:br>
            <a:endParaRPr lang="en-GB" sz="2400" b="1" dirty="0" smtClean="0"/>
          </a:p>
          <a:p>
            <a:pPr>
              <a:buFontTx/>
              <a:buNone/>
            </a:pPr>
            <a:r>
              <a:rPr lang="en-GB" sz="2400" dirty="0" smtClean="0"/>
              <a:t>	</a:t>
            </a:r>
            <a:r>
              <a:rPr lang="es-ES" sz="2800" dirty="0"/>
              <a:t>Los jóvenes con necesidades adicionales </a:t>
            </a:r>
            <a:r>
              <a:rPr lang="es-ES" sz="2800" dirty="0" smtClean="0"/>
              <a:t>son situados en la corriente de enseñanza general </a:t>
            </a:r>
            <a:r>
              <a:rPr lang="es-ES" sz="2800" dirty="0"/>
              <a:t>con algunas adaptaciones y </a:t>
            </a:r>
            <a:r>
              <a:rPr lang="es-ES" sz="2800" dirty="0" smtClean="0"/>
              <a:t>recursos; </a:t>
            </a:r>
            <a:r>
              <a:rPr lang="es-ES" sz="2800" dirty="0"/>
              <a:t>pero con la condición de que </a:t>
            </a:r>
            <a:r>
              <a:rPr lang="es-ES" sz="2800" dirty="0" smtClean="0"/>
              <a:t>los jóvenes puedan </a:t>
            </a:r>
            <a:r>
              <a:rPr lang="es-ES" sz="2800" dirty="0"/>
              <a:t>encajar </a:t>
            </a:r>
            <a:r>
              <a:rPr lang="es-ES" sz="2800" dirty="0" smtClean="0"/>
              <a:t>en </a:t>
            </a:r>
            <a:r>
              <a:rPr lang="es-ES" sz="2800" dirty="0"/>
              <a:t>las </a:t>
            </a:r>
            <a:r>
              <a:rPr lang="es-ES" sz="2800" dirty="0" smtClean="0"/>
              <a:t>estructuras y actitudes preexistentes, en </a:t>
            </a:r>
            <a:r>
              <a:rPr lang="es-ES" sz="2800" dirty="0"/>
              <a:t>ambiente inalterado</a:t>
            </a:r>
            <a:r>
              <a:rPr lang="es-ES" sz="2800" dirty="0" smtClean="0"/>
              <a:t>.</a:t>
            </a:r>
          </a:p>
          <a:p>
            <a:pPr>
              <a:buFontTx/>
              <a:buNone/>
            </a:pPr>
            <a:endParaRPr lang="en-GB" sz="1400" dirty="0" smtClean="0"/>
          </a:p>
          <a:p>
            <a:pPr>
              <a:buFontTx/>
              <a:buNone/>
            </a:pPr>
            <a:r>
              <a:rPr lang="en-GB" sz="2800" dirty="0" smtClean="0"/>
              <a:t>	</a:t>
            </a:r>
            <a:r>
              <a:rPr lang="es-ES" sz="2800" dirty="0"/>
              <a:t> Esta es una condición necesaria </a:t>
            </a:r>
            <a:r>
              <a:rPr lang="es-ES" sz="2800" dirty="0" smtClean="0"/>
              <a:t>para </a:t>
            </a:r>
            <a:r>
              <a:rPr lang="es-ES" sz="2800" dirty="0"/>
              <a:t>la </a:t>
            </a:r>
            <a:r>
              <a:rPr lang="es-ES" sz="2800" dirty="0" smtClean="0"/>
              <a:t>integración</a:t>
            </a:r>
            <a:r>
              <a:rPr lang="es-ES" sz="2800" dirty="0"/>
              <a:t>, pero no es una solución</a:t>
            </a:r>
            <a:r>
              <a:rPr lang="en-GB" sz="2800" dirty="0" smtClean="0"/>
              <a:t>.</a:t>
            </a:r>
            <a:endParaRPr lang="en-GB" sz="2800" dirty="0"/>
          </a:p>
        </p:txBody>
      </p:sp>
    </p:spTree>
    <p:extLst>
      <p:ext uri="{BB962C8B-B14F-4D97-AF65-F5344CB8AC3E}">
        <p14:creationId xmlns:p14="http://schemas.microsoft.com/office/powerpoint/2010/main" xmlns="" val="3838183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96752"/>
            <a:ext cx="8229600" cy="4680520"/>
          </a:xfrm>
        </p:spPr>
        <p:txBody>
          <a:bodyPr>
            <a:normAutofit lnSpcReduction="10000"/>
          </a:bodyPr>
          <a:lstStyle/>
          <a:p>
            <a:pPr>
              <a:buClr>
                <a:schemeClr val="tx1"/>
              </a:buClr>
              <a:buFont typeface="Wingdings" pitchFamily="2" charset="2"/>
              <a:buNone/>
            </a:pPr>
            <a:r>
              <a:rPr lang="en-US" altLang="en-US" dirty="0" smtClean="0"/>
              <a:t>	‘</a:t>
            </a:r>
            <a:r>
              <a:rPr lang="es-ES" altLang="en-US" dirty="0" smtClean="0"/>
              <a:t>La educación inclusiva es </a:t>
            </a:r>
            <a:r>
              <a:rPr lang="es-ES" altLang="en-US" dirty="0"/>
              <a:t>el proceso de aumentar la participación de todos los alumnos en los planes de estudio, </a:t>
            </a:r>
            <a:r>
              <a:rPr lang="es-ES" altLang="en-US" dirty="0" smtClean="0"/>
              <a:t>cultura y escuelas ordinarias, en nuestros barrios y comunidades; para que estos valoren </a:t>
            </a:r>
            <a:r>
              <a:rPr lang="es-ES" altLang="en-US" dirty="0"/>
              <a:t>la </a:t>
            </a:r>
            <a:r>
              <a:rPr lang="es-ES" altLang="en-US" dirty="0" smtClean="0"/>
              <a:t>diversidad </a:t>
            </a:r>
            <a:r>
              <a:rPr lang="es-ES" altLang="en-US" dirty="0"/>
              <a:t>de una manera tan efectiva que </a:t>
            </a:r>
            <a:r>
              <a:rPr lang="es-ES" altLang="en-US" dirty="0" smtClean="0"/>
              <a:t>se pueda aprender </a:t>
            </a:r>
            <a:r>
              <a:rPr lang="es-ES" altLang="en-US" dirty="0"/>
              <a:t>en un ambiente seguro y feliz</a:t>
            </a:r>
            <a:r>
              <a:rPr lang="en-US" altLang="en-US" dirty="0" smtClean="0"/>
              <a:t>.’</a:t>
            </a:r>
          </a:p>
          <a:p>
            <a:pPr>
              <a:buClr>
                <a:schemeClr val="tx1"/>
              </a:buClr>
              <a:buFont typeface="Wingdings" pitchFamily="2" charset="2"/>
              <a:buNone/>
            </a:pPr>
            <a:endParaRPr lang="en-US" altLang="en-US" sz="1200" b="1" dirty="0" smtClean="0"/>
          </a:p>
          <a:p>
            <a:pPr algn="r">
              <a:buClr>
                <a:schemeClr val="tx1"/>
              </a:buClr>
              <a:buFont typeface="Wingdings" pitchFamily="2" charset="2"/>
              <a:buNone/>
            </a:pPr>
            <a:r>
              <a:rPr lang="en-US" altLang="en-US" sz="2400" dirty="0" smtClean="0"/>
              <a:t>(Booth, 1998)</a:t>
            </a:r>
          </a:p>
          <a:p>
            <a:pPr>
              <a:buClr>
                <a:schemeClr val="tx1"/>
              </a:buClr>
              <a:buFont typeface="Wingdings" pitchFamily="2" charset="2"/>
              <a:buNone/>
            </a:pPr>
            <a:r>
              <a:rPr lang="en-US" altLang="en-US" sz="2400" b="1" dirty="0" smtClean="0"/>
              <a:t> </a:t>
            </a:r>
          </a:p>
          <a:p>
            <a:pPr>
              <a:buClr>
                <a:schemeClr val="tx1"/>
              </a:buClr>
              <a:buFont typeface="Wingdings" pitchFamily="2" charset="2"/>
              <a:buNone/>
            </a:pPr>
            <a:r>
              <a:rPr lang="en-US" altLang="en-US" sz="2400" b="1" dirty="0" smtClean="0"/>
              <a:t>	</a:t>
            </a:r>
          </a:p>
          <a:p>
            <a:pPr>
              <a:buClr>
                <a:schemeClr val="tx1"/>
              </a:buClr>
              <a:buFont typeface="Wingdings" pitchFamily="2" charset="2"/>
              <a:buNone/>
            </a:pPr>
            <a:r>
              <a:rPr lang="en-US" sz="2400" b="1" dirty="0" smtClean="0"/>
              <a:t>	</a:t>
            </a:r>
            <a:r>
              <a:rPr lang="en-GB" sz="2200" b="1" dirty="0" smtClean="0"/>
              <a:t>MOREWOOD, G. D. (2014) </a:t>
            </a:r>
            <a:r>
              <a:rPr lang="es-ES" sz="2200" b="1" i="1" dirty="0" smtClean="0"/>
              <a:t>Educando para la vida.</a:t>
            </a:r>
            <a:r>
              <a:rPr lang="es-ES" sz="2200" b="1" dirty="0" smtClean="0"/>
              <a:t> Integración ya </a:t>
            </a:r>
            <a:r>
              <a:rPr lang="en-GB" sz="2200" b="1" dirty="0" smtClean="0"/>
              <a:t>Magazine, Alliance for Inclusive Education, Summer 2014</a:t>
            </a:r>
            <a:endParaRPr lang="en-GB" sz="2200" dirty="0"/>
          </a:p>
        </p:txBody>
      </p:sp>
      <p:sp>
        <p:nvSpPr>
          <p:cNvPr id="3" name="Title 2"/>
          <p:cNvSpPr>
            <a:spLocks noGrp="1"/>
          </p:cNvSpPr>
          <p:nvPr>
            <p:ph type="title"/>
          </p:nvPr>
        </p:nvSpPr>
        <p:spPr>
          <a:xfrm>
            <a:off x="457200" y="274638"/>
            <a:ext cx="8229600" cy="922114"/>
          </a:xfrm>
        </p:spPr>
        <p:txBody>
          <a:bodyPr>
            <a:normAutofit/>
          </a:bodyPr>
          <a:lstStyle/>
          <a:p>
            <a:r>
              <a:rPr lang="es-ES" sz="4200" dirty="0" smtClean="0">
                <a:solidFill>
                  <a:schemeClr val="tx1"/>
                </a:solidFill>
                <a:effectLst/>
              </a:rPr>
              <a:t>Definiendo  ‘la inclusión’…</a:t>
            </a:r>
            <a:endParaRPr lang="es-ES" sz="4200" dirty="0">
              <a:solidFill>
                <a:schemeClr val="tx1"/>
              </a:solidFill>
              <a:effectLst/>
            </a:endParaRPr>
          </a:p>
        </p:txBody>
      </p:sp>
    </p:spTree>
    <p:extLst>
      <p:ext uri="{BB962C8B-B14F-4D97-AF65-F5344CB8AC3E}">
        <p14:creationId xmlns:p14="http://schemas.microsoft.com/office/powerpoint/2010/main" xmlns="" val="3623792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1066130"/>
          </a:xfrm>
        </p:spPr>
        <p:txBody>
          <a:bodyPr>
            <a:normAutofit/>
          </a:bodyPr>
          <a:lstStyle/>
          <a:p>
            <a:r>
              <a:rPr lang="en-GB" sz="4200" dirty="0">
                <a:solidFill>
                  <a:schemeClr val="tx1"/>
                </a:solidFill>
                <a:effectLst/>
              </a:rPr>
              <a:t>Time to </a:t>
            </a:r>
            <a:r>
              <a:rPr lang="en-GB" sz="4200" dirty="0" smtClean="0">
                <a:solidFill>
                  <a:schemeClr val="tx1"/>
                </a:solidFill>
                <a:effectLst/>
              </a:rPr>
              <a:t>reflect (3)</a:t>
            </a:r>
            <a:endParaRPr lang="en-GB" sz="4200" dirty="0">
              <a:solidFill>
                <a:schemeClr val="tx1"/>
              </a:solidFill>
              <a:effectLst/>
            </a:endParaRPr>
          </a:p>
        </p:txBody>
      </p:sp>
      <p:sp>
        <p:nvSpPr>
          <p:cNvPr id="52227" name="Rectangle 3"/>
          <p:cNvSpPr>
            <a:spLocks noGrp="1" noChangeArrowheads="1"/>
          </p:cNvSpPr>
          <p:nvPr>
            <p:ph type="body" idx="1"/>
          </p:nvPr>
        </p:nvSpPr>
        <p:spPr>
          <a:xfrm>
            <a:off x="467544" y="1412776"/>
            <a:ext cx="8229600" cy="4525963"/>
          </a:xfrm>
        </p:spPr>
        <p:txBody>
          <a:bodyPr>
            <a:normAutofit/>
          </a:bodyPr>
          <a:lstStyle/>
          <a:p>
            <a:pPr>
              <a:buFontTx/>
              <a:buNone/>
            </a:pPr>
            <a:r>
              <a:rPr lang="en-GB" b="1" dirty="0"/>
              <a:t>	</a:t>
            </a:r>
            <a:r>
              <a:rPr lang="en-GB" sz="3200" b="1" dirty="0" smtClean="0"/>
              <a:t>Inclusion</a:t>
            </a:r>
            <a:br>
              <a:rPr lang="en-GB" sz="3200" b="1" dirty="0" smtClean="0"/>
            </a:br>
            <a:endParaRPr lang="en-GB" sz="3200" b="1" dirty="0" smtClean="0"/>
          </a:p>
          <a:p>
            <a:pPr>
              <a:buFontTx/>
              <a:buNone/>
            </a:pPr>
            <a:r>
              <a:rPr lang="en-GB" sz="3200" dirty="0" smtClean="0"/>
              <a:t>	</a:t>
            </a:r>
            <a:r>
              <a:rPr lang="en-GB" sz="2800" dirty="0" smtClean="0"/>
              <a:t>Young people with additional needs being educated in mainstream provision, where there is a commitment to removing all barriers to the full participation of each child as a valued, unique individual. </a:t>
            </a:r>
            <a:br>
              <a:rPr lang="en-GB" sz="2800" dirty="0" smtClean="0"/>
            </a:br>
            <a:r>
              <a:rPr lang="en-GB" sz="2800" dirty="0" smtClean="0"/>
              <a:t/>
            </a:r>
            <a:br>
              <a:rPr lang="en-GB" sz="2800" dirty="0" smtClean="0"/>
            </a:br>
            <a:r>
              <a:rPr lang="en-GB" sz="2800" dirty="0" smtClean="0"/>
              <a:t>This is what we want! </a:t>
            </a:r>
            <a:endParaRPr lang="en-GB" sz="2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1066130"/>
          </a:xfrm>
        </p:spPr>
        <p:txBody>
          <a:bodyPr>
            <a:normAutofit/>
          </a:bodyPr>
          <a:lstStyle/>
          <a:p>
            <a:r>
              <a:rPr lang="es-ES" sz="4200" dirty="0">
                <a:solidFill>
                  <a:schemeClr val="tx1"/>
                </a:solidFill>
                <a:effectLst/>
              </a:rPr>
              <a:t>Tiempo para reflexionar</a:t>
            </a:r>
            <a:r>
              <a:rPr lang="en-GB" sz="4200" dirty="0" smtClean="0">
                <a:solidFill>
                  <a:schemeClr val="tx1"/>
                </a:solidFill>
                <a:effectLst/>
              </a:rPr>
              <a:t>(3)</a:t>
            </a:r>
            <a:endParaRPr lang="en-GB" sz="4200" dirty="0">
              <a:solidFill>
                <a:schemeClr val="tx1"/>
              </a:solidFill>
              <a:effectLst/>
            </a:endParaRPr>
          </a:p>
        </p:txBody>
      </p:sp>
      <p:sp>
        <p:nvSpPr>
          <p:cNvPr id="52227" name="Rectangle 3"/>
          <p:cNvSpPr>
            <a:spLocks noGrp="1" noChangeArrowheads="1"/>
          </p:cNvSpPr>
          <p:nvPr>
            <p:ph type="body" idx="1"/>
          </p:nvPr>
        </p:nvSpPr>
        <p:spPr>
          <a:xfrm>
            <a:off x="107504" y="1412776"/>
            <a:ext cx="8676456" cy="4525963"/>
          </a:xfrm>
        </p:spPr>
        <p:txBody>
          <a:bodyPr>
            <a:normAutofit/>
          </a:bodyPr>
          <a:lstStyle/>
          <a:p>
            <a:pPr>
              <a:buFontTx/>
              <a:buNone/>
            </a:pPr>
            <a:r>
              <a:rPr lang="en-GB" b="1" dirty="0"/>
              <a:t>	</a:t>
            </a:r>
            <a:r>
              <a:rPr lang="en-GB" sz="3200" b="1" dirty="0" err="1" smtClean="0"/>
              <a:t>Inclusión</a:t>
            </a:r>
            <a:r>
              <a:rPr lang="en-GB" sz="3200" b="1" dirty="0" smtClean="0"/>
              <a:t/>
            </a:r>
            <a:br>
              <a:rPr lang="en-GB" sz="3200" b="1" dirty="0" smtClean="0"/>
            </a:br>
            <a:endParaRPr lang="en-GB" sz="3200" b="1" dirty="0" smtClean="0"/>
          </a:p>
          <a:p>
            <a:pPr>
              <a:buFontTx/>
              <a:buNone/>
            </a:pPr>
            <a:r>
              <a:rPr lang="en-GB" sz="3200" dirty="0" smtClean="0"/>
              <a:t>	</a:t>
            </a:r>
            <a:r>
              <a:rPr lang="es-ES" sz="2800" dirty="0" smtClean="0"/>
              <a:t>Los </a:t>
            </a:r>
            <a:r>
              <a:rPr lang="es-ES" sz="2800" dirty="0"/>
              <a:t>jóvenes con necesidades adicionales </a:t>
            </a:r>
            <a:r>
              <a:rPr lang="es-ES" sz="2800" dirty="0" smtClean="0"/>
              <a:t>son </a:t>
            </a:r>
            <a:r>
              <a:rPr lang="es-ES" sz="2800" dirty="0"/>
              <a:t>educados en centros ordinarios, donde hay un compromiso con la eliminación de todas las barreras a la plena participación de cada niño como </a:t>
            </a:r>
            <a:r>
              <a:rPr lang="es-ES" sz="2800" dirty="0" smtClean="0"/>
              <a:t>individuo único y valioso</a:t>
            </a:r>
            <a:r>
              <a:rPr lang="en-GB" sz="2800" dirty="0" smtClean="0"/>
              <a:t>. </a:t>
            </a:r>
            <a:br>
              <a:rPr lang="en-GB" sz="2800" dirty="0" smtClean="0"/>
            </a:br>
            <a:r>
              <a:rPr lang="en-GB" sz="2800" dirty="0" smtClean="0"/>
              <a:t/>
            </a:r>
            <a:br>
              <a:rPr lang="en-GB" sz="2800" dirty="0" smtClean="0"/>
            </a:br>
            <a:r>
              <a:rPr lang="en-GB" sz="2800" dirty="0" smtClean="0"/>
              <a:t>¡</a:t>
            </a:r>
            <a:r>
              <a:rPr lang="en-GB" sz="2800" dirty="0" err="1" smtClean="0"/>
              <a:t>Esto</a:t>
            </a:r>
            <a:r>
              <a:rPr lang="en-GB" sz="2800" dirty="0" smtClean="0"/>
              <a:t> </a:t>
            </a:r>
            <a:r>
              <a:rPr lang="en-GB" sz="2800" dirty="0" err="1" smtClean="0"/>
              <a:t>es</a:t>
            </a:r>
            <a:r>
              <a:rPr lang="en-GB" sz="2800" dirty="0" smtClean="0"/>
              <a:t> lo </a:t>
            </a:r>
            <a:r>
              <a:rPr lang="en-GB" sz="2800" dirty="0" err="1" smtClean="0"/>
              <a:t>que</a:t>
            </a:r>
            <a:r>
              <a:rPr lang="en-GB" sz="2800" dirty="0" smtClean="0"/>
              <a:t> </a:t>
            </a:r>
            <a:r>
              <a:rPr lang="en-GB" sz="2800" dirty="0" err="1" smtClean="0"/>
              <a:t>queremos</a:t>
            </a:r>
            <a:r>
              <a:rPr lang="en-GB" sz="2800" dirty="0" smtClean="0"/>
              <a:t>! </a:t>
            </a:r>
            <a:endParaRPr lang="en-GB" sz="2800" dirty="0"/>
          </a:p>
        </p:txBody>
      </p:sp>
    </p:spTree>
    <p:extLst>
      <p:ext uri="{BB962C8B-B14F-4D97-AF65-F5344CB8AC3E}">
        <p14:creationId xmlns:p14="http://schemas.microsoft.com/office/powerpoint/2010/main" xmlns="" val="2393998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1143000"/>
          </a:xfrm>
        </p:spPr>
        <p:txBody>
          <a:bodyPr>
            <a:noAutofit/>
          </a:bodyPr>
          <a:lstStyle/>
          <a:p>
            <a:pPr>
              <a:defRPr/>
            </a:pPr>
            <a:r>
              <a:rPr lang="en-GB" sz="4200" dirty="0" smtClean="0">
                <a:solidFill>
                  <a:schemeClr val="tx1"/>
                </a:solidFill>
                <a:effectLst/>
              </a:rPr>
              <a:t>What is our philosophy on education?</a:t>
            </a:r>
            <a:endParaRPr lang="en-GB" sz="4200" dirty="0">
              <a:solidFill>
                <a:schemeClr val="tx1"/>
              </a:solidFill>
              <a:effectLst/>
            </a:endParaRPr>
          </a:p>
        </p:txBody>
      </p:sp>
      <p:sp>
        <p:nvSpPr>
          <p:cNvPr id="3" name="Content Placeholder 2"/>
          <p:cNvSpPr>
            <a:spLocks noGrp="1"/>
          </p:cNvSpPr>
          <p:nvPr>
            <p:ph idx="1"/>
          </p:nvPr>
        </p:nvSpPr>
        <p:spPr>
          <a:xfrm>
            <a:off x="395536" y="1412776"/>
            <a:ext cx="8229600" cy="3816425"/>
          </a:xfrm>
        </p:spPr>
        <p:txBody>
          <a:bodyPr>
            <a:normAutofit lnSpcReduction="10000"/>
          </a:bodyPr>
          <a:lstStyle/>
          <a:p>
            <a:pPr eaLnBrk="1" hangingPunct="1">
              <a:lnSpc>
                <a:spcPct val="150000"/>
              </a:lnSpc>
              <a:buClrTx/>
              <a:buSzPct val="75000"/>
              <a:buFont typeface="Wingdings" pitchFamily="2" charset="2"/>
              <a:buChar char="Ø"/>
              <a:defRPr/>
            </a:pPr>
            <a:r>
              <a:rPr lang="en-GB" sz="3200" dirty="0" smtClean="0"/>
              <a:t>Inclusive education is a human right</a:t>
            </a:r>
          </a:p>
          <a:p>
            <a:pPr eaLnBrk="1" hangingPunct="1">
              <a:lnSpc>
                <a:spcPct val="150000"/>
              </a:lnSpc>
              <a:buClrTx/>
              <a:buSzPct val="75000"/>
              <a:buFont typeface="Wingdings" pitchFamily="2" charset="2"/>
              <a:buChar char="Ø"/>
              <a:defRPr/>
            </a:pPr>
            <a:r>
              <a:rPr lang="en-GB" sz="3200" dirty="0" smtClean="0"/>
              <a:t>Inclusive education makes good educational sense</a:t>
            </a:r>
          </a:p>
          <a:p>
            <a:pPr eaLnBrk="1" hangingPunct="1">
              <a:lnSpc>
                <a:spcPct val="150000"/>
              </a:lnSpc>
              <a:buClrTx/>
              <a:buSzPct val="75000"/>
              <a:buFont typeface="Wingdings" pitchFamily="2" charset="2"/>
              <a:buChar char="Ø"/>
              <a:defRPr/>
            </a:pPr>
            <a:r>
              <a:rPr lang="en-GB" sz="3200" dirty="0" smtClean="0"/>
              <a:t>Inclusive education makes good social sense</a:t>
            </a:r>
          </a:p>
          <a:p>
            <a:pPr eaLnBrk="1" hangingPunct="1">
              <a:lnSpc>
                <a:spcPct val="150000"/>
              </a:lnSpc>
              <a:buClrTx/>
              <a:buSzPct val="75000"/>
              <a:buFont typeface="Wingdings" pitchFamily="2" charset="2"/>
              <a:buChar char="Ø"/>
              <a:defRPr/>
            </a:pPr>
            <a:r>
              <a:rPr lang="en-GB" sz="3200" dirty="0" smtClean="0"/>
              <a:t>Providing for the 21</a:t>
            </a:r>
            <a:r>
              <a:rPr lang="en-GB" sz="3200" baseline="30000" dirty="0" smtClean="0"/>
              <a:t>st</a:t>
            </a:r>
            <a:r>
              <a:rPr lang="en-GB" sz="3200" dirty="0" smtClean="0"/>
              <a:t> Century learner</a:t>
            </a:r>
          </a:p>
          <a:p>
            <a:pPr>
              <a:defRPr/>
            </a:pPr>
            <a:endParaRPr lang="en-GB"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1143000"/>
          </a:xfrm>
        </p:spPr>
        <p:txBody>
          <a:bodyPr>
            <a:noAutofit/>
          </a:bodyPr>
          <a:lstStyle/>
          <a:p>
            <a:pPr>
              <a:defRPr/>
            </a:pPr>
            <a:r>
              <a:rPr lang="en-GB" sz="4000" dirty="0" smtClean="0">
                <a:solidFill>
                  <a:schemeClr val="tx1"/>
                </a:solidFill>
                <a:effectLst/>
              </a:rPr>
              <a:t>¿</a:t>
            </a:r>
            <a:r>
              <a:rPr lang="es-ES" sz="4000" dirty="0" smtClean="0">
                <a:solidFill>
                  <a:schemeClr val="tx1"/>
                </a:solidFill>
                <a:effectLst/>
              </a:rPr>
              <a:t>Cual es nuestra filosofía en educación</a:t>
            </a:r>
            <a:r>
              <a:rPr lang="en-GB" sz="4000" dirty="0" smtClean="0">
                <a:solidFill>
                  <a:schemeClr val="tx1"/>
                </a:solidFill>
                <a:effectLst/>
              </a:rPr>
              <a:t>?</a:t>
            </a:r>
            <a:endParaRPr lang="en-GB" sz="4000" dirty="0">
              <a:solidFill>
                <a:schemeClr val="tx1"/>
              </a:solidFill>
              <a:effectLst/>
            </a:endParaRPr>
          </a:p>
        </p:txBody>
      </p:sp>
      <p:sp>
        <p:nvSpPr>
          <p:cNvPr id="3" name="Content Placeholder 2"/>
          <p:cNvSpPr>
            <a:spLocks noGrp="1"/>
          </p:cNvSpPr>
          <p:nvPr>
            <p:ph idx="1"/>
          </p:nvPr>
        </p:nvSpPr>
        <p:spPr>
          <a:xfrm>
            <a:off x="395536" y="1412776"/>
            <a:ext cx="8229600" cy="3816425"/>
          </a:xfrm>
        </p:spPr>
        <p:txBody>
          <a:bodyPr>
            <a:normAutofit/>
          </a:bodyPr>
          <a:lstStyle/>
          <a:p>
            <a:pPr eaLnBrk="1" hangingPunct="1">
              <a:lnSpc>
                <a:spcPct val="150000"/>
              </a:lnSpc>
              <a:buClrTx/>
              <a:buSzPct val="75000"/>
              <a:buFont typeface="Wingdings" pitchFamily="2" charset="2"/>
              <a:buChar char="Ø"/>
              <a:defRPr/>
            </a:pPr>
            <a:r>
              <a:rPr lang="es-ES" sz="3200" dirty="0" smtClean="0"/>
              <a:t>La educación inclusiva es un derecho humano</a:t>
            </a:r>
          </a:p>
          <a:p>
            <a:pPr>
              <a:lnSpc>
                <a:spcPct val="150000"/>
              </a:lnSpc>
              <a:buClrTx/>
              <a:buSzPct val="75000"/>
              <a:buFont typeface="Wingdings" pitchFamily="2" charset="2"/>
              <a:buChar char="Ø"/>
              <a:defRPr/>
            </a:pPr>
            <a:r>
              <a:rPr lang="es-ES" sz="3200" dirty="0" smtClean="0"/>
              <a:t>La </a:t>
            </a:r>
            <a:r>
              <a:rPr lang="es-ES" sz="3200" dirty="0"/>
              <a:t>educación inclusiva tiene sentido </a:t>
            </a:r>
            <a:r>
              <a:rPr lang="es-ES" sz="3200" dirty="0" smtClean="0"/>
              <a:t>educativo</a:t>
            </a:r>
          </a:p>
          <a:p>
            <a:pPr>
              <a:lnSpc>
                <a:spcPct val="150000"/>
              </a:lnSpc>
              <a:buClrTx/>
              <a:buSzPct val="75000"/>
              <a:buFont typeface="Wingdings" pitchFamily="2" charset="2"/>
              <a:buChar char="Ø"/>
              <a:defRPr/>
            </a:pPr>
            <a:r>
              <a:rPr lang="es-ES" sz="3200" dirty="0"/>
              <a:t>La educación inclusiva tiene sentido </a:t>
            </a:r>
            <a:r>
              <a:rPr lang="es-ES" sz="3200" dirty="0" smtClean="0"/>
              <a:t>social</a:t>
            </a:r>
          </a:p>
          <a:p>
            <a:pPr>
              <a:lnSpc>
                <a:spcPct val="150000"/>
              </a:lnSpc>
              <a:buClrTx/>
              <a:buSzPct val="75000"/>
              <a:buFont typeface="Wingdings" pitchFamily="2" charset="2"/>
              <a:buChar char="Ø"/>
              <a:defRPr/>
            </a:pPr>
            <a:r>
              <a:rPr lang="es-ES" sz="3200" dirty="0" err="1" smtClean="0"/>
              <a:t>Proporciondo</a:t>
            </a:r>
            <a:r>
              <a:rPr lang="es-ES" sz="3200" dirty="0" smtClean="0"/>
              <a:t> para los alumno Siglo </a:t>
            </a:r>
            <a:r>
              <a:rPr lang="en-GB" sz="3200" dirty="0" smtClean="0"/>
              <a:t>XXI</a:t>
            </a:r>
            <a:endParaRPr lang="en-GB" dirty="0"/>
          </a:p>
        </p:txBody>
      </p:sp>
    </p:spTree>
    <p:extLst>
      <p:ext uri="{BB962C8B-B14F-4D97-AF65-F5344CB8AC3E}">
        <p14:creationId xmlns:p14="http://schemas.microsoft.com/office/powerpoint/2010/main" xmlns="" val="22599872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discrimination">
            <a:hlinkClick r:id="rId2"/>
          </p:cNvPr>
          <p:cNvPicPr>
            <a:picLocks noChangeAspect="1" noChangeArrowheads="1"/>
          </p:cNvPicPr>
          <p:nvPr/>
        </p:nvPicPr>
        <p:blipFill>
          <a:blip r:embed="rId3" cstate="print"/>
          <a:srcRect/>
          <a:stretch>
            <a:fillRect/>
          </a:stretch>
        </p:blipFill>
        <p:spPr bwMode="auto">
          <a:xfrm>
            <a:off x="1187624" y="332656"/>
            <a:ext cx="6984499" cy="5310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052736"/>
            <a:ext cx="8136904" cy="4525963"/>
          </a:xfrm>
        </p:spPr>
        <p:txBody>
          <a:bodyPr>
            <a:normAutofit fontScale="92500" lnSpcReduction="10000"/>
          </a:bodyPr>
          <a:lstStyle/>
          <a:p>
            <a:pPr>
              <a:buClrTx/>
              <a:buSzPct val="75000"/>
              <a:buFont typeface="Wingdings" pitchFamily="2" charset="2"/>
              <a:buChar char="Ø"/>
            </a:pPr>
            <a:r>
              <a:rPr lang="en-GB" dirty="0" smtClean="0"/>
              <a:t>For me it is important to understand key ‘whole school’ decisions…</a:t>
            </a:r>
          </a:p>
          <a:p>
            <a:pPr>
              <a:buClrTx/>
              <a:buSzPct val="75000"/>
              <a:buFont typeface="Wingdings" pitchFamily="2" charset="2"/>
              <a:buChar char="Ø"/>
            </a:pPr>
            <a:r>
              <a:rPr lang="en-GB" dirty="0" smtClean="0"/>
              <a:t>I recently wrote about my key ‘top three’ in my blog – SENCology:</a:t>
            </a:r>
          </a:p>
          <a:p>
            <a:pPr>
              <a:buClrTx/>
              <a:buSzPct val="75000"/>
              <a:buNone/>
            </a:pPr>
            <a:endParaRPr lang="en-GB" sz="1100" dirty="0" smtClean="0"/>
          </a:p>
          <a:p>
            <a:pPr lvl="2">
              <a:buClrTx/>
              <a:buSzPct val="75000"/>
              <a:buNone/>
            </a:pPr>
            <a:r>
              <a:rPr lang="en-GB" sz="2500" dirty="0" smtClean="0"/>
              <a:t>1. An inclusive curriculum offer</a:t>
            </a:r>
          </a:p>
          <a:p>
            <a:pPr lvl="2">
              <a:buClrTx/>
              <a:buSzPct val="75000"/>
              <a:buNone/>
            </a:pPr>
            <a:r>
              <a:rPr lang="en-GB" sz="2500" dirty="0" smtClean="0"/>
              <a:t>2. Leadership that values diversity and a truly inclusive ‘whole-school approach’</a:t>
            </a:r>
          </a:p>
          <a:p>
            <a:pPr lvl="2">
              <a:buClrTx/>
              <a:buSzPct val="75000"/>
              <a:buNone/>
            </a:pPr>
            <a:r>
              <a:rPr lang="en-GB" sz="2500" dirty="0" smtClean="0"/>
              <a:t>3. The education of staff, other adults and peers</a:t>
            </a:r>
          </a:p>
          <a:p>
            <a:pPr>
              <a:buClrTx/>
              <a:buSzPct val="75000"/>
              <a:buFont typeface="Wingdings" pitchFamily="2" charset="2"/>
              <a:buChar char="Ø"/>
            </a:pPr>
            <a:endParaRPr lang="en-GB" dirty="0" smtClean="0"/>
          </a:p>
          <a:p>
            <a:pPr>
              <a:buNone/>
            </a:pPr>
            <a:r>
              <a:rPr lang="en-GB" b="1" dirty="0" smtClean="0"/>
              <a:t>	</a:t>
            </a:r>
            <a:r>
              <a:rPr lang="en-GB" sz="2200" b="1" dirty="0" smtClean="0"/>
              <a:t>MOREWOOD, G. D. (2012) </a:t>
            </a:r>
            <a:r>
              <a:rPr lang="en-GB" sz="2200" b="1" i="1" dirty="0" smtClean="0"/>
              <a:t>Is the ‘Inclusive SENCo’ still a possibility?  A personal perspective</a:t>
            </a:r>
            <a:r>
              <a:rPr lang="en-GB" sz="2200" b="1" dirty="0" smtClean="0"/>
              <a:t>.  Support for Learning, Vol. 27 No.2, p73-76, Wiley-Blackwell Publishing.</a:t>
            </a:r>
          </a:p>
          <a:p>
            <a:pPr>
              <a:buClrTx/>
              <a:buSzPct val="75000"/>
              <a:buFont typeface="Wingdings" pitchFamily="2" charset="2"/>
              <a:buChar char="Ø"/>
            </a:pPr>
            <a:endParaRPr lang="en-GB" dirty="0" smtClean="0"/>
          </a:p>
          <a:p>
            <a:pPr>
              <a:buClrTx/>
              <a:buSzPct val="75000"/>
              <a:buFont typeface="Wingdings" pitchFamily="2" charset="2"/>
              <a:buChar char="Ø"/>
            </a:pPr>
            <a:endParaRPr lang="en-GB" dirty="0"/>
          </a:p>
        </p:txBody>
      </p:sp>
      <p:sp>
        <p:nvSpPr>
          <p:cNvPr id="3" name="Title 2"/>
          <p:cNvSpPr>
            <a:spLocks noGrp="1"/>
          </p:cNvSpPr>
          <p:nvPr>
            <p:ph type="title"/>
          </p:nvPr>
        </p:nvSpPr>
        <p:spPr>
          <a:xfrm>
            <a:off x="323528" y="188640"/>
            <a:ext cx="8229600" cy="850106"/>
          </a:xfrm>
        </p:spPr>
        <p:txBody>
          <a:bodyPr>
            <a:normAutofit/>
          </a:bodyPr>
          <a:lstStyle/>
          <a:p>
            <a:r>
              <a:rPr lang="en-GB" dirty="0" smtClean="0">
                <a:solidFill>
                  <a:schemeClr val="tx1"/>
                </a:solidFill>
                <a:effectLst/>
              </a:rPr>
              <a:t>Key elements of inclusive schools…</a:t>
            </a:r>
            <a:endParaRPr lang="en-GB" dirty="0">
              <a:solidFill>
                <a:schemeClr val="tx1"/>
              </a:solidFill>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052736"/>
            <a:ext cx="8136904" cy="4525963"/>
          </a:xfrm>
        </p:spPr>
        <p:txBody>
          <a:bodyPr>
            <a:normAutofit fontScale="92500" lnSpcReduction="20000"/>
          </a:bodyPr>
          <a:lstStyle/>
          <a:p>
            <a:pPr>
              <a:buClrTx/>
              <a:buSzPct val="75000"/>
              <a:buFont typeface="Wingdings" pitchFamily="2" charset="2"/>
              <a:buChar char="Ø"/>
            </a:pPr>
            <a:r>
              <a:rPr lang="en-GB" dirty="0" smtClean="0"/>
              <a:t>Para </a:t>
            </a:r>
            <a:r>
              <a:rPr lang="es-ES" dirty="0" smtClean="0"/>
              <a:t>mi es importante entender las decisiones clave de ‘la escuela por completo’…</a:t>
            </a:r>
          </a:p>
          <a:p>
            <a:pPr>
              <a:buClrTx/>
              <a:buSzPct val="75000"/>
              <a:buFont typeface="Wingdings" pitchFamily="2" charset="2"/>
              <a:buChar char="Ø"/>
            </a:pPr>
            <a:r>
              <a:rPr lang="es-ES" dirty="0"/>
              <a:t>Hace poco escribí sobre </a:t>
            </a:r>
            <a:r>
              <a:rPr lang="es-ES" dirty="0" smtClean="0"/>
              <a:t>mis </a:t>
            </a:r>
            <a:r>
              <a:rPr lang="es-ES" dirty="0"/>
              <a:t>"top tres" </a:t>
            </a:r>
            <a:r>
              <a:rPr lang="es-ES" dirty="0" smtClean="0"/>
              <a:t>claves en </a:t>
            </a:r>
            <a:r>
              <a:rPr lang="es-ES" dirty="0"/>
              <a:t>mi blog</a:t>
            </a:r>
            <a:r>
              <a:rPr lang="en-GB" dirty="0" smtClean="0"/>
              <a:t>– SENCology:</a:t>
            </a:r>
          </a:p>
          <a:p>
            <a:pPr>
              <a:buClrTx/>
              <a:buSzPct val="75000"/>
              <a:buNone/>
            </a:pPr>
            <a:endParaRPr lang="en-GB" sz="1100" dirty="0" smtClean="0"/>
          </a:p>
          <a:p>
            <a:pPr marL="1088136" lvl="2" indent="-457200">
              <a:buClrTx/>
              <a:buSzPct val="75000"/>
              <a:buAutoNum type="arabicPeriod"/>
            </a:pPr>
            <a:r>
              <a:rPr lang="en-GB" sz="2500" dirty="0" err="1" smtClean="0"/>
              <a:t>Una</a:t>
            </a:r>
            <a:r>
              <a:rPr lang="en-GB" sz="2500" dirty="0" smtClean="0"/>
              <a:t> </a:t>
            </a:r>
            <a:r>
              <a:rPr lang="en-GB" sz="2500" dirty="0" err="1"/>
              <a:t>oferta</a:t>
            </a:r>
            <a:r>
              <a:rPr lang="en-GB" sz="2500" dirty="0"/>
              <a:t> </a:t>
            </a:r>
            <a:r>
              <a:rPr lang="en-GB" sz="2500" dirty="0" err="1" smtClean="0"/>
              <a:t>currícular</a:t>
            </a:r>
            <a:r>
              <a:rPr lang="en-GB" sz="2500" dirty="0" smtClean="0"/>
              <a:t> </a:t>
            </a:r>
            <a:r>
              <a:rPr lang="en-GB" sz="2500" dirty="0" err="1" smtClean="0"/>
              <a:t>inclusiva</a:t>
            </a:r>
            <a:endParaRPr lang="en-GB" sz="2500" dirty="0" smtClean="0"/>
          </a:p>
          <a:p>
            <a:pPr marL="1088136" lvl="2" indent="-457200">
              <a:buClrTx/>
              <a:buSzPct val="75000"/>
              <a:buAutoNum type="arabicPeriod"/>
            </a:pPr>
            <a:r>
              <a:rPr lang="es-ES" sz="2500" dirty="0" smtClean="0"/>
              <a:t>Lideres </a:t>
            </a:r>
            <a:r>
              <a:rPr lang="es-ES" sz="2500" dirty="0"/>
              <a:t>que </a:t>
            </a:r>
            <a:r>
              <a:rPr lang="es-ES" sz="2500" dirty="0" smtClean="0"/>
              <a:t>valoren </a:t>
            </a:r>
            <a:r>
              <a:rPr lang="es-ES" sz="2500" dirty="0"/>
              <a:t>la diversidad y un "enfoque de </a:t>
            </a:r>
            <a:r>
              <a:rPr lang="es-ES" sz="2500" dirty="0" smtClean="0"/>
              <a:t>TODA </a:t>
            </a:r>
            <a:r>
              <a:rPr lang="es-ES" sz="2500" dirty="0"/>
              <a:t>la </a:t>
            </a:r>
            <a:r>
              <a:rPr lang="es-ES" sz="2500" dirty="0" smtClean="0"/>
              <a:t>escuela" verdaderamente inclusiva</a:t>
            </a:r>
          </a:p>
          <a:p>
            <a:pPr marL="1088136" lvl="2" indent="-457200">
              <a:buClrTx/>
              <a:buSzPct val="75000"/>
              <a:buAutoNum type="arabicPeriod"/>
            </a:pPr>
            <a:r>
              <a:rPr lang="en-GB" sz="2500" dirty="0" smtClean="0"/>
              <a:t>La </a:t>
            </a:r>
            <a:r>
              <a:rPr lang="en-GB" sz="2500" dirty="0" err="1" smtClean="0"/>
              <a:t>educación</a:t>
            </a:r>
            <a:r>
              <a:rPr lang="en-GB" sz="2500" dirty="0" smtClean="0"/>
              <a:t> del personal, </a:t>
            </a:r>
            <a:r>
              <a:rPr lang="en-GB" sz="2500" dirty="0" err="1" smtClean="0"/>
              <a:t>otros</a:t>
            </a:r>
            <a:r>
              <a:rPr lang="en-GB" sz="2500" dirty="0" smtClean="0"/>
              <a:t> </a:t>
            </a:r>
            <a:r>
              <a:rPr lang="en-GB" sz="2500" dirty="0" err="1" smtClean="0"/>
              <a:t>adultos</a:t>
            </a:r>
            <a:r>
              <a:rPr lang="en-GB" sz="2500" dirty="0" smtClean="0"/>
              <a:t> y </a:t>
            </a:r>
            <a:r>
              <a:rPr lang="en-GB" sz="2500" dirty="0" err="1" smtClean="0"/>
              <a:t>compañeros</a:t>
            </a:r>
            <a:r>
              <a:rPr lang="en-GB" sz="2500" dirty="0" smtClean="0"/>
              <a:t> de </a:t>
            </a:r>
            <a:r>
              <a:rPr lang="en-GB" sz="2500" dirty="0" err="1" smtClean="0"/>
              <a:t>clase</a:t>
            </a:r>
            <a:endParaRPr lang="en-GB" sz="2500" dirty="0" smtClean="0"/>
          </a:p>
          <a:p>
            <a:pPr>
              <a:buClrTx/>
              <a:buSzPct val="75000"/>
              <a:buFont typeface="Wingdings" pitchFamily="2" charset="2"/>
              <a:buChar char="Ø"/>
            </a:pPr>
            <a:endParaRPr lang="en-GB" dirty="0" smtClean="0"/>
          </a:p>
          <a:p>
            <a:pPr>
              <a:buNone/>
            </a:pPr>
            <a:r>
              <a:rPr lang="en-GB" b="1" dirty="0" smtClean="0"/>
              <a:t>	</a:t>
            </a:r>
            <a:r>
              <a:rPr lang="en-GB" sz="2200" b="1" dirty="0" smtClean="0"/>
              <a:t>MOREWOOD, G. D. (2012) ¿</a:t>
            </a:r>
            <a:r>
              <a:rPr lang="en-GB" sz="2200" b="1" i="1" dirty="0" err="1" smtClean="0"/>
              <a:t>Es</a:t>
            </a:r>
            <a:r>
              <a:rPr lang="en-GB" sz="2200" b="1" i="1" dirty="0" smtClean="0"/>
              <a:t> la </a:t>
            </a:r>
            <a:r>
              <a:rPr lang="en-GB" sz="2200" b="1" i="1" dirty="0" err="1" smtClean="0"/>
              <a:t>figura</a:t>
            </a:r>
            <a:r>
              <a:rPr lang="en-GB" sz="2200" b="1" i="1" dirty="0" smtClean="0"/>
              <a:t> del ‘</a:t>
            </a:r>
            <a:r>
              <a:rPr lang="en-GB" sz="2200" b="1" i="1" dirty="0" err="1" smtClean="0"/>
              <a:t>SENCo</a:t>
            </a:r>
            <a:r>
              <a:rPr lang="es-ES" sz="2400" dirty="0"/>
              <a:t> </a:t>
            </a:r>
            <a:r>
              <a:rPr lang="es-ES" sz="2200" b="1" i="1" dirty="0"/>
              <a:t>inclusivo</a:t>
            </a:r>
            <a:r>
              <a:rPr lang="en-GB" sz="2200" b="1" i="1" dirty="0"/>
              <a:t>’ </a:t>
            </a:r>
            <a:r>
              <a:rPr lang="en-GB" sz="2200" b="1" i="1" dirty="0" err="1" smtClean="0"/>
              <a:t>todavía</a:t>
            </a:r>
            <a:r>
              <a:rPr lang="en-GB" sz="2200" b="1" i="1" dirty="0" smtClean="0"/>
              <a:t> </a:t>
            </a:r>
            <a:r>
              <a:rPr lang="en-GB" sz="2200" b="1" i="1" dirty="0" err="1" smtClean="0"/>
              <a:t>una</a:t>
            </a:r>
            <a:r>
              <a:rPr lang="en-GB" sz="2200" b="1" i="1" dirty="0" smtClean="0"/>
              <a:t> </a:t>
            </a:r>
            <a:r>
              <a:rPr lang="en-GB" sz="2200" b="1" i="1" dirty="0" err="1" smtClean="0"/>
              <a:t>posibilidad</a:t>
            </a:r>
            <a:r>
              <a:rPr lang="en-GB" sz="2200" b="1" i="1" dirty="0" smtClean="0"/>
              <a:t>?  </a:t>
            </a:r>
            <a:r>
              <a:rPr lang="en-GB" sz="2200" b="1" i="1" dirty="0" err="1" smtClean="0"/>
              <a:t>Una</a:t>
            </a:r>
            <a:r>
              <a:rPr lang="en-GB" sz="2200" b="1" i="1" dirty="0" smtClean="0"/>
              <a:t> </a:t>
            </a:r>
            <a:r>
              <a:rPr lang="en-GB" sz="2200" b="1" i="1" dirty="0" err="1" smtClean="0"/>
              <a:t>perspectiva</a:t>
            </a:r>
            <a:r>
              <a:rPr lang="en-GB" sz="2200" b="1" i="1" dirty="0" smtClean="0"/>
              <a:t> personal</a:t>
            </a:r>
            <a:r>
              <a:rPr lang="en-GB" sz="2200" b="1" dirty="0" smtClean="0"/>
              <a:t>.  </a:t>
            </a:r>
            <a:r>
              <a:rPr lang="en-GB" sz="2200" b="1" dirty="0" err="1" smtClean="0"/>
              <a:t>Apoyo</a:t>
            </a:r>
            <a:r>
              <a:rPr lang="en-GB" sz="2200" b="1" dirty="0" smtClean="0"/>
              <a:t> a la </a:t>
            </a:r>
            <a:r>
              <a:rPr lang="en-GB" sz="2200" b="1" dirty="0" err="1" smtClean="0"/>
              <a:t>enseñanza</a:t>
            </a:r>
            <a:r>
              <a:rPr lang="en-GB" sz="2200" b="1" dirty="0" smtClean="0"/>
              <a:t>, Vol. 27 No.2, p73-76, Wiley-Blackwell Publishing.</a:t>
            </a:r>
          </a:p>
          <a:p>
            <a:pPr>
              <a:buClrTx/>
              <a:buSzPct val="75000"/>
              <a:buFont typeface="Wingdings" pitchFamily="2" charset="2"/>
              <a:buChar char="Ø"/>
            </a:pPr>
            <a:endParaRPr lang="en-GB" dirty="0" smtClean="0"/>
          </a:p>
          <a:p>
            <a:pPr>
              <a:buClrTx/>
              <a:buSzPct val="75000"/>
              <a:buFont typeface="Wingdings" pitchFamily="2" charset="2"/>
              <a:buChar char="Ø"/>
            </a:pPr>
            <a:endParaRPr lang="en-GB" dirty="0"/>
          </a:p>
        </p:txBody>
      </p:sp>
      <p:sp>
        <p:nvSpPr>
          <p:cNvPr id="3" name="Title 2"/>
          <p:cNvSpPr>
            <a:spLocks noGrp="1"/>
          </p:cNvSpPr>
          <p:nvPr>
            <p:ph type="title"/>
          </p:nvPr>
        </p:nvSpPr>
        <p:spPr>
          <a:xfrm>
            <a:off x="323528" y="188640"/>
            <a:ext cx="8229600" cy="850106"/>
          </a:xfrm>
        </p:spPr>
        <p:txBody>
          <a:bodyPr>
            <a:normAutofit/>
          </a:bodyPr>
          <a:lstStyle/>
          <a:p>
            <a:r>
              <a:rPr lang="en-GB" sz="3200" dirty="0" err="1" smtClean="0">
                <a:solidFill>
                  <a:schemeClr val="tx1"/>
                </a:solidFill>
                <a:effectLst/>
              </a:rPr>
              <a:t>Elementos</a:t>
            </a:r>
            <a:r>
              <a:rPr lang="en-GB" sz="3200" dirty="0" smtClean="0">
                <a:solidFill>
                  <a:schemeClr val="tx1"/>
                </a:solidFill>
                <a:effectLst/>
              </a:rPr>
              <a:t> clave de </a:t>
            </a:r>
            <a:r>
              <a:rPr lang="en-GB" sz="3200" dirty="0" err="1" smtClean="0">
                <a:solidFill>
                  <a:schemeClr val="tx1"/>
                </a:solidFill>
                <a:effectLst/>
              </a:rPr>
              <a:t>las</a:t>
            </a:r>
            <a:r>
              <a:rPr lang="en-GB" sz="3200" dirty="0" smtClean="0">
                <a:solidFill>
                  <a:schemeClr val="tx1"/>
                </a:solidFill>
                <a:effectLst/>
              </a:rPr>
              <a:t> </a:t>
            </a:r>
            <a:r>
              <a:rPr lang="en-GB" sz="3200" dirty="0" err="1" smtClean="0">
                <a:solidFill>
                  <a:schemeClr val="tx1"/>
                </a:solidFill>
                <a:effectLst/>
              </a:rPr>
              <a:t>escuelas</a:t>
            </a:r>
            <a:r>
              <a:rPr lang="en-GB" sz="3200" dirty="0" smtClean="0">
                <a:solidFill>
                  <a:schemeClr val="tx1"/>
                </a:solidFill>
                <a:effectLst/>
              </a:rPr>
              <a:t> </a:t>
            </a:r>
            <a:r>
              <a:rPr lang="en-GB" sz="3200" dirty="0" err="1" smtClean="0">
                <a:solidFill>
                  <a:schemeClr val="tx1"/>
                </a:solidFill>
                <a:effectLst/>
              </a:rPr>
              <a:t>inclusivas</a:t>
            </a:r>
            <a:r>
              <a:rPr lang="en-GB" sz="3200" dirty="0" smtClean="0">
                <a:solidFill>
                  <a:schemeClr val="tx1"/>
                </a:solidFill>
                <a:effectLst/>
              </a:rPr>
              <a:t>…</a:t>
            </a:r>
            <a:endParaRPr lang="en-GB" sz="3200" dirty="0">
              <a:solidFill>
                <a:schemeClr val="tx1"/>
              </a:solidFill>
              <a:effectLst/>
            </a:endParaRPr>
          </a:p>
        </p:txBody>
      </p:sp>
    </p:spTree>
    <p:extLst>
      <p:ext uri="{BB962C8B-B14F-4D97-AF65-F5344CB8AC3E}">
        <p14:creationId xmlns:p14="http://schemas.microsoft.com/office/powerpoint/2010/main" xmlns="" val="2806088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628800"/>
            <a:ext cx="8229600" cy="4306483"/>
          </a:xfrm>
        </p:spPr>
        <p:txBody>
          <a:bodyPr/>
          <a:lstStyle/>
          <a:p>
            <a:pPr>
              <a:buClrTx/>
              <a:buSzPct val="75000"/>
              <a:buFont typeface="Wingdings" panose="05000000000000000000" pitchFamily="2" charset="2"/>
              <a:buChar char="Ø"/>
              <a:defRPr/>
            </a:pPr>
            <a:r>
              <a:rPr lang="en-GB" dirty="0"/>
              <a:t>The young people in our schools are very different now, than </a:t>
            </a:r>
            <a:r>
              <a:rPr lang="en-GB" dirty="0" smtClean="0"/>
              <a:t>20 </a:t>
            </a:r>
            <a:r>
              <a:rPr lang="en-GB" dirty="0"/>
              <a:t>years </a:t>
            </a:r>
            <a:r>
              <a:rPr lang="en-GB" dirty="0" smtClean="0"/>
              <a:t>ago...</a:t>
            </a:r>
            <a:endParaRPr lang="en-GB" dirty="0"/>
          </a:p>
          <a:p>
            <a:pPr>
              <a:buClrTx/>
              <a:buSzPct val="75000"/>
              <a:buFont typeface="Wingdings" panose="05000000000000000000" pitchFamily="2" charset="2"/>
              <a:buChar char="Ø"/>
              <a:defRPr/>
            </a:pPr>
            <a:r>
              <a:rPr lang="en-GB" dirty="0"/>
              <a:t>Neo-natal survival rates </a:t>
            </a:r>
            <a:r>
              <a:rPr lang="en-GB" dirty="0" smtClean="0"/>
              <a:t>and advances in medicine mean </a:t>
            </a:r>
            <a:r>
              <a:rPr lang="en-GB" dirty="0"/>
              <a:t>more children are surviving with complex needs and are now in our </a:t>
            </a:r>
            <a:r>
              <a:rPr lang="en-GB" dirty="0" smtClean="0"/>
              <a:t>classes...</a:t>
            </a:r>
            <a:endParaRPr lang="en-GB" dirty="0"/>
          </a:p>
          <a:p>
            <a:pPr>
              <a:buClrTx/>
              <a:buSzPct val="75000"/>
              <a:buFont typeface="Wingdings" panose="05000000000000000000" pitchFamily="2" charset="2"/>
              <a:buChar char="Ø"/>
              <a:defRPr/>
            </a:pPr>
            <a:r>
              <a:rPr lang="en-GB" dirty="0"/>
              <a:t>Learning &amp; Teaching is different now; it has to be ... so we have to evolve </a:t>
            </a:r>
            <a:r>
              <a:rPr lang="en-GB" dirty="0" smtClean="0"/>
              <a:t>too…</a:t>
            </a:r>
          </a:p>
          <a:p>
            <a:pPr>
              <a:buClrTx/>
              <a:buSzPct val="75000"/>
              <a:buFont typeface="Wingdings" panose="05000000000000000000" pitchFamily="2" charset="2"/>
              <a:buChar char="Ø"/>
              <a:defRPr/>
            </a:pPr>
            <a:r>
              <a:rPr lang="en-GB" dirty="0" smtClean="0"/>
              <a:t>Our schools need to respond to meet ‘modern need’…</a:t>
            </a:r>
            <a:endParaRPr lang="en-GB" dirty="0"/>
          </a:p>
          <a:p>
            <a:endParaRPr lang="en-GB" dirty="0"/>
          </a:p>
        </p:txBody>
      </p:sp>
      <p:sp>
        <p:nvSpPr>
          <p:cNvPr id="3" name="Title 2"/>
          <p:cNvSpPr>
            <a:spLocks noGrp="1"/>
          </p:cNvSpPr>
          <p:nvPr>
            <p:ph type="title"/>
          </p:nvPr>
        </p:nvSpPr>
        <p:spPr>
          <a:xfrm>
            <a:off x="251520" y="274638"/>
            <a:ext cx="8640960" cy="1143000"/>
          </a:xfrm>
        </p:spPr>
        <p:txBody>
          <a:bodyPr>
            <a:normAutofit/>
          </a:bodyPr>
          <a:lstStyle/>
          <a:p>
            <a:r>
              <a:rPr lang="en-GB" dirty="0" smtClean="0">
                <a:solidFill>
                  <a:schemeClr val="tx1"/>
                </a:solidFill>
                <a:effectLst/>
              </a:rPr>
              <a:t>21</a:t>
            </a:r>
            <a:r>
              <a:rPr lang="en-GB" baseline="30000" dirty="0" smtClean="0">
                <a:solidFill>
                  <a:schemeClr val="tx1"/>
                </a:solidFill>
                <a:effectLst/>
              </a:rPr>
              <a:t>st</a:t>
            </a:r>
            <a:r>
              <a:rPr lang="en-GB" dirty="0" smtClean="0">
                <a:solidFill>
                  <a:schemeClr val="tx1"/>
                </a:solidFill>
                <a:effectLst/>
              </a:rPr>
              <a:t> Century Children…  a key message!</a:t>
            </a:r>
            <a:endParaRPr lang="en-GB" dirty="0">
              <a:solidFill>
                <a:schemeClr val="tx1"/>
              </a:solidFill>
              <a:effectLst/>
            </a:endParaRPr>
          </a:p>
        </p:txBody>
      </p:sp>
    </p:spTree>
    <p:extLst>
      <p:ext uri="{BB962C8B-B14F-4D97-AF65-F5344CB8AC3E}">
        <p14:creationId xmlns:p14="http://schemas.microsoft.com/office/powerpoint/2010/main" xmlns="" val="10742298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556792"/>
            <a:ext cx="8229600" cy="4306483"/>
          </a:xfrm>
        </p:spPr>
        <p:txBody>
          <a:bodyPr>
            <a:normAutofit lnSpcReduction="10000"/>
          </a:bodyPr>
          <a:lstStyle/>
          <a:p>
            <a:pPr>
              <a:buClrTx/>
              <a:buSzPct val="75000"/>
              <a:buFont typeface="Wingdings" panose="05000000000000000000" pitchFamily="2" charset="2"/>
              <a:buChar char="Ø"/>
              <a:defRPr/>
            </a:pPr>
            <a:r>
              <a:rPr lang="en-GB" dirty="0" smtClean="0"/>
              <a:t>Los </a:t>
            </a:r>
            <a:r>
              <a:rPr lang="en-GB" dirty="0" err="1" smtClean="0"/>
              <a:t>jóvenes</a:t>
            </a:r>
            <a:r>
              <a:rPr lang="en-GB" dirty="0" smtClean="0"/>
              <a:t> </a:t>
            </a:r>
            <a:r>
              <a:rPr lang="en-GB" dirty="0" err="1" smtClean="0"/>
              <a:t>que</a:t>
            </a:r>
            <a:r>
              <a:rPr lang="en-GB" dirty="0" smtClean="0"/>
              <a:t> </a:t>
            </a:r>
            <a:r>
              <a:rPr lang="en-GB" dirty="0" err="1" smtClean="0"/>
              <a:t>ahora</a:t>
            </a:r>
            <a:r>
              <a:rPr lang="en-GB" dirty="0" smtClean="0"/>
              <a:t> </a:t>
            </a:r>
            <a:r>
              <a:rPr lang="en-GB" dirty="0" err="1" smtClean="0"/>
              <a:t>ocupan</a:t>
            </a:r>
            <a:r>
              <a:rPr lang="en-GB" dirty="0" smtClean="0"/>
              <a:t> </a:t>
            </a:r>
            <a:r>
              <a:rPr lang="en-GB" dirty="0" err="1" smtClean="0"/>
              <a:t>nuestras</a:t>
            </a:r>
            <a:r>
              <a:rPr lang="en-GB" dirty="0" smtClean="0"/>
              <a:t> </a:t>
            </a:r>
            <a:r>
              <a:rPr lang="en-GB" dirty="0" err="1" smtClean="0"/>
              <a:t>escuelas</a:t>
            </a:r>
            <a:r>
              <a:rPr lang="en-GB" dirty="0" smtClean="0"/>
              <a:t> son </a:t>
            </a:r>
            <a:r>
              <a:rPr lang="en-GB" dirty="0" err="1" smtClean="0"/>
              <a:t>muy</a:t>
            </a:r>
            <a:r>
              <a:rPr lang="en-GB" dirty="0" smtClean="0"/>
              <a:t> </a:t>
            </a:r>
            <a:r>
              <a:rPr lang="en-GB" dirty="0" err="1" smtClean="0"/>
              <a:t>diferentes</a:t>
            </a:r>
            <a:r>
              <a:rPr lang="en-GB" dirty="0" smtClean="0"/>
              <a:t> a los </a:t>
            </a:r>
            <a:r>
              <a:rPr lang="en-GB" dirty="0" err="1" smtClean="0"/>
              <a:t>estudiantes</a:t>
            </a:r>
            <a:r>
              <a:rPr lang="en-GB" dirty="0" smtClean="0"/>
              <a:t> de </a:t>
            </a:r>
            <a:r>
              <a:rPr lang="en-GB" dirty="0" err="1" smtClean="0"/>
              <a:t>hace</a:t>
            </a:r>
            <a:r>
              <a:rPr lang="en-GB" dirty="0" smtClean="0"/>
              <a:t> </a:t>
            </a:r>
            <a:r>
              <a:rPr lang="en-GB" dirty="0" smtClean="0"/>
              <a:t>20 </a:t>
            </a:r>
            <a:r>
              <a:rPr lang="en-GB" dirty="0" err="1" smtClean="0"/>
              <a:t>años</a:t>
            </a:r>
            <a:r>
              <a:rPr lang="en-GB" dirty="0" smtClean="0"/>
              <a:t>.</a:t>
            </a:r>
          </a:p>
          <a:p>
            <a:pPr>
              <a:buClrTx/>
              <a:buSzPct val="75000"/>
              <a:buFont typeface="Wingdings" panose="05000000000000000000" pitchFamily="2" charset="2"/>
              <a:buChar char="Ø"/>
              <a:defRPr/>
            </a:pPr>
            <a:r>
              <a:rPr lang="es-ES" dirty="0"/>
              <a:t>Las tasas de supervivencia neonatal y los avances en la medicina </a:t>
            </a:r>
            <a:r>
              <a:rPr lang="es-ES" dirty="0" smtClean="0"/>
              <a:t>implican </a:t>
            </a:r>
            <a:r>
              <a:rPr lang="es-ES" dirty="0"/>
              <a:t>más niños </a:t>
            </a:r>
            <a:r>
              <a:rPr lang="es-ES" dirty="0" smtClean="0"/>
              <a:t>con </a:t>
            </a:r>
            <a:r>
              <a:rPr lang="es-ES" dirty="0"/>
              <a:t>necesidades complejas que sobreviven </a:t>
            </a:r>
            <a:r>
              <a:rPr lang="es-ES" dirty="0" smtClean="0"/>
              <a:t>y </a:t>
            </a:r>
            <a:r>
              <a:rPr lang="es-ES" dirty="0"/>
              <a:t>ahora están en nuestras </a:t>
            </a:r>
            <a:r>
              <a:rPr lang="es-ES" dirty="0" smtClean="0"/>
              <a:t>aulas</a:t>
            </a:r>
            <a:r>
              <a:rPr lang="en-GB" dirty="0" smtClean="0"/>
              <a:t>...</a:t>
            </a:r>
            <a:endParaRPr lang="en-GB" dirty="0"/>
          </a:p>
          <a:p>
            <a:pPr>
              <a:buClrTx/>
              <a:buSzPct val="75000"/>
              <a:buFont typeface="Wingdings" panose="05000000000000000000" pitchFamily="2" charset="2"/>
              <a:buChar char="Ø"/>
              <a:defRPr/>
            </a:pPr>
            <a:r>
              <a:rPr lang="en-GB" dirty="0" err="1" smtClean="0"/>
              <a:t>Aprender</a:t>
            </a:r>
            <a:r>
              <a:rPr lang="en-GB" dirty="0" smtClean="0"/>
              <a:t> y </a:t>
            </a:r>
            <a:r>
              <a:rPr lang="en-GB" dirty="0" err="1" smtClean="0"/>
              <a:t>enseñar</a:t>
            </a:r>
            <a:r>
              <a:rPr lang="en-GB" dirty="0" smtClean="0"/>
              <a:t> </a:t>
            </a:r>
            <a:r>
              <a:rPr lang="en-GB" dirty="0" err="1" smtClean="0"/>
              <a:t>es</a:t>
            </a:r>
            <a:r>
              <a:rPr lang="en-GB" dirty="0" smtClean="0"/>
              <a:t> </a:t>
            </a:r>
            <a:r>
              <a:rPr lang="en-GB" dirty="0" err="1" smtClean="0"/>
              <a:t>diferente</a:t>
            </a:r>
            <a:r>
              <a:rPr lang="en-GB" dirty="0" smtClean="0"/>
              <a:t> en </a:t>
            </a:r>
            <a:r>
              <a:rPr lang="en-GB" dirty="0" err="1" smtClean="0"/>
              <a:t>nuestros</a:t>
            </a:r>
            <a:r>
              <a:rPr lang="en-GB" dirty="0" smtClean="0"/>
              <a:t> </a:t>
            </a:r>
            <a:r>
              <a:rPr lang="en-GB" dirty="0" err="1" smtClean="0"/>
              <a:t>días</a:t>
            </a:r>
            <a:r>
              <a:rPr lang="en-GB" dirty="0" smtClean="0"/>
              <a:t>; </a:t>
            </a:r>
            <a:r>
              <a:rPr lang="en-GB" dirty="0" err="1" smtClean="0"/>
              <a:t>tiene</a:t>
            </a:r>
            <a:r>
              <a:rPr lang="en-GB" dirty="0" smtClean="0"/>
              <a:t> </a:t>
            </a:r>
            <a:r>
              <a:rPr lang="en-GB" dirty="0" err="1" smtClean="0"/>
              <a:t>que</a:t>
            </a:r>
            <a:r>
              <a:rPr lang="en-GB" dirty="0" smtClean="0"/>
              <a:t> </a:t>
            </a:r>
            <a:r>
              <a:rPr lang="en-GB" dirty="0" err="1" smtClean="0"/>
              <a:t>serlo</a:t>
            </a:r>
            <a:r>
              <a:rPr lang="en-GB" dirty="0" smtClean="0"/>
              <a:t>. </a:t>
            </a:r>
            <a:r>
              <a:rPr lang="en-GB" dirty="0" err="1" smtClean="0"/>
              <a:t>Por</a:t>
            </a:r>
            <a:r>
              <a:rPr lang="en-GB" dirty="0" smtClean="0"/>
              <a:t> lo </a:t>
            </a:r>
            <a:r>
              <a:rPr lang="en-GB" dirty="0" err="1" smtClean="0"/>
              <a:t>tanto</a:t>
            </a:r>
            <a:r>
              <a:rPr lang="en-GB" dirty="0" smtClean="0"/>
              <a:t> </a:t>
            </a:r>
            <a:r>
              <a:rPr lang="en-GB" dirty="0" err="1" smtClean="0"/>
              <a:t>debemos</a:t>
            </a:r>
            <a:r>
              <a:rPr lang="en-GB" dirty="0" smtClean="0"/>
              <a:t> </a:t>
            </a:r>
            <a:r>
              <a:rPr lang="en-GB" dirty="0" err="1" smtClean="0"/>
              <a:t>evolucionar</a:t>
            </a:r>
            <a:r>
              <a:rPr lang="en-GB" dirty="0" smtClean="0"/>
              <a:t>…</a:t>
            </a:r>
          </a:p>
          <a:p>
            <a:pPr>
              <a:buClrTx/>
              <a:buSzPct val="75000"/>
              <a:buFont typeface="Wingdings" panose="05000000000000000000" pitchFamily="2" charset="2"/>
              <a:buChar char="Ø"/>
              <a:defRPr/>
            </a:pPr>
            <a:r>
              <a:rPr lang="es-ES" dirty="0"/>
              <a:t>Las escuelas tienen que responder y satisfacer </a:t>
            </a:r>
            <a:r>
              <a:rPr lang="es-ES" dirty="0" smtClean="0"/>
              <a:t>la ‘necesidad moderna’</a:t>
            </a:r>
            <a:endParaRPr lang="en-GB" dirty="0"/>
          </a:p>
          <a:p>
            <a:endParaRPr lang="en-GB" dirty="0"/>
          </a:p>
        </p:txBody>
      </p:sp>
      <p:sp>
        <p:nvSpPr>
          <p:cNvPr id="3" name="Title 2"/>
          <p:cNvSpPr>
            <a:spLocks noGrp="1"/>
          </p:cNvSpPr>
          <p:nvPr>
            <p:ph type="title"/>
          </p:nvPr>
        </p:nvSpPr>
        <p:spPr/>
        <p:txBody>
          <a:bodyPr>
            <a:normAutofit fontScale="90000"/>
          </a:bodyPr>
          <a:lstStyle/>
          <a:p>
            <a:r>
              <a:rPr lang="es-ES" b="0" dirty="0">
                <a:effectLst/>
              </a:rPr>
              <a:t/>
            </a:r>
            <a:br>
              <a:rPr lang="es-ES" b="0" dirty="0">
                <a:effectLst/>
              </a:rPr>
            </a:br>
            <a:r>
              <a:rPr lang="es-ES" dirty="0">
                <a:solidFill>
                  <a:schemeClr val="tx1"/>
                </a:solidFill>
                <a:effectLst/>
              </a:rPr>
              <a:t>¡Niños del Siglo XXI ... un mensaje clave</a:t>
            </a:r>
            <a:r>
              <a:rPr lang="en-GB" dirty="0">
                <a:solidFill>
                  <a:schemeClr val="tx1"/>
                </a:solidFill>
                <a:effectLst/>
              </a:rPr>
              <a:t>!</a:t>
            </a:r>
          </a:p>
        </p:txBody>
      </p:sp>
    </p:spTree>
    <p:extLst>
      <p:ext uri="{BB962C8B-B14F-4D97-AF65-F5344CB8AC3E}">
        <p14:creationId xmlns:p14="http://schemas.microsoft.com/office/powerpoint/2010/main" xmlns="" val="31670142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bcdn-sphotos-f-a.akamaihd.net/hphotos-ak-xap1/v/t1.0-9/10516826_536818029778254_5694085816405629844_n.jpg?oh=1b841d53e95c7f845f9f67f78dcf2b6e&amp;oe=547FF840&amp;__gda__=1415882396_499daf084c6725c34b06a6158529a08d"/>
          <p:cNvPicPr>
            <a:picLocks noChangeAspect="1" noChangeArrowheads="1"/>
          </p:cNvPicPr>
          <p:nvPr/>
        </p:nvPicPr>
        <p:blipFill>
          <a:blip r:embed="rId2" cstate="print"/>
          <a:srcRect/>
          <a:stretch>
            <a:fillRect/>
          </a:stretch>
        </p:blipFill>
        <p:spPr bwMode="auto">
          <a:xfrm>
            <a:off x="1619672" y="-531440"/>
            <a:ext cx="5974184" cy="624976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292100"/>
            <a:ext cx="8429625" cy="1422400"/>
          </a:xfrm>
        </p:spPr>
        <p:txBody>
          <a:bodyPr>
            <a:normAutofit/>
          </a:bodyPr>
          <a:lstStyle/>
          <a:p>
            <a:pPr>
              <a:defRPr/>
            </a:pPr>
            <a:r>
              <a:rPr lang="en-GB" sz="4200" dirty="0" smtClean="0">
                <a:solidFill>
                  <a:schemeClr val="tx1"/>
                </a:solidFill>
                <a:effectLst/>
              </a:rPr>
              <a:t>Ever thought about segregation and discrimination...</a:t>
            </a:r>
            <a:endParaRPr lang="en-GB" sz="4200" dirty="0">
              <a:solidFill>
                <a:schemeClr val="tx1"/>
              </a:solidFill>
              <a:effectLst/>
            </a:endParaRPr>
          </a:p>
        </p:txBody>
      </p:sp>
      <p:pic>
        <p:nvPicPr>
          <p:cNvPr id="6147" name="Picture 7" descr="http://t3.gstatic.com/images?q=tbn:1F9nHL8syczEoM:http://vivirlatino.com/i/2007/09/discrimination.jpg">
            <a:hlinkClick r:id="rId2"/>
          </p:cNvPr>
          <p:cNvPicPr>
            <a:picLocks noChangeAspect="1" noChangeArrowheads="1"/>
          </p:cNvPicPr>
          <p:nvPr/>
        </p:nvPicPr>
        <p:blipFill>
          <a:blip r:embed="rId3" cstate="print"/>
          <a:srcRect/>
          <a:stretch>
            <a:fillRect/>
          </a:stretch>
        </p:blipFill>
        <p:spPr bwMode="auto">
          <a:xfrm>
            <a:off x="2411760" y="1931315"/>
            <a:ext cx="4286820" cy="3424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196752"/>
            <a:ext cx="8496944" cy="4896544"/>
          </a:xfrm>
        </p:spPr>
        <p:txBody>
          <a:bodyPr>
            <a:normAutofit/>
          </a:bodyPr>
          <a:lstStyle/>
          <a:p>
            <a:pPr>
              <a:buFont typeface="Wingdings" pitchFamily="2" charset="2"/>
              <a:buChar char="Ø"/>
            </a:pPr>
            <a:r>
              <a:rPr lang="en-GB" dirty="0" smtClean="0">
                <a:latin typeface="Calibri" pitchFamily="34" charset="0"/>
              </a:rPr>
              <a:t> What does that mean to you?</a:t>
            </a:r>
          </a:p>
          <a:p>
            <a:pPr>
              <a:buFont typeface="Wingdings" pitchFamily="2" charset="2"/>
              <a:buChar char="Ø"/>
            </a:pPr>
            <a:r>
              <a:rPr lang="en-GB" dirty="0" smtClean="0">
                <a:latin typeface="Calibri" pitchFamily="34" charset="0"/>
              </a:rPr>
              <a:t> How would you define a Hidden (or ‘invisible) Disability?</a:t>
            </a:r>
          </a:p>
          <a:p>
            <a:pPr>
              <a:buFont typeface="Wingdings" pitchFamily="2" charset="2"/>
              <a:buChar char="Ø"/>
            </a:pPr>
            <a:r>
              <a:rPr lang="en-GB" dirty="0" smtClean="0">
                <a:latin typeface="Calibri" pitchFamily="34" charset="0"/>
              </a:rPr>
              <a:t> Consider what this term means to you?</a:t>
            </a:r>
          </a:p>
          <a:p>
            <a:pPr>
              <a:buFont typeface="Wingdings" pitchFamily="2" charset="2"/>
              <a:buChar char="Ø"/>
            </a:pPr>
            <a:r>
              <a:rPr lang="en-GB" dirty="0" smtClean="0">
                <a:latin typeface="Calibri" pitchFamily="34" charset="0"/>
              </a:rPr>
              <a:t> How many young people do you work with?</a:t>
            </a:r>
          </a:p>
          <a:p>
            <a:endParaRPr lang="en-GB" dirty="0" smtClean="0">
              <a:latin typeface="Calibri" pitchFamily="34" charset="0"/>
            </a:endParaRPr>
          </a:p>
          <a:p>
            <a:pPr algn="just"/>
            <a:r>
              <a:rPr lang="en-GB" i="1" dirty="0" smtClean="0">
                <a:latin typeface="Calibri" pitchFamily="34" charset="0"/>
              </a:rPr>
              <a:t>‘If children’s perceptions of people who are different from themselves are based on stereotypical thinking it is likely that they will retain this misinformation for the rest of their lives unless positive steps are taken to counter this learning.’</a:t>
            </a:r>
          </a:p>
          <a:p>
            <a:pPr algn="r"/>
            <a:r>
              <a:rPr lang="en-GB" dirty="0" smtClean="0">
                <a:latin typeface="Calibri" pitchFamily="34" charset="0"/>
              </a:rPr>
              <a:t>(Brown, 1998)</a:t>
            </a:r>
          </a:p>
          <a:p>
            <a:pPr>
              <a:buFont typeface="Arial" pitchFamily="34" charset="0"/>
              <a:buChar char="•"/>
            </a:pPr>
            <a:endParaRPr lang="en-GB" dirty="0"/>
          </a:p>
        </p:txBody>
      </p:sp>
      <p:sp>
        <p:nvSpPr>
          <p:cNvPr id="4" name="Text Placeholder 3"/>
          <p:cNvSpPr>
            <a:spLocks noGrp="1"/>
          </p:cNvSpPr>
          <p:nvPr>
            <p:ph type="body" sz="quarter" idx="13"/>
          </p:nvPr>
        </p:nvSpPr>
        <p:spPr>
          <a:xfrm>
            <a:off x="323528" y="332656"/>
            <a:ext cx="8496944" cy="720080"/>
          </a:xfrm>
        </p:spPr>
        <p:txBody>
          <a:bodyPr>
            <a:normAutofit/>
          </a:bodyPr>
          <a:lstStyle/>
          <a:p>
            <a:r>
              <a:rPr lang="en-GB" sz="4500" b="1" dirty="0" smtClean="0"/>
              <a:t>Consider ‘hidden disabilities’ …</a:t>
            </a:r>
            <a:endParaRPr lang="en-GB" sz="45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196752"/>
            <a:ext cx="8496944" cy="4896544"/>
          </a:xfrm>
        </p:spPr>
        <p:txBody>
          <a:bodyPr>
            <a:normAutofit fontScale="92500"/>
          </a:bodyPr>
          <a:lstStyle/>
          <a:p>
            <a:pPr>
              <a:buFont typeface="Wingdings" pitchFamily="2" charset="2"/>
              <a:buChar char="Ø"/>
            </a:pPr>
            <a:r>
              <a:rPr lang="en-GB" dirty="0" smtClean="0">
                <a:latin typeface="Calibri" pitchFamily="34" charset="0"/>
              </a:rPr>
              <a:t> ¿</a:t>
            </a:r>
            <a:r>
              <a:rPr lang="es-ES" dirty="0" smtClean="0">
                <a:latin typeface="Calibri" pitchFamily="34" charset="0"/>
              </a:rPr>
              <a:t>Qué significa?</a:t>
            </a:r>
          </a:p>
          <a:p>
            <a:pPr>
              <a:buFont typeface="Wingdings" pitchFamily="2" charset="2"/>
              <a:buChar char="Ø"/>
            </a:pPr>
            <a:r>
              <a:rPr lang="en-GB" dirty="0" smtClean="0">
                <a:latin typeface="Calibri" pitchFamily="34" charset="0"/>
              </a:rPr>
              <a:t> ¿</a:t>
            </a:r>
            <a:r>
              <a:rPr lang="es-ES" dirty="0" smtClean="0">
                <a:latin typeface="Calibri" pitchFamily="34" charset="0"/>
              </a:rPr>
              <a:t>Cómo definiría usted una discapacidad oculta (o invisible)?</a:t>
            </a:r>
          </a:p>
          <a:p>
            <a:pPr>
              <a:buFont typeface="Wingdings" pitchFamily="2" charset="2"/>
              <a:buChar char="Ø"/>
            </a:pPr>
            <a:r>
              <a:rPr lang="en-GB" dirty="0">
                <a:latin typeface="Calibri" pitchFamily="34" charset="0"/>
              </a:rPr>
              <a:t> ¿</a:t>
            </a:r>
            <a:r>
              <a:rPr lang="es-ES" dirty="0" smtClean="0">
                <a:latin typeface="Calibri" pitchFamily="34" charset="0"/>
              </a:rPr>
              <a:t>Qué </a:t>
            </a:r>
            <a:r>
              <a:rPr lang="es-ES" dirty="0">
                <a:latin typeface="Calibri" pitchFamily="34" charset="0"/>
              </a:rPr>
              <a:t>significa ese termino para usted?</a:t>
            </a:r>
          </a:p>
          <a:p>
            <a:pPr>
              <a:buFont typeface="Wingdings" pitchFamily="2" charset="2"/>
              <a:buChar char="Ø"/>
            </a:pPr>
            <a:r>
              <a:rPr lang="en-GB" dirty="0" smtClean="0">
                <a:latin typeface="Calibri" pitchFamily="34" charset="0"/>
              </a:rPr>
              <a:t>¿ </a:t>
            </a:r>
            <a:r>
              <a:rPr lang="es-ES" dirty="0" smtClean="0">
                <a:latin typeface="Calibri" pitchFamily="34" charset="0"/>
              </a:rPr>
              <a:t>Con cuántos jóvenes trabaja usted</a:t>
            </a:r>
            <a:r>
              <a:rPr lang="en-GB" dirty="0" smtClean="0">
                <a:latin typeface="Calibri" pitchFamily="34" charset="0"/>
              </a:rPr>
              <a:t>?</a:t>
            </a:r>
          </a:p>
          <a:p>
            <a:endParaRPr lang="en-GB" dirty="0" smtClean="0">
              <a:latin typeface="Calibri" pitchFamily="34" charset="0"/>
            </a:endParaRPr>
          </a:p>
          <a:p>
            <a:pPr algn="just"/>
            <a:r>
              <a:rPr lang="en-GB" i="1" dirty="0" smtClean="0">
                <a:latin typeface="Calibri" pitchFamily="34" charset="0"/>
              </a:rPr>
              <a:t>‘Si </a:t>
            </a:r>
            <a:r>
              <a:rPr lang="es-ES" i="1" dirty="0" smtClean="0">
                <a:latin typeface="Calibri" pitchFamily="34" charset="0"/>
              </a:rPr>
              <a:t>la percepción de los niños sobre las personas que son diferentes a ellos esta basada en los estereotipos, si lo pensamos bien es muy probable que retengan esta desinformación para el resto de su vida, a no ser que se den pasos positivos a tener en cuenta en este aprendizaje</a:t>
            </a:r>
            <a:r>
              <a:rPr lang="en-GB" i="1" dirty="0" smtClean="0">
                <a:latin typeface="Calibri" pitchFamily="34" charset="0"/>
              </a:rPr>
              <a:t>”</a:t>
            </a:r>
          </a:p>
          <a:p>
            <a:pPr algn="just"/>
            <a:r>
              <a:rPr lang="en-GB" dirty="0" smtClean="0">
                <a:latin typeface="Calibri" pitchFamily="34" charset="0"/>
              </a:rPr>
              <a:t>(Brown, 1998)</a:t>
            </a:r>
          </a:p>
          <a:p>
            <a:pPr>
              <a:buFont typeface="Arial" pitchFamily="34" charset="0"/>
              <a:buChar char="•"/>
            </a:pPr>
            <a:endParaRPr lang="en-GB" dirty="0"/>
          </a:p>
        </p:txBody>
      </p:sp>
      <p:sp>
        <p:nvSpPr>
          <p:cNvPr id="4" name="Text Placeholder 3"/>
          <p:cNvSpPr>
            <a:spLocks noGrp="1"/>
          </p:cNvSpPr>
          <p:nvPr>
            <p:ph type="body" sz="quarter" idx="13"/>
          </p:nvPr>
        </p:nvSpPr>
        <p:spPr>
          <a:xfrm>
            <a:off x="323528" y="332656"/>
            <a:ext cx="8496944" cy="720080"/>
          </a:xfrm>
        </p:spPr>
        <p:txBody>
          <a:bodyPr>
            <a:normAutofit fontScale="85000" lnSpcReduction="10000"/>
          </a:bodyPr>
          <a:lstStyle/>
          <a:p>
            <a:r>
              <a:rPr lang="en-GB" sz="4500" b="1" dirty="0" err="1" smtClean="0"/>
              <a:t>Considere</a:t>
            </a:r>
            <a:r>
              <a:rPr lang="en-GB" sz="4500" b="1" dirty="0" smtClean="0"/>
              <a:t> ‘</a:t>
            </a:r>
            <a:r>
              <a:rPr lang="en-GB" sz="4500" b="1" dirty="0" err="1" smtClean="0"/>
              <a:t>las</a:t>
            </a:r>
            <a:r>
              <a:rPr lang="en-GB" sz="4500" b="1" dirty="0" smtClean="0"/>
              <a:t> </a:t>
            </a:r>
            <a:r>
              <a:rPr lang="en-GB" sz="4500" b="1" dirty="0" err="1" smtClean="0"/>
              <a:t>discapacidades</a:t>
            </a:r>
            <a:r>
              <a:rPr lang="en-GB" sz="4500" b="1" dirty="0" smtClean="0"/>
              <a:t> </a:t>
            </a:r>
            <a:r>
              <a:rPr lang="en-GB" sz="4500" b="1" dirty="0" err="1" smtClean="0"/>
              <a:t>ocultas</a:t>
            </a:r>
            <a:r>
              <a:rPr lang="en-GB" sz="4500" b="1" dirty="0" smtClean="0"/>
              <a:t>’ …</a:t>
            </a:r>
            <a:endParaRPr lang="en-GB" sz="4500" b="1" dirty="0"/>
          </a:p>
        </p:txBody>
      </p:sp>
    </p:spTree>
    <p:extLst>
      <p:ext uri="{BB962C8B-B14F-4D97-AF65-F5344CB8AC3E}">
        <p14:creationId xmlns:p14="http://schemas.microsoft.com/office/powerpoint/2010/main" xmlns="" val="42254651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268760"/>
            <a:ext cx="8496944" cy="4824536"/>
          </a:xfrm>
        </p:spPr>
        <p:txBody>
          <a:bodyPr/>
          <a:lstStyle/>
          <a:p>
            <a:pPr>
              <a:buFont typeface="Wingdings" pitchFamily="2" charset="2"/>
              <a:buChar char="Ø"/>
            </a:pPr>
            <a:r>
              <a:rPr lang="en-GB" dirty="0" smtClean="0"/>
              <a:t> </a:t>
            </a:r>
            <a:r>
              <a:rPr lang="en-GB" dirty="0" smtClean="0">
                <a:latin typeface="Calibri" pitchFamily="34" charset="0"/>
              </a:rPr>
              <a:t>Hidden (or ‘invisible’) Disabilities is an umbrella term that captures a whole spectrum of hidden disabilities or challenges that are primarily neurological in nature</a:t>
            </a:r>
          </a:p>
          <a:p>
            <a:pPr>
              <a:buFont typeface="Wingdings" pitchFamily="2" charset="2"/>
              <a:buChar char="Ø"/>
            </a:pPr>
            <a:r>
              <a:rPr lang="en-GB" dirty="0" smtClean="0">
                <a:latin typeface="Calibri" pitchFamily="34" charset="0"/>
              </a:rPr>
              <a:t> Some people have difficulty understanding how a student’s disability can be so debilitating</a:t>
            </a:r>
          </a:p>
          <a:p>
            <a:pPr>
              <a:buFont typeface="Wingdings" pitchFamily="2" charset="2"/>
              <a:buChar char="Ø"/>
            </a:pPr>
            <a:r>
              <a:rPr lang="en-GB" dirty="0" smtClean="0">
                <a:latin typeface="Calibri" pitchFamily="34" charset="0"/>
              </a:rPr>
              <a:t> Educating peers and training staff is essential in meeting the needs of a rapidly growing cohort in our schools</a:t>
            </a:r>
          </a:p>
          <a:p>
            <a:pPr>
              <a:buFont typeface="Wingdings" pitchFamily="2" charset="2"/>
              <a:buChar char="Ø"/>
            </a:pPr>
            <a:r>
              <a:rPr lang="en-GB" dirty="0" smtClean="0">
                <a:latin typeface="Calibri" pitchFamily="34" charset="0"/>
              </a:rPr>
              <a:t>The majority of impairments are not visible – less than 8% of disabled people use wheelchairs.</a:t>
            </a:r>
          </a:p>
          <a:p>
            <a:pPr algn="r"/>
            <a:r>
              <a:rPr lang="en-GB" sz="1800" dirty="0" smtClean="0">
                <a:latin typeface="Calibri" pitchFamily="34" charset="0"/>
              </a:rPr>
              <a:t>Disability in the United Kingdom 2012: Facts and Figures Papworth Trust</a:t>
            </a:r>
          </a:p>
          <a:p>
            <a:endParaRPr lang="en-GB" dirty="0" smtClean="0"/>
          </a:p>
          <a:p>
            <a:endParaRPr lang="en-GB" dirty="0"/>
          </a:p>
        </p:txBody>
      </p:sp>
      <p:sp>
        <p:nvSpPr>
          <p:cNvPr id="4" name="Text Placeholder 3"/>
          <p:cNvSpPr>
            <a:spLocks noGrp="1"/>
          </p:cNvSpPr>
          <p:nvPr>
            <p:ph type="body" sz="quarter" idx="13"/>
          </p:nvPr>
        </p:nvSpPr>
        <p:spPr>
          <a:xfrm>
            <a:off x="251520" y="0"/>
            <a:ext cx="8496944" cy="1052736"/>
          </a:xfrm>
        </p:spPr>
        <p:txBody>
          <a:bodyPr/>
          <a:lstStyle/>
          <a:p>
            <a:r>
              <a:rPr lang="en-GB" dirty="0" smtClean="0"/>
              <a:t>So, what is a ‘hidden disability’?</a:t>
            </a:r>
            <a:endParaRPr lang="en-GB"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268760"/>
            <a:ext cx="8496944" cy="4824536"/>
          </a:xfrm>
        </p:spPr>
        <p:txBody>
          <a:bodyPr/>
          <a:lstStyle/>
          <a:p>
            <a:pPr>
              <a:buFont typeface="Wingdings" pitchFamily="2" charset="2"/>
              <a:buChar char="Ø"/>
            </a:pPr>
            <a:r>
              <a:rPr lang="en-GB" dirty="0" smtClean="0"/>
              <a:t> </a:t>
            </a:r>
            <a:r>
              <a:rPr lang="en-GB" dirty="0" err="1" smtClean="0">
                <a:latin typeface="Calibri" pitchFamily="34" charset="0"/>
              </a:rPr>
              <a:t>Dicapacidad</a:t>
            </a:r>
            <a:r>
              <a:rPr lang="en-GB" dirty="0" smtClean="0">
                <a:latin typeface="Calibri" pitchFamily="34" charset="0"/>
              </a:rPr>
              <a:t> </a:t>
            </a:r>
            <a:r>
              <a:rPr lang="en-GB" dirty="0" err="1" smtClean="0">
                <a:latin typeface="Calibri" pitchFamily="34" charset="0"/>
              </a:rPr>
              <a:t>oculta</a:t>
            </a:r>
            <a:r>
              <a:rPr lang="en-GB" dirty="0" smtClean="0">
                <a:latin typeface="Calibri" pitchFamily="34" charset="0"/>
              </a:rPr>
              <a:t> ( o invisible) </a:t>
            </a:r>
            <a:r>
              <a:rPr lang="en-GB" dirty="0" err="1" smtClean="0">
                <a:latin typeface="Calibri" pitchFamily="34" charset="0"/>
              </a:rPr>
              <a:t>es</a:t>
            </a:r>
            <a:r>
              <a:rPr lang="en-GB" dirty="0" smtClean="0">
                <a:latin typeface="Calibri" pitchFamily="34" charset="0"/>
              </a:rPr>
              <a:t> un </a:t>
            </a:r>
            <a:r>
              <a:rPr lang="en-GB" dirty="0" err="1" smtClean="0">
                <a:latin typeface="Calibri" pitchFamily="34" charset="0"/>
              </a:rPr>
              <a:t>término</a:t>
            </a:r>
            <a:r>
              <a:rPr lang="en-GB" dirty="0" smtClean="0">
                <a:latin typeface="Calibri" pitchFamily="34" charset="0"/>
              </a:rPr>
              <a:t> </a:t>
            </a:r>
            <a:r>
              <a:rPr lang="en-GB" dirty="0" err="1" smtClean="0">
                <a:latin typeface="Calibri" pitchFamily="34" charset="0"/>
              </a:rPr>
              <a:t>pantalla</a:t>
            </a:r>
            <a:r>
              <a:rPr lang="en-GB" dirty="0" smtClean="0">
                <a:latin typeface="Calibri" pitchFamily="34" charset="0"/>
              </a:rPr>
              <a:t> </a:t>
            </a:r>
            <a:r>
              <a:rPr lang="en-GB" dirty="0" err="1" smtClean="0">
                <a:latin typeface="Calibri" pitchFamily="34" charset="0"/>
              </a:rPr>
              <a:t>que</a:t>
            </a:r>
            <a:r>
              <a:rPr lang="en-GB" dirty="0" smtClean="0">
                <a:latin typeface="Calibri" pitchFamily="34" charset="0"/>
              </a:rPr>
              <a:t> </a:t>
            </a:r>
            <a:r>
              <a:rPr lang="en-GB" dirty="0" err="1" smtClean="0">
                <a:latin typeface="Calibri" pitchFamily="34" charset="0"/>
              </a:rPr>
              <a:t>captura</a:t>
            </a:r>
            <a:r>
              <a:rPr lang="en-GB" dirty="0" smtClean="0">
                <a:latin typeface="Calibri" pitchFamily="34" charset="0"/>
              </a:rPr>
              <a:t> un </a:t>
            </a:r>
            <a:r>
              <a:rPr lang="en-GB" dirty="0" err="1" smtClean="0">
                <a:latin typeface="Calibri" pitchFamily="34" charset="0"/>
              </a:rPr>
              <a:t>espectro</a:t>
            </a:r>
            <a:r>
              <a:rPr lang="en-GB" dirty="0" smtClean="0">
                <a:latin typeface="Calibri" pitchFamily="34" charset="0"/>
              </a:rPr>
              <a:t> </a:t>
            </a:r>
            <a:r>
              <a:rPr lang="en-GB" dirty="0" err="1" smtClean="0">
                <a:latin typeface="Calibri" pitchFamily="34" charset="0"/>
              </a:rPr>
              <a:t>completo</a:t>
            </a:r>
            <a:r>
              <a:rPr lang="en-GB" dirty="0" smtClean="0">
                <a:latin typeface="Calibri" pitchFamily="34" charset="0"/>
              </a:rPr>
              <a:t> de </a:t>
            </a:r>
            <a:r>
              <a:rPr lang="en-GB" dirty="0" err="1" smtClean="0">
                <a:latin typeface="Calibri" pitchFamily="34" charset="0"/>
              </a:rPr>
              <a:t>discapacidades</a:t>
            </a:r>
            <a:r>
              <a:rPr lang="en-GB" dirty="0" smtClean="0">
                <a:latin typeface="Calibri" pitchFamily="34" charset="0"/>
              </a:rPr>
              <a:t> </a:t>
            </a:r>
            <a:r>
              <a:rPr lang="en-GB" dirty="0" err="1" smtClean="0">
                <a:latin typeface="Calibri" pitchFamily="34" charset="0"/>
              </a:rPr>
              <a:t>ocultas</a:t>
            </a:r>
            <a:r>
              <a:rPr lang="en-GB" dirty="0" smtClean="0">
                <a:latin typeface="Calibri" pitchFamily="34" charset="0"/>
              </a:rPr>
              <a:t> o </a:t>
            </a:r>
            <a:r>
              <a:rPr lang="en-GB" dirty="0" err="1" smtClean="0">
                <a:latin typeface="Calibri" pitchFamily="34" charset="0"/>
              </a:rPr>
              <a:t>retos</a:t>
            </a:r>
            <a:r>
              <a:rPr lang="en-GB" dirty="0">
                <a:latin typeface="Calibri" pitchFamily="34" charset="0"/>
              </a:rPr>
              <a:t> </a:t>
            </a:r>
            <a:r>
              <a:rPr lang="en-GB" dirty="0" err="1">
                <a:latin typeface="Calibri" pitchFamily="34" charset="0"/>
              </a:rPr>
              <a:t>que</a:t>
            </a:r>
            <a:r>
              <a:rPr lang="en-GB" dirty="0">
                <a:latin typeface="Calibri" pitchFamily="34" charset="0"/>
              </a:rPr>
              <a:t> son </a:t>
            </a:r>
            <a:r>
              <a:rPr lang="en-GB" dirty="0" err="1">
                <a:latin typeface="Calibri" pitchFamily="34" charset="0"/>
              </a:rPr>
              <a:t>principalmente</a:t>
            </a:r>
            <a:r>
              <a:rPr lang="en-GB" dirty="0">
                <a:latin typeface="Calibri" pitchFamily="34" charset="0"/>
              </a:rPr>
              <a:t> de </a:t>
            </a:r>
            <a:r>
              <a:rPr lang="en-GB" dirty="0" err="1">
                <a:latin typeface="Calibri" pitchFamily="34" charset="0"/>
              </a:rPr>
              <a:t>naturaleza</a:t>
            </a:r>
            <a:r>
              <a:rPr lang="en-GB" dirty="0">
                <a:latin typeface="Calibri" pitchFamily="34" charset="0"/>
              </a:rPr>
              <a:t> </a:t>
            </a:r>
            <a:r>
              <a:rPr lang="en-GB" dirty="0" err="1" smtClean="0">
                <a:latin typeface="Calibri" pitchFamily="34" charset="0"/>
              </a:rPr>
              <a:t>neurológica</a:t>
            </a:r>
            <a:endParaRPr lang="en-GB" dirty="0" smtClean="0">
              <a:latin typeface="Calibri" pitchFamily="34" charset="0"/>
            </a:endParaRPr>
          </a:p>
          <a:p>
            <a:pPr>
              <a:buFont typeface="Wingdings" pitchFamily="2" charset="2"/>
              <a:buChar char="Ø"/>
            </a:pPr>
            <a:r>
              <a:rPr lang="en-GB" dirty="0" smtClean="0">
                <a:latin typeface="Calibri" pitchFamily="34" charset="0"/>
              </a:rPr>
              <a:t> </a:t>
            </a:r>
            <a:r>
              <a:rPr lang="es-ES" dirty="0">
                <a:latin typeface="Calibri" pitchFamily="34" charset="0"/>
              </a:rPr>
              <a:t>Algunas personas tienen dificultad para entender cómo la discapacidad de un estudiante puede ser tan </a:t>
            </a:r>
            <a:r>
              <a:rPr lang="es-ES" dirty="0" smtClean="0">
                <a:latin typeface="Calibri" pitchFamily="34" charset="0"/>
              </a:rPr>
              <a:t>debilitante</a:t>
            </a:r>
          </a:p>
          <a:p>
            <a:pPr>
              <a:buFont typeface="Wingdings" pitchFamily="2" charset="2"/>
              <a:buChar char="Ø"/>
            </a:pPr>
            <a:r>
              <a:rPr lang="en-GB" dirty="0" smtClean="0">
                <a:latin typeface="Calibri" pitchFamily="34" charset="0"/>
              </a:rPr>
              <a:t> </a:t>
            </a:r>
            <a:r>
              <a:rPr lang="en-GB" dirty="0" err="1" smtClean="0">
                <a:latin typeface="Calibri" pitchFamily="34" charset="0"/>
              </a:rPr>
              <a:t>Educar</a:t>
            </a:r>
            <a:r>
              <a:rPr lang="en-GB" dirty="0" smtClean="0">
                <a:latin typeface="Calibri" pitchFamily="34" charset="0"/>
              </a:rPr>
              <a:t> a </a:t>
            </a:r>
            <a:r>
              <a:rPr lang="en-GB" dirty="0" err="1" smtClean="0">
                <a:latin typeface="Calibri" pitchFamily="34" charset="0"/>
              </a:rPr>
              <a:t>compañeros</a:t>
            </a:r>
            <a:r>
              <a:rPr lang="en-GB" dirty="0" smtClean="0">
                <a:latin typeface="Calibri" pitchFamily="34" charset="0"/>
              </a:rPr>
              <a:t> de </a:t>
            </a:r>
            <a:r>
              <a:rPr lang="en-GB" dirty="0" err="1" smtClean="0">
                <a:latin typeface="Calibri" pitchFamily="34" charset="0"/>
              </a:rPr>
              <a:t>clase</a:t>
            </a:r>
            <a:r>
              <a:rPr lang="en-GB" dirty="0" smtClean="0">
                <a:latin typeface="Calibri" pitchFamily="34" charset="0"/>
              </a:rPr>
              <a:t> y </a:t>
            </a:r>
            <a:r>
              <a:rPr lang="en-GB" dirty="0" err="1" smtClean="0">
                <a:latin typeface="Calibri" pitchFamily="34" charset="0"/>
              </a:rPr>
              <a:t>formar</a:t>
            </a:r>
            <a:r>
              <a:rPr lang="en-GB" dirty="0" smtClean="0">
                <a:latin typeface="Calibri" pitchFamily="34" charset="0"/>
              </a:rPr>
              <a:t> al personal escolar </a:t>
            </a:r>
            <a:r>
              <a:rPr lang="es-ES" dirty="0">
                <a:latin typeface="Calibri" pitchFamily="34" charset="0"/>
              </a:rPr>
              <a:t>es esencial para satisfacer las necesidades </a:t>
            </a:r>
            <a:r>
              <a:rPr lang="es-ES" dirty="0" smtClean="0">
                <a:latin typeface="Calibri" pitchFamily="34" charset="0"/>
              </a:rPr>
              <a:t>de este grupo </a:t>
            </a:r>
            <a:r>
              <a:rPr lang="es-ES" dirty="0">
                <a:latin typeface="Calibri" pitchFamily="34" charset="0"/>
              </a:rPr>
              <a:t>de rápido crecimiento en nuestras </a:t>
            </a:r>
            <a:r>
              <a:rPr lang="es-ES" dirty="0" smtClean="0">
                <a:latin typeface="Calibri" pitchFamily="34" charset="0"/>
              </a:rPr>
              <a:t>escuelas</a:t>
            </a:r>
          </a:p>
          <a:p>
            <a:pPr>
              <a:buFont typeface="Wingdings" pitchFamily="2" charset="2"/>
              <a:buChar char="Ø"/>
            </a:pPr>
            <a:r>
              <a:rPr lang="es-ES" dirty="0">
                <a:latin typeface="Calibri" pitchFamily="34" charset="0"/>
              </a:rPr>
              <a:t>La mayoría de las deficiencias no son visibles</a:t>
            </a:r>
            <a:r>
              <a:rPr lang="en-GB" dirty="0" smtClean="0">
                <a:latin typeface="Calibri" pitchFamily="34" charset="0"/>
              </a:rPr>
              <a:t>– </a:t>
            </a:r>
            <a:r>
              <a:rPr lang="en-GB" dirty="0" err="1" smtClean="0">
                <a:latin typeface="Calibri" pitchFamily="34" charset="0"/>
              </a:rPr>
              <a:t>menos</a:t>
            </a:r>
            <a:r>
              <a:rPr lang="en-GB" dirty="0" smtClean="0">
                <a:latin typeface="Calibri" pitchFamily="34" charset="0"/>
              </a:rPr>
              <a:t> del 8% </a:t>
            </a:r>
            <a:r>
              <a:rPr lang="es-ES" dirty="0">
                <a:latin typeface="Calibri" pitchFamily="34" charset="0"/>
              </a:rPr>
              <a:t>de las personas discapacitadas utilizan sillas de ruedas.</a:t>
            </a:r>
            <a:endParaRPr lang="en-GB" dirty="0" smtClean="0">
              <a:latin typeface="Calibri" pitchFamily="34" charset="0"/>
            </a:endParaRPr>
          </a:p>
          <a:p>
            <a:pPr algn="r"/>
            <a:r>
              <a:rPr lang="en-GB" sz="1800" dirty="0" err="1" smtClean="0">
                <a:latin typeface="Calibri" pitchFamily="34" charset="0"/>
              </a:rPr>
              <a:t>Discapacidad</a:t>
            </a:r>
            <a:r>
              <a:rPr lang="en-GB" sz="1800" dirty="0" smtClean="0">
                <a:latin typeface="Calibri" pitchFamily="34" charset="0"/>
              </a:rPr>
              <a:t> en el </a:t>
            </a:r>
            <a:r>
              <a:rPr lang="en-GB" sz="1800" dirty="0" err="1" smtClean="0">
                <a:latin typeface="Calibri" pitchFamily="34" charset="0"/>
              </a:rPr>
              <a:t>Reino</a:t>
            </a:r>
            <a:r>
              <a:rPr lang="en-GB" sz="1800" dirty="0" smtClean="0">
                <a:latin typeface="Calibri" pitchFamily="34" charset="0"/>
              </a:rPr>
              <a:t> </a:t>
            </a:r>
            <a:r>
              <a:rPr lang="en-GB" sz="1800" dirty="0" err="1" smtClean="0">
                <a:latin typeface="Calibri" pitchFamily="34" charset="0"/>
              </a:rPr>
              <a:t>Unido</a:t>
            </a:r>
            <a:r>
              <a:rPr lang="en-GB" sz="1800" dirty="0" smtClean="0">
                <a:latin typeface="Calibri" pitchFamily="34" charset="0"/>
              </a:rPr>
              <a:t> 2012: Facts and Figures Papworth Trust</a:t>
            </a:r>
          </a:p>
          <a:p>
            <a:endParaRPr lang="en-GB" dirty="0" smtClean="0"/>
          </a:p>
          <a:p>
            <a:endParaRPr lang="en-GB" dirty="0"/>
          </a:p>
        </p:txBody>
      </p:sp>
      <p:sp>
        <p:nvSpPr>
          <p:cNvPr id="4" name="Text Placeholder 3"/>
          <p:cNvSpPr>
            <a:spLocks noGrp="1"/>
          </p:cNvSpPr>
          <p:nvPr>
            <p:ph type="body" sz="quarter" idx="13"/>
          </p:nvPr>
        </p:nvSpPr>
        <p:spPr>
          <a:xfrm>
            <a:off x="251520" y="0"/>
            <a:ext cx="8496944" cy="1052736"/>
          </a:xfrm>
        </p:spPr>
        <p:txBody>
          <a:bodyPr>
            <a:normAutofit fontScale="77500" lnSpcReduction="20000"/>
          </a:bodyPr>
          <a:lstStyle/>
          <a:p>
            <a:r>
              <a:rPr lang="en-GB" dirty="0" err="1" smtClean="0"/>
              <a:t>Entonces</a:t>
            </a:r>
            <a:r>
              <a:rPr lang="en-GB" dirty="0" smtClean="0"/>
              <a:t>…¿</a:t>
            </a:r>
            <a:r>
              <a:rPr lang="en-GB" dirty="0" err="1" smtClean="0"/>
              <a:t>Qué</a:t>
            </a:r>
            <a:r>
              <a:rPr lang="en-GB" dirty="0" smtClean="0"/>
              <a:t> </a:t>
            </a:r>
            <a:r>
              <a:rPr lang="en-GB" dirty="0" err="1" smtClean="0"/>
              <a:t>es</a:t>
            </a:r>
            <a:r>
              <a:rPr lang="en-GB" dirty="0" smtClean="0"/>
              <a:t> </a:t>
            </a:r>
            <a:r>
              <a:rPr lang="en-GB" dirty="0" err="1" smtClean="0"/>
              <a:t>una</a:t>
            </a:r>
            <a:r>
              <a:rPr lang="en-GB" dirty="0" smtClean="0"/>
              <a:t> </a:t>
            </a:r>
            <a:r>
              <a:rPr lang="en-GB" dirty="0" err="1" smtClean="0"/>
              <a:t>discapacidad</a:t>
            </a:r>
            <a:r>
              <a:rPr lang="en-GB" dirty="0" smtClean="0"/>
              <a:t> </a:t>
            </a:r>
            <a:r>
              <a:rPr lang="en-GB" dirty="0" err="1" smtClean="0"/>
              <a:t>oculta</a:t>
            </a:r>
            <a:r>
              <a:rPr lang="en-GB" dirty="0" smtClean="0"/>
              <a:t>?</a:t>
            </a:r>
            <a:endParaRPr lang="en-GB" dirty="0"/>
          </a:p>
        </p:txBody>
      </p:sp>
    </p:spTree>
    <p:extLst>
      <p:ext uri="{BB962C8B-B14F-4D97-AF65-F5344CB8AC3E}">
        <p14:creationId xmlns:p14="http://schemas.microsoft.com/office/powerpoint/2010/main" xmlns="" val="40857887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Gareth\Desktop\PHOTOS 11\11 81 Final\IMG_1776.jpg"/>
          <p:cNvPicPr>
            <a:picLocks noChangeAspect="1" noChangeArrowheads="1"/>
          </p:cNvPicPr>
          <p:nvPr/>
        </p:nvPicPr>
        <p:blipFill>
          <a:blip r:embed="rId2" cstate="print"/>
          <a:srcRect/>
          <a:stretch>
            <a:fillRect/>
          </a:stretch>
        </p:blipFill>
        <p:spPr bwMode="auto">
          <a:xfrm>
            <a:off x="4932164" y="189012"/>
            <a:ext cx="3888307" cy="5449888"/>
          </a:xfrm>
          <a:prstGeom prst="rect">
            <a:avLst/>
          </a:prstGeom>
          <a:noFill/>
          <a:ln w="9525">
            <a:noFill/>
            <a:miter lim="800000"/>
            <a:headEnd/>
            <a:tailEnd/>
          </a:ln>
        </p:spPr>
      </p:pic>
      <p:sp>
        <p:nvSpPr>
          <p:cNvPr id="5" name="Title 1"/>
          <p:cNvSpPr txBox="1">
            <a:spLocks/>
          </p:cNvSpPr>
          <p:nvPr/>
        </p:nvSpPr>
        <p:spPr bwMode="auto">
          <a:xfrm>
            <a:off x="539551" y="836712"/>
            <a:ext cx="3804423" cy="4221163"/>
          </a:xfrm>
          <a:prstGeom prst="rect">
            <a:avLst/>
          </a:prstGeom>
          <a:noFill/>
          <a:ln w="9525">
            <a:noFill/>
            <a:miter lim="800000"/>
            <a:headEnd/>
            <a:tailEnd/>
          </a:ln>
          <a:effectLst/>
        </p:spPr>
        <p:txBody>
          <a:bodyPr anchor="ctr"/>
          <a:lstStyle/>
          <a:p>
            <a:pPr algn="ctr" eaLnBrk="0" hangingPunct="0">
              <a:defRPr/>
            </a:pPr>
            <a:r>
              <a:rPr lang="en-GB" sz="3200" b="1" i="1" kern="0" dirty="0">
                <a:ea typeface="+mj-ea"/>
                <a:cs typeface="+mj-cs"/>
              </a:rPr>
              <a:t>‘The education of the peer group is an essential part of moving towards a truly inclusive community’</a:t>
            </a:r>
            <a:r>
              <a:rPr lang="en-GB" sz="2400" b="1" kern="0" dirty="0">
                <a:ea typeface="+mj-ea"/>
                <a:cs typeface="+mj-cs"/>
              </a:rPr>
              <a:t/>
            </a:r>
            <a:br>
              <a:rPr lang="en-GB" sz="2400" b="1" kern="0" dirty="0">
                <a:ea typeface="+mj-ea"/>
                <a:cs typeface="+mj-cs"/>
              </a:rPr>
            </a:br>
            <a:r>
              <a:rPr lang="en-GB" sz="2400" b="1" kern="0" dirty="0">
                <a:ea typeface="+mj-ea"/>
                <a:cs typeface="+mj-cs"/>
              </a:rPr>
              <a:t/>
            </a:r>
            <a:br>
              <a:rPr lang="en-GB" sz="2400" b="1" kern="0" dirty="0">
                <a:ea typeface="+mj-ea"/>
                <a:cs typeface="+mj-cs"/>
              </a:rPr>
            </a:br>
            <a:r>
              <a:rPr lang="en-GB" sz="2000" b="1" kern="0" dirty="0">
                <a:ea typeface="+mj-ea"/>
                <a:cs typeface="+mj-cs"/>
              </a:rPr>
              <a:t/>
            </a:r>
            <a:br>
              <a:rPr lang="en-GB" sz="2000" b="1" kern="0" dirty="0">
                <a:ea typeface="+mj-ea"/>
                <a:cs typeface="+mj-cs"/>
              </a:rPr>
            </a:br>
            <a:r>
              <a:rPr lang="en-GB" sz="2000" b="1" kern="0" dirty="0">
                <a:ea typeface="+mj-ea"/>
                <a:cs typeface="+mj-cs"/>
              </a:rPr>
              <a:t/>
            </a:r>
            <a:br>
              <a:rPr lang="en-GB" sz="2000" b="1" kern="0" dirty="0">
                <a:ea typeface="+mj-ea"/>
                <a:cs typeface="+mj-cs"/>
              </a:rPr>
            </a:br>
            <a:r>
              <a:rPr lang="en-GB" sz="2000" b="1" kern="0" dirty="0">
                <a:ea typeface="+mj-ea"/>
                <a:cs typeface="+mj-cs"/>
              </a:rPr>
              <a:t>Gareth D </a:t>
            </a:r>
            <a:r>
              <a:rPr lang="en-GB" sz="2000" b="1" kern="0" dirty="0" smtClean="0">
                <a:ea typeface="+mj-ea"/>
                <a:cs typeface="+mj-cs"/>
              </a:rPr>
              <a:t>Morewood (2011)</a:t>
            </a:r>
            <a:endParaRPr lang="en-GB" sz="2000" b="1" kern="0" dirty="0">
              <a:ea typeface="+mj-ea"/>
              <a:cs typeface="+mj-cs"/>
            </a:endParaRPr>
          </a:p>
        </p:txBody>
      </p:sp>
    </p:spTree>
    <p:extLst>
      <p:ext uri="{BB962C8B-B14F-4D97-AF65-F5344CB8AC3E}">
        <p14:creationId xmlns:p14="http://schemas.microsoft.com/office/powerpoint/2010/main" xmlns="" val="1550301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C:\Documents and Settings\Gareth\Desktop\PHOTOS 11\11 81 Final\IMG_1776.jpg"/>
          <p:cNvPicPr>
            <a:picLocks noChangeAspect="1" noChangeArrowheads="1"/>
          </p:cNvPicPr>
          <p:nvPr/>
        </p:nvPicPr>
        <p:blipFill>
          <a:blip r:embed="rId2" cstate="print"/>
          <a:srcRect/>
          <a:stretch>
            <a:fillRect/>
          </a:stretch>
        </p:blipFill>
        <p:spPr bwMode="auto">
          <a:xfrm>
            <a:off x="4788024" y="188640"/>
            <a:ext cx="3867666" cy="5616624"/>
          </a:xfrm>
          <a:prstGeom prst="rect">
            <a:avLst/>
          </a:prstGeom>
          <a:noFill/>
          <a:ln w="9525">
            <a:noFill/>
            <a:miter lim="800000"/>
            <a:headEnd/>
            <a:tailEnd/>
          </a:ln>
        </p:spPr>
      </p:pic>
      <p:sp>
        <p:nvSpPr>
          <p:cNvPr id="5" name="Title 1"/>
          <p:cNvSpPr txBox="1">
            <a:spLocks/>
          </p:cNvSpPr>
          <p:nvPr/>
        </p:nvSpPr>
        <p:spPr bwMode="auto">
          <a:xfrm>
            <a:off x="251520" y="1341412"/>
            <a:ext cx="4176464" cy="3887788"/>
          </a:xfrm>
          <a:prstGeom prst="rect">
            <a:avLst/>
          </a:prstGeom>
          <a:noFill/>
          <a:ln w="9525">
            <a:noFill/>
            <a:miter lim="800000"/>
            <a:headEnd/>
            <a:tailEnd/>
          </a:ln>
          <a:effectLst/>
        </p:spPr>
        <p:txBody>
          <a:bodyPr anchor="ctr"/>
          <a:lstStyle/>
          <a:p>
            <a:pPr algn="ctr" eaLnBrk="0" hangingPunct="0">
              <a:defRPr/>
            </a:pPr>
            <a:r>
              <a:rPr lang="es-ES" sz="2800" i="1" kern="0" dirty="0" smtClean="0">
                <a:latin typeface="Calibri" pitchFamily="34" charset="0"/>
                <a:ea typeface="+mj-ea"/>
                <a:cs typeface="+mj-cs"/>
              </a:rPr>
              <a:t>‘La educación del grupo de compañeros es una parte esencial para avanzar hacia una comunidad verdaderamente integradora’</a:t>
            </a:r>
            <a:r>
              <a:rPr lang="en-GB" sz="2400" kern="0" dirty="0">
                <a:effectLst>
                  <a:outerShdw blurRad="38100" dist="38100" dir="2700000" algn="tl">
                    <a:srgbClr val="000000"/>
                  </a:outerShdw>
                </a:effectLst>
                <a:latin typeface="Calibri" pitchFamily="34" charset="0"/>
                <a:ea typeface="+mj-ea"/>
                <a:cs typeface="+mj-cs"/>
              </a:rPr>
              <a:t/>
            </a:r>
            <a:br>
              <a:rPr lang="en-GB" sz="2400" kern="0" dirty="0">
                <a:effectLst>
                  <a:outerShdw blurRad="38100" dist="38100" dir="2700000" algn="tl">
                    <a:srgbClr val="000000"/>
                  </a:outerShdw>
                </a:effectLst>
                <a:latin typeface="Calibri" pitchFamily="34" charset="0"/>
                <a:ea typeface="+mj-ea"/>
                <a:cs typeface="+mj-cs"/>
              </a:rPr>
            </a:br>
            <a:r>
              <a:rPr lang="en-GB" sz="2400" kern="0" dirty="0">
                <a:effectLst>
                  <a:outerShdw blurRad="38100" dist="38100" dir="2700000" algn="tl">
                    <a:srgbClr val="000000"/>
                  </a:outerShdw>
                </a:effectLst>
                <a:latin typeface="Calibri" pitchFamily="34" charset="0"/>
                <a:ea typeface="+mj-ea"/>
                <a:cs typeface="+mj-cs"/>
              </a:rPr>
              <a:t/>
            </a:r>
            <a:br>
              <a:rPr lang="en-GB" sz="2400" kern="0" dirty="0">
                <a:effectLst>
                  <a:outerShdw blurRad="38100" dist="38100" dir="2700000" algn="tl">
                    <a:srgbClr val="000000"/>
                  </a:outerShdw>
                </a:effectLst>
                <a:latin typeface="Calibri" pitchFamily="34" charset="0"/>
                <a:ea typeface="+mj-ea"/>
                <a:cs typeface="+mj-cs"/>
              </a:rPr>
            </a:br>
            <a:r>
              <a:rPr lang="en-GB" sz="2400" kern="0" dirty="0">
                <a:effectLst>
                  <a:outerShdw blurRad="38100" dist="38100" dir="2700000" algn="tl">
                    <a:srgbClr val="000000"/>
                  </a:outerShdw>
                </a:effectLst>
                <a:latin typeface="Calibri" pitchFamily="34" charset="0"/>
                <a:ea typeface="+mj-ea"/>
                <a:cs typeface="+mj-cs"/>
              </a:rPr>
              <a:t/>
            </a:r>
            <a:br>
              <a:rPr lang="en-GB" sz="2400" kern="0" dirty="0">
                <a:effectLst>
                  <a:outerShdw blurRad="38100" dist="38100" dir="2700000" algn="tl">
                    <a:srgbClr val="000000"/>
                  </a:outerShdw>
                </a:effectLst>
                <a:latin typeface="Calibri" pitchFamily="34" charset="0"/>
                <a:ea typeface="+mj-ea"/>
                <a:cs typeface="+mj-cs"/>
              </a:rPr>
            </a:br>
            <a:r>
              <a:rPr lang="en-GB" sz="2400" kern="0" dirty="0">
                <a:effectLst>
                  <a:outerShdw blurRad="38100" dist="38100" dir="2700000" algn="tl">
                    <a:srgbClr val="000000"/>
                  </a:outerShdw>
                </a:effectLst>
                <a:latin typeface="Calibri" pitchFamily="34" charset="0"/>
                <a:ea typeface="+mj-ea"/>
                <a:cs typeface="+mj-cs"/>
              </a:rPr>
              <a:t/>
            </a:r>
            <a:br>
              <a:rPr lang="en-GB" sz="2400" kern="0" dirty="0">
                <a:effectLst>
                  <a:outerShdw blurRad="38100" dist="38100" dir="2700000" algn="tl">
                    <a:srgbClr val="000000"/>
                  </a:outerShdw>
                </a:effectLst>
                <a:latin typeface="Calibri" pitchFamily="34" charset="0"/>
                <a:ea typeface="+mj-ea"/>
                <a:cs typeface="+mj-cs"/>
              </a:rPr>
            </a:br>
            <a:r>
              <a:rPr lang="en-GB" sz="2400" kern="0" dirty="0">
                <a:latin typeface="Calibri" pitchFamily="34" charset="0"/>
                <a:ea typeface="+mj-ea"/>
                <a:cs typeface="+mj-cs"/>
              </a:rPr>
              <a:t>Gareth D </a:t>
            </a:r>
            <a:r>
              <a:rPr lang="en-GB" sz="2400" kern="0" dirty="0" smtClean="0">
                <a:latin typeface="Calibri" pitchFamily="34" charset="0"/>
                <a:ea typeface="+mj-ea"/>
                <a:cs typeface="+mj-cs"/>
              </a:rPr>
              <a:t>Morewood (2011)</a:t>
            </a:r>
            <a:endParaRPr lang="en-GB" sz="2400" kern="0" dirty="0">
              <a:latin typeface="Calibri" pitchFamily="34" charset="0"/>
              <a:ea typeface="+mj-ea"/>
              <a:cs typeface="+mj-cs"/>
            </a:endParaRPr>
          </a:p>
        </p:txBody>
      </p:sp>
    </p:spTree>
    <p:extLst>
      <p:ext uri="{BB962C8B-B14F-4D97-AF65-F5344CB8AC3E}">
        <p14:creationId xmlns:p14="http://schemas.microsoft.com/office/powerpoint/2010/main" xmlns="" val="5687987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052736"/>
            <a:ext cx="8568952" cy="4896544"/>
          </a:xfrm>
        </p:spPr>
        <p:txBody>
          <a:bodyPr>
            <a:normAutofit/>
          </a:bodyPr>
          <a:lstStyle/>
          <a:p>
            <a:pPr>
              <a:buFont typeface="Wingdings" pitchFamily="2" charset="2"/>
              <a:buChar char="Ø"/>
            </a:pPr>
            <a:r>
              <a:rPr lang="en-GB" sz="2200" dirty="0" smtClean="0">
                <a:latin typeface="Calibri" pitchFamily="34" charset="0"/>
              </a:rPr>
              <a:t> </a:t>
            </a:r>
            <a:r>
              <a:rPr lang="en-US" sz="2200" dirty="0" smtClean="0">
                <a:latin typeface="Calibri" pitchFamily="34" charset="0"/>
                <a:ea typeface="ＭＳ Ｐゴシック" charset="0"/>
              </a:rPr>
              <a:t>Student</a:t>
            </a:r>
            <a:r>
              <a:rPr lang="en-US" sz="2200" dirty="0" smtClean="0">
                <a:latin typeface="Calibri" pitchFamily="34" charset="0"/>
                <a:ea typeface="ＭＳ Ｐゴシック" charset="0"/>
                <a:cs typeface="ＭＳ Ｐゴシック" charset="0"/>
              </a:rPr>
              <a:t>s with an ASC are around 8 times more likely to be permanently excluded from school than students without SEND (0.27% compared to 0.04%) (DCSF, 2009; 2010)</a:t>
            </a:r>
          </a:p>
          <a:p>
            <a:pPr>
              <a:buFont typeface="Wingdings" pitchFamily="2" charset="2"/>
              <a:buChar char="Ø"/>
            </a:pPr>
            <a:r>
              <a:rPr lang="en-GB" sz="2200" dirty="0" smtClean="0">
                <a:latin typeface="Calibri" pitchFamily="34" charset="0"/>
              </a:rPr>
              <a:t> </a:t>
            </a:r>
            <a:r>
              <a:rPr lang="en-US" sz="2200" dirty="0" smtClean="0">
                <a:latin typeface="Calibri" pitchFamily="34" charset="0"/>
                <a:ea typeface="ＭＳ Ｐゴシック" charset="0"/>
                <a:cs typeface="ＭＳ Ｐゴシック" charset="0"/>
              </a:rPr>
              <a:t>Difficulties in social interaction and communication can increase the risk of and exposure to bullying and social isolation (NAS, 2006)</a:t>
            </a:r>
          </a:p>
          <a:p>
            <a:pPr>
              <a:buFont typeface="Wingdings" pitchFamily="2" charset="2"/>
              <a:buChar char="Ø"/>
            </a:pPr>
            <a:r>
              <a:rPr lang="en-GB" sz="2200" dirty="0" smtClean="0">
                <a:latin typeface="Calibri" pitchFamily="34" charset="0"/>
              </a:rPr>
              <a:t> </a:t>
            </a:r>
            <a:r>
              <a:rPr lang="en-US" sz="2200" dirty="0" smtClean="0">
                <a:latin typeface="Calibri" pitchFamily="34" charset="0"/>
                <a:ea typeface="ＭＳ Ｐゴシック" charset="0"/>
                <a:cs typeface="ＭＳ Ｐゴシック" charset="0"/>
              </a:rPr>
              <a:t>Typical cognitive profile and preferred learning style of students with an ASC can challenge professional assumptions about teaching and learning (Jordan, 2005)</a:t>
            </a:r>
          </a:p>
          <a:p>
            <a:pPr>
              <a:buFont typeface="Wingdings" pitchFamily="2" charset="2"/>
              <a:buChar char="Ø"/>
            </a:pPr>
            <a:r>
              <a:rPr lang="en-GB" sz="2200" dirty="0" smtClean="0">
                <a:latin typeface="Calibri" pitchFamily="34" charset="0"/>
              </a:rPr>
              <a:t> </a:t>
            </a:r>
            <a:r>
              <a:rPr lang="en-US" sz="2200" dirty="0" smtClean="0">
                <a:latin typeface="Calibri" pitchFamily="34" charset="0"/>
                <a:ea typeface="ＭＳ Ｐゴシック" charset="0"/>
                <a:cs typeface="ＭＳ Ｐゴシック" charset="0"/>
              </a:rPr>
              <a:t>Preference for routine, predictability and low sensory stimulation is at odds with the noisy, bustling and often chaotic mainstream school environment – meaning it can be a very stressful place for students with an ASC (Carrington &amp; Graham, 2001) </a:t>
            </a:r>
          </a:p>
          <a:p>
            <a:pPr>
              <a:buFont typeface="Arial" pitchFamily="34" charset="0"/>
              <a:buChar char="•"/>
            </a:pPr>
            <a:endParaRPr lang="en-GB" dirty="0"/>
          </a:p>
        </p:txBody>
      </p:sp>
      <p:sp>
        <p:nvSpPr>
          <p:cNvPr id="4" name="Text Placeholder 3"/>
          <p:cNvSpPr>
            <a:spLocks noGrp="1"/>
          </p:cNvSpPr>
          <p:nvPr>
            <p:ph type="body" sz="quarter" idx="13"/>
          </p:nvPr>
        </p:nvSpPr>
        <p:spPr>
          <a:xfrm>
            <a:off x="251520" y="188640"/>
            <a:ext cx="8640960" cy="792088"/>
          </a:xfrm>
        </p:spPr>
        <p:txBody>
          <a:bodyPr>
            <a:normAutofit fontScale="85000" lnSpcReduction="10000"/>
          </a:bodyPr>
          <a:lstStyle/>
          <a:p>
            <a:r>
              <a:rPr lang="en-GB" sz="4100" b="1" dirty="0" smtClean="0"/>
              <a:t>Considering Autism – what research says…</a:t>
            </a:r>
            <a:endParaRPr lang="en-GB" sz="41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052736"/>
            <a:ext cx="8568952" cy="5256584"/>
          </a:xfrm>
        </p:spPr>
        <p:txBody>
          <a:bodyPr>
            <a:normAutofit fontScale="55000" lnSpcReduction="20000"/>
          </a:bodyPr>
          <a:lstStyle/>
          <a:p>
            <a:pPr>
              <a:buFont typeface="Wingdings" pitchFamily="2" charset="2"/>
              <a:buChar char="Ø"/>
            </a:pPr>
            <a:r>
              <a:rPr lang="en-GB" sz="3300" dirty="0" smtClean="0">
                <a:latin typeface="Calibri" pitchFamily="34" charset="0"/>
              </a:rPr>
              <a:t> </a:t>
            </a:r>
            <a:r>
              <a:rPr lang="en-US" sz="3300" dirty="0" smtClean="0">
                <a:latin typeface="Calibri" pitchFamily="34" charset="0"/>
                <a:ea typeface="ＭＳ Ｐゴシック" charset="0"/>
              </a:rPr>
              <a:t>Los </a:t>
            </a:r>
            <a:r>
              <a:rPr lang="en-US" sz="3300" dirty="0" err="1" smtClean="0">
                <a:latin typeface="Calibri" pitchFamily="34" charset="0"/>
                <a:ea typeface="ＭＳ Ｐゴシック" charset="0"/>
              </a:rPr>
              <a:t>estudiantes</a:t>
            </a:r>
            <a:r>
              <a:rPr lang="en-US" sz="3300" dirty="0" smtClean="0">
                <a:latin typeface="Calibri" pitchFamily="34" charset="0"/>
                <a:ea typeface="ＭＳ Ｐゴシック" charset="0"/>
              </a:rPr>
              <a:t> con TEA </a:t>
            </a:r>
            <a:r>
              <a:rPr lang="en-US" sz="3300" dirty="0" err="1" smtClean="0">
                <a:latin typeface="Calibri" pitchFamily="34" charset="0"/>
                <a:ea typeface="ＭＳ Ｐゴシック" charset="0"/>
                <a:cs typeface="ＭＳ Ｐゴシック" charset="0"/>
              </a:rPr>
              <a:t>tienen</a:t>
            </a:r>
            <a:r>
              <a:rPr lang="en-US" sz="3300" dirty="0" smtClean="0">
                <a:latin typeface="Calibri" pitchFamily="34" charset="0"/>
                <a:ea typeface="ＭＳ Ｐゴシック" charset="0"/>
                <a:cs typeface="ＭＳ Ｐゴシック" charset="0"/>
              </a:rPr>
              <a:t> </a:t>
            </a:r>
            <a:r>
              <a:rPr lang="en-US" sz="3300" dirty="0" err="1" smtClean="0">
                <a:latin typeface="Calibri" pitchFamily="34" charset="0"/>
                <a:ea typeface="ＭＳ Ｐゴシック" charset="0"/>
                <a:cs typeface="ＭＳ Ｐゴシック" charset="0"/>
              </a:rPr>
              <a:t>una</a:t>
            </a:r>
            <a:r>
              <a:rPr lang="en-US" sz="3300" dirty="0" smtClean="0">
                <a:latin typeface="Calibri" pitchFamily="34" charset="0"/>
                <a:ea typeface="ＭＳ Ｐゴシック" charset="0"/>
                <a:cs typeface="ＭＳ Ｐゴシック" charset="0"/>
              </a:rPr>
              <a:t> </a:t>
            </a:r>
            <a:r>
              <a:rPr lang="en-US" sz="3300" dirty="0" err="1" smtClean="0">
                <a:latin typeface="Calibri" pitchFamily="34" charset="0"/>
                <a:ea typeface="ＭＳ Ｐゴシック" charset="0"/>
                <a:cs typeface="ＭＳ Ｐゴシック" charset="0"/>
              </a:rPr>
              <a:t>probabilidad</a:t>
            </a:r>
            <a:r>
              <a:rPr lang="en-US" sz="3300" dirty="0" smtClean="0">
                <a:latin typeface="Calibri" pitchFamily="34" charset="0"/>
                <a:ea typeface="ＭＳ Ｐゴシック" charset="0"/>
                <a:cs typeface="ＭＳ Ｐゴシック" charset="0"/>
              </a:rPr>
              <a:t> 8 </a:t>
            </a:r>
            <a:r>
              <a:rPr lang="en-US" sz="3300" dirty="0" err="1" smtClean="0">
                <a:latin typeface="Calibri" pitchFamily="34" charset="0"/>
                <a:ea typeface="ＭＳ Ｐゴシック" charset="0"/>
                <a:cs typeface="ＭＳ Ｐゴシック" charset="0"/>
              </a:rPr>
              <a:t>veces</a:t>
            </a:r>
            <a:r>
              <a:rPr lang="en-US" sz="3300" dirty="0" smtClean="0">
                <a:latin typeface="Calibri" pitchFamily="34" charset="0"/>
                <a:ea typeface="ＭＳ Ｐゴシック" charset="0"/>
                <a:cs typeface="ＭＳ Ｐゴシック" charset="0"/>
              </a:rPr>
              <a:t> mayor de </a:t>
            </a:r>
            <a:r>
              <a:rPr lang="en-US" sz="3300" dirty="0" err="1" smtClean="0">
                <a:latin typeface="Calibri" pitchFamily="34" charset="0"/>
                <a:ea typeface="ＭＳ Ｐゴシック" charset="0"/>
                <a:cs typeface="ＭＳ Ｐゴシック" charset="0"/>
              </a:rPr>
              <a:t>ser</a:t>
            </a:r>
            <a:r>
              <a:rPr lang="en-US" sz="3300" dirty="0" smtClean="0">
                <a:latin typeface="Calibri" pitchFamily="34" charset="0"/>
                <a:ea typeface="ＭＳ Ｐゴシック" charset="0"/>
                <a:cs typeface="ＭＳ Ｐゴシック" charset="0"/>
              </a:rPr>
              <a:t> </a:t>
            </a:r>
            <a:r>
              <a:rPr lang="en-US" sz="3300" dirty="0" err="1" smtClean="0">
                <a:latin typeface="Calibri" pitchFamily="34" charset="0"/>
                <a:ea typeface="ＭＳ Ｐゴシック" charset="0"/>
                <a:cs typeface="ＭＳ Ｐゴシック" charset="0"/>
              </a:rPr>
              <a:t>excluidos</a:t>
            </a:r>
            <a:r>
              <a:rPr lang="en-US" sz="3300" dirty="0" smtClean="0">
                <a:latin typeface="Calibri" pitchFamily="34" charset="0"/>
                <a:ea typeface="ＭＳ Ｐゴシック" charset="0"/>
                <a:cs typeface="ＭＳ Ｐゴシック" charset="0"/>
              </a:rPr>
              <a:t> </a:t>
            </a:r>
            <a:r>
              <a:rPr lang="es-ES" sz="3300" dirty="0" smtClean="0">
                <a:latin typeface="Calibri" pitchFamily="34" charset="0"/>
                <a:ea typeface="ＭＳ Ｐゴシック" charset="0"/>
                <a:cs typeface="ＭＳ Ｐゴシック" charset="0"/>
              </a:rPr>
              <a:t>permanentemente </a:t>
            </a:r>
            <a:r>
              <a:rPr lang="es-ES" sz="3300" dirty="0">
                <a:latin typeface="Calibri" pitchFamily="34" charset="0"/>
                <a:ea typeface="ＭＳ Ｐゴシック" charset="0"/>
                <a:cs typeface="ＭＳ Ｐゴシック" charset="0"/>
              </a:rPr>
              <a:t>de la escuela que aquellos sin </a:t>
            </a:r>
            <a:r>
              <a:rPr lang="es-ES" sz="3300" dirty="0" smtClean="0">
                <a:latin typeface="Calibri" pitchFamily="34" charset="0"/>
                <a:ea typeface="ＭＳ Ｐゴシック" charset="0"/>
                <a:cs typeface="ＭＳ Ｐゴシック" charset="0"/>
              </a:rPr>
              <a:t>SEND </a:t>
            </a:r>
            <a:r>
              <a:rPr lang="en-US" sz="3300" dirty="0" smtClean="0">
                <a:latin typeface="Calibri" pitchFamily="34" charset="0"/>
                <a:ea typeface="ＭＳ Ｐゴシック" charset="0"/>
                <a:cs typeface="ＭＳ Ｐゴシック" charset="0"/>
              </a:rPr>
              <a:t>(0.27% en </a:t>
            </a:r>
            <a:r>
              <a:rPr lang="en-US" sz="3300" dirty="0" err="1" smtClean="0">
                <a:latin typeface="Calibri" pitchFamily="34" charset="0"/>
                <a:ea typeface="ＭＳ Ｐゴシック" charset="0"/>
                <a:cs typeface="ＭＳ Ｐゴシック" charset="0"/>
              </a:rPr>
              <a:t>comparación</a:t>
            </a:r>
            <a:r>
              <a:rPr lang="en-US" sz="3300" dirty="0" smtClean="0">
                <a:latin typeface="Calibri" pitchFamily="34" charset="0"/>
                <a:ea typeface="ＭＳ Ｐゴシック" charset="0"/>
                <a:cs typeface="ＭＳ Ｐゴシック" charset="0"/>
              </a:rPr>
              <a:t> 0.04%) (DCSF, 2009; 2010)</a:t>
            </a:r>
          </a:p>
          <a:p>
            <a:pPr>
              <a:buFont typeface="Wingdings" pitchFamily="2" charset="2"/>
              <a:buChar char="Ø"/>
            </a:pPr>
            <a:r>
              <a:rPr lang="en-GB" sz="3300" dirty="0" smtClean="0">
                <a:latin typeface="Calibri" pitchFamily="34" charset="0"/>
              </a:rPr>
              <a:t> </a:t>
            </a:r>
            <a:r>
              <a:rPr lang="es-ES" sz="3300" dirty="0">
                <a:latin typeface="Calibri" pitchFamily="34" charset="0"/>
                <a:ea typeface="ＭＳ Ｐゴシック" charset="0"/>
                <a:cs typeface="ＭＳ Ｐゴシック" charset="0"/>
              </a:rPr>
              <a:t>Las dificultades en la interacción social y la comunicación pueden aumentar el riesgo de </a:t>
            </a:r>
            <a:r>
              <a:rPr lang="es-ES" sz="3300" dirty="0" smtClean="0">
                <a:latin typeface="Calibri" pitchFamily="34" charset="0"/>
                <a:ea typeface="ＭＳ Ｐゴシック" charset="0"/>
                <a:cs typeface="ＭＳ Ｐゴシック" charset="0"/>
              </a:rPr>
              <a:t>exposición al llamado ‘</a:t>
            </a:r>
            <a:r>
              <a:rPr lang="es-ES" sz="3300" dirty="0" err="1" smtClean="0">
                <a:latin typeface="Calibri" pitchFamily="34" charset="0"/>
                <a:ea typeface="ＭＳ Ｐゴシック" charset="0"/>
                <a:cs typeface="ＭＳ Ｐゴシック" charset="0"/>
              </a:rPr>
              <a:t>bullying</a:t>
            </a:r>
            <a:r>
              <a:rPr lang="es-ES" sz="3300" dirty="0" smtClean="0">
                <a:latin typeface="Calibri" pitchFamily="34" charset="0"/>
                <a:ea typeface="ＭＳ Ｐゴシック" charset="0"/>
                <a:cs typeface="ＭＳ Ｐゴシック" charset="0"/>
              </a:rPr>
              <a:t>’ o acoso  y al </a:t>
            </a:r>
            <a:r>
              <a:rPr lang="es-ES" sz="3300" dirty="0">
                <a:latin typeface="Calibri" pitchFamily="34" charset="0"/>
                <a:ea typeface="ＭＳ Ｐゴシック" charset="0"/>
                <a:cs typeface="ＭＳ Ｐゴシック" charset="0"/>
              </a:rPr>
              <a:t>aislamiento </a:t>
            </a:r>
            <a:r>
              <a:rPr lang="es-ES" sz="3300" dirty="0" smtClean="0">
                <a:latin typeface="Calibri" pitchFamily="34" charset="0"/>
                <a:ea typeface="ＭＳ Ｐゴシック" charset="0"/>
                <a:cs typeface="ＭＳ Ｐゴシック" charset="0"/>
              </a:rPr>
              <a:t>social </a:t>
            </a:r>
            <a:r>
              <a:rPr lang="en-US" sz="3300" dirty="0" smtClean="0">
                <a:latin typeface="Calibri" pitchFamily="34" charset="0"/>
                <a:ea typeface="ＭＳ Ｐゴシック" charset="0"/>
                <a:cs typeface="ＭＳ Ｐゴシック" charset="0"/>
              </a:rPr>
              <a:t>(NAS, 2006)</a:t>
            </a:r>
          </a:p>
          <a:p>
            <a:pPr>
              <a:buFont typeface="Wingdings" pitchFamily="2" charset="2"/>
              <a:buChar char="Ø"/>
            </a:pPr>
            <a:r>
              <a:rPr lang="en-GB" sz="3300" dirty="0" smtClean="0">
                <a:latin typeface="Calibri" pitchFamily="34" charset="0"/>
              </a:rPr>
              <a:t> </a:t>
            </a:r>
            <a:r>
              <a:rPr lang="es-ES" sz="3300" dirty="0" smtClean="0">
                <a:latin typeface="Calibri" pitchFamily="34" charset="0"/>
                <a:ea typeface="ＭＳ Ｐゴシック" charset="0"/>
              </a:rPr>
              <a:t>El p</a:t>
            </a:r>
            <a:r>
              <a:rPr lang="es-ES" sz="3300" dirty="0" smtClean="0">
                <a:latin typeface="Calibri" pitchFamily="34" charset="0"/>
                <a:ea typeface="ＭＳ Ｐゴシック" charset="0"/>
                <a:cs typeface="ＭＳ Ｐゴシック" charset="0"/>
              </a:rPr>
              <a:t>erfil </a:t>
            </a:r>
            <a:r>
              <a:rPr lang="es-ES" sz="3300" dirty="0">
                <a:latin typeface="Calibri" pitchFamily="34" charset="0"/>
                <a:ea typeface="ＭＳ Ｐゴシック" charset="0"/>
                <a:cs typeface="ＭＳ Ｐゴシック" charset="0"/>
              </a:rPr>
              <a:t>cognitivo típico y estilo de aprendizaje de los estudiantes con un </a:t>
            </a:r>
            <a:r>
              <a:rPr lang="es-ES" sz="3300" dirty="0" smtClean="0">
                <a:latin typeface="Calibri" pitchFamily="34" charset="0"/>
                <a:ea typeface="ＭＳ Ｐゴシック" charset="0"/>
                <a:cs typeface="ＭＳ Ｐゴシック" charset="0"/>
              </a:rPr>
              <a:t>TEA </a:t>
            </a:r>
            <a:r>
              <a:rPr lang="es-ES" sz="3300" dirty="0">
                <a:latin typeface="Calibri" pitchFamily="34" charset="0"/>
                <a:ea typeface="ＭＳ Ｐゴシック" charset="0"/>
                <a:cs typeface="ＭＳ Ｐゴシック" charset="0"/>
              </a:rPr>
              <a:t>pueden cuestionar los supuestos profesionales sobre la enseñanza y el </a:t>
            </a:r>
            <a:r>
              <a:rPr lang="es-ES" sz="3300" dirty="0" smtClean="0">
                <a:latin typeface="Calibri" pitchFamily="34" charset="0"/>
                <a:ea typeface="ＭＳ Ｐゴシック" charset="0"/>
                <a:cs typeface="ＭＳ Ｐゴシック" charset="0"/>
              </a:rPr>
              <a:t>aprendizaje </a:t>
            </a:r>
            <a:r>
              <a:rPr lang="en-US" sz="3300" dirty="0" smtClean="0">
                <a:latin typeface="Calibri" pitchFamily="34" charset="0"/>
                <a:ea typeface="ＭＳ Ｐゴシック" charset="0"/>
                <a:cs typeface="ＭＳ Ｐゴシック" charset="0"/>
              </a:rPr>
              <a:t>(Jordan, 2005)</a:t>
            </a:r>
          </a:p>
          <a:p>
            <a:pPr>
              <a:buFont typeface="Wingdings" pitchFamily="2" charset="2"/>
              <a:buChar char="Ø"/>
            </a:pPr>
            <a:r>
              <a:rPr lang="en-GB" sz="3300" dirty="0" smtClean="0">
                <a:latin typeface="Calibri" pitchFamily="34" charset="0"/>
              </a:rPr>
              <a:t> </a:t>
            </a:r>
            <a:r>
              <a:rPr lang="es-ES" sz="3300" dirty="0">
                <a:latin typeface="Calibri" pitchFamily="34" charset="0"/>
                <a:ea typeface="ＭＳ Ｐゴシック" charset="0"/>
                <a:cs typeface="ＭＳ Ｐゴシック" charset="0"/>
              </a:rPr>
              <a:t>La preferencia por la rutina, la previsibilidad y la baja estimulación sensorial está reñida con el entorno escolar </a:t>
            </a:r>
            <a:r>
              <a:rPr lang="es-ES" sz="3300" dirty="0" smtClean="0">
                <a:latin typeface="Calibri" pitchFamily="34" charset="0"/>
                <a:ea typeface="ＭＳ Ｐゴシック" charset="0"/>
                <a:cs typeface="ＭＳ Ｐゴシック" charset="0"/>
              </a:rPr>
              <a:t>generalmente ruidoso, bullicioso </a:t>
            </a:r>
            <a:r>
              <a:rPr lang="es-ES" sz="3300" dirty="0">
                <a:latin typeface="Calibri" pitchFamily="34" charset="0"/>
                <a:ea typeface="ＭＳ Ｐゴシック" charset="0"/>
                <a:cs typeface="ＭＳ Ｐゴシック" charset="0"/>
              </a:rPr>
              <a:t>y </a:t>
            </a:r>
            <a:r>
              <a:rPr lang="es-ES" sz="3300" dirty="0" smtClean="0">
                <a:latin typeface="Calibri" pitchFamily="34" charset="0"/>
                <a:ea typeface="ＭＳ Ｐゴシック" charset="0"/>
                <a:cs typeface="ＭＳ Ｐゴシック" charset="0"/>
              </a:rPr>
              <a:t>a menudo caótico, lo </a:t>
            </a:r>
            <a:r>
              <a:rPr lang="es-ES" sz="3300" dirty="0">
                <a:latin typeface="Calibri" pitchFamily="34" charset="0"/>
                <a:ea typeface="ＭＳ Ｐゴシック" charset="0"/>
                <a:cs typeface="ＭＳ Ｐゴシック" charset="0"/>
              </a:rPr>
              <a:t>que significa que puede ser un lugar muy estresante para </a:t>
            </a:r>
            <a:r>
              <a:rPr lang="es-ES" sz="3300" dirty="0" smtClean="0">
                <a:latin typeface="Calibri" pitchFamily="34" charset="0"/>
                <a:ea typeface="ＭＳ Ｐゴシック" charset="0"/>
                <a:cs typeface="ＭＳ Ｐゴシック" charset="0"/>
              </a:rPr>
              <a:t>estudiantes con TEA </a:t>
            </a:r>
            <a:r>
              <a:rPr lang="en-US" sz="3300" dirty="0" smtClean="0">
                <a:latin typeface="Calibri" pitchFamily="34" charset="0"/>
                <a:ea typeface="ＭＳ Ｐゴシック" charset="0"/>
                <a:cs typeface="ＭＳ Ｐゴシック" charset="0"/>
              </a:rPr>
              <a:t>(Carrington &amp; Graham, 2001) </a:t>
            </a:r>
          </a:p>
          <a:p>
            <a:r>
              <a:rPr lang="en-GB" sz="3300" dirty="0">
                <a:latin typeface="Calibri" pitchFamily="34" charset="0"/>
              </a:rPr>
              <a:t>*SEND: </a:t>
            </a:r>
            <a:r>
              <a:rPr lang="es-ES" sz="3300" dirty="0">
                <a:latin typeface="Calibri" pitchFamily="34" charset="0"/>
              </a:rPr>
              <a:t>Discapacidades y necesidades</a:t>
            </a:r>
            <a:r>
              <a:rPr lang="en-GB" sz="3300" dirty="0">
                <a:latin typeface="Calibri" pitchFamily="34" charset="0"/>
              </a:rPr>
              <a:t> </a:t>
            </a:r>
            <a:r>
              <a:rPr lang="es-ES" sz="3300" dirty="0">
                <a:latin typeface="Calibri" pitchFamily="34" charset="0"/>
              </a:rPr>
              <a:t>educativas </a:t>
            </a:r>
            <a:r>
              <a:rPr lang="es-ES" sz="3300" dirty="0" smtClean="0">
                <a:latin typeface="Calibri" pitchFamily="34" charset="0"/>
              </a:rPr>
              <a:t>especiales</a:t>
            </a:r>
            <a:endParaRPr lang="en-US" sz="3300" dirty="0" smtClean="0">
              <a:latin typeface="Calibri" pitchFamily="34" charset="0"/>
              <a:ea typeface="ＭＳ Ｐゴシック" charset="0"/>
              <a:cs typeface="ＭＳ Ｐゴシック" charset="0"/>
            </a:endParaRPr>
          </a:p>
          <a:p>
            <a:pPr>
              <a:buFont typeface="Arial" pitchFamily="34" charset="0"/>
              <a:buChar char="•"/>
            </a:pPr>
            <a:endParaRPr lang="en-GB" dirty="0"/>
          </a:p>
        </p:txBody>
      </p:sp>
      <p:sp>
        <p:nvSpPr>
          <p:cNvPr id="4" name="Text Placeholder 3"/>
          <p:cNvSpPr>
            <a:spLocks noGrp="1"/>
          </p:cNvSpPr>
          <p:nvPr>
            <p:ph type="body" sz="quarter" idx="13"/>
          </p:nvPr>
        </p:nvSpPr>
        <p:spPr>
          <a:xfrm>
            <a:off x="251520" y="188640"/>
            <a:ext cx="8496944" cy="792088"/>
          </a:xfrm>
        </p:spPr>
        <p:txBody>
          <a:bodyPr>
            <a:normAutofit fontScale="92500"/>
          </a:bodyPr>
          <a:lstStyle/>
          <a:p>
            <a:r>
              <a:rPr lang="en-GB" sz="4100" b="1" dirty="0" err="1" smtClean="0"/>
              <a:t>Autismo</a:t>
            </a:r>
            <a:r>
              <a:rPr lang="en-GB" sz="4100" b="1" dirty="0" smtClean="0"/>
              <a:t>– ¿</a:t>
            </a:r>
            <a:r>
              <a:rPr lang="en-GB" sz="4100" b="1" dirty="0" err="1" smtClean="0"/>
              <a:t>Qué</a:t>
            </a:r>
            <a:r>
              <a:rPr lang="en-GB" sz="4100" b="1" dirty="0" smtClean="0"/>
              <a:t> dice la </a:t>
            </a:r>
            <a:r>
              <a:rPr lang="en-GB" sz="4100" b="1" dirty="0" err="1" smtClean="0"/>
              <a:t>investigación</a:t>
            </a:r>
            <a:r>
              <a:rPr lang="en-GB" sz="4100" b="1" dirty="0" smtClean="0"/>
              <a:t>?…</a:t>
            </a:r>
            <a:endParaRPr lang="en-GB" sz="4100" b="1" dirty="0"/>
          </a:p>
        </p:txBody>
      </p:sp>
    </p:spTree>
    <p:extLst>
      <p:ext uri="{BB962C8B-B14F-4D97-AF65-F5344CB8AC3E}">
        <p14:creationId xmlns:p14="http://schemas.microsoft.com/office/powerpoint/2010/main" xmlns="" val="27635850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O51FWE.jpg"/>
          <p:cNvPicPr>
            <a:picLocks noChangeAspect="1"/>
          </p:cNvPicPr>
          <p:nvPr/>
        </p:nvPicPr>
        <p:blipFill>
          <a:blip r:embed="rId2" cstate="print"/>
          <a:stretch>
            <a:fillRect/>
          </a:stretch>
        </p:blipFill>
        <p:spPr>
          <a:xfrm rot="1200979">
            <a:off x="873944" y="3691385"/>
            <a:ext cx="2345901" cy="2345901"/>
          </a:xfrm>
          <a:prstGeom prst="rect">
            <a:avLst/>
          </a:prstGeom>
        </p:spPr>
      </p:pic>
      <p:sp>
        <p:nvSpPr>
          <p:cNvPr id="3" name="Title 2"/>
          <p:cNvSpPr>
            <a:spLocks noGrp="1"/>
          </p:cNvSpPr>
          <p:nvPr>
            <p:ph type="title"/>
          </p:nvPr>
        </p:nvSpPr>
        <p:spPr>
          <a:xfrm>
            <a:off x="251520" y="0"/>
            <a:ext cx="8229600" cy="864096"/>
          </a:xfrm>
        </p:spPr>
        <p:txBody>
          <a:bodyPr>
            <a:normAutofit/>
          </a:bodyPr>
          <a:lstStyle/>
          <a:p>
            <a:r>
              <a:rPr lang="en-GB" sz="4200" dirty="0" smtClean="0">
                <a:solidFill>
                  <a:schemeClr val="tx1"/>
                </a:solidFill>
                <a:effectLst/>
              </a:rPr>
              <a:t>Must-haves for your schools…</a:t>
            </a:r>
            <a:endParaRPr lang="en-GB" sz="4200" dirty="0">
              <a:solidFill>
                <a:schemeClr val="tx1"/>
              </a:solidFill>
              <a:effectLst/>
            </a:endParaRPr>
          </a:p>
        </p:txBody>
      </p:sp>
      <p:pic>
        <p:nvPicPr>
          <p:cNvPr id="1028" name="Picture 4" descr="Image result for aspiengirl"/>
          <p:cNvPicPr>
            <a:picLocks noChangeAspect="1" noChangeArrowheads="1"/>
          </p:cNvPicPr>
          <p:nvPr/>
        </p:nvPicPr>
        <p:blipFill>
          <a:blip r:embed="rId3" cstate="print"/>
          <a:srcRect/>
          <a:stretch>
            <a:fillRect/>
          </a:stretch>
        </p:blipFill>
        <p:spPr bwMode="auto">
          <a:xfrm>
            <a:off x="3059832" y="908720"/>
            <a:ext cx="5673519" cy="2808312"/>
          </a:xfrm>
          <a:prstGeom prst="rect">
            <a:avLst/>
          </a:prstGeom>
          <a:noFill/>
        </p:spPr>
      </p:pic>
      <p:pic>
        <p:nvPicPr>
          <p:cNvPr id="1030" name="Picture 6" descr="Image result for its raining cATS AND DOGS"/>
          <p:cNvPicPr>
            <a:picLocks noChangeAspect="1" noChangeArrowheads="1"/>
          </p:cNvPicPr>
          <p:nvPr/>
        </p:nvPicPr>
        <p:blipFill>
          <a:blip r:embed="rId4" cstate="print"/>
          <a:srcRect/>
          <a:stretch>
            <a:fillRect/>
          </a:stretch>
        </p:blipFill>
        <p:spPr bwMode="auto">
          <a:xfrm rot="522194">
            <a:off x="3279524" y="3525988"/>
            <a:ext cx="2396082" cy="2134326"/>
          </a:xfrm>
          <a:prstGeom prst="rect">
            <a:avLst/>
          </a:prstGeom>
          <a:noFill/>
        </p:spPr>
      </p:pic>
      <p:sp>
        <p:nvSpPr>
          <p:cNvPr id="1032" name="AutoShape 8" descr="Image result for michael barton books"/>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 name="AutoShape 10" descr="data:image/jpeg;base64,/9j/4AAQSkZJRgABAQAAAQABAAD/2wCEAAkGBxQREhQUExMVFhUUFxQVFxgXFxgWFhUZGBoXFxoVGhUkHCggGhwlHxUUIzMiJTUrMTovFyAzODMsNygtLisBCgoKDg0OGxAQGzQkICYsLDIsLC8sLCw0LCwvNCwsLCwsLCwsLCwsLCwsLCwsLCwsLCwsLCwsLCwsLCwsLCwsLP/AABEIAIAAgAMBEQACEQEDEQH/xAAbAAABBQEBAAAAAAAAAAAAAAAAAQIEBQcDBv/EAD4QAAIBAgQCCAIKAAMJAAAAAAECEQADBBIhMRNBBQYiNFFhcsEykRQjUmJxgaGx0fAkM8IVQkNjgqLS4fH/xAAbAQABBQEBAAAAAAAAAAAAAAAAAQIEBQYDB//EADERAAIBAwMDAgQFBQEBAAAAAAABAgMEEQUSITE0cRNBFCJRUgYjQmGhFSQyM5Gxgf/aAAwDAQACEQMRAD8A3GgBDQBW9Yx/hrvp9xULUe2n4JNnJRrxk+mTOeGfA1i0smp+Ko/cLwz4GkwHxVL7hOGfA0YQfFUvuF4Z8DQsB8TT9pDeE3h+hrstnucndR9pIOE3h+h/mk/LFV1H3khRbPga5vHsdFc0/eSF4Z8DRj3D4ql9wcNvA/KkwHxNL7hOG3gaA+Ko/caN1cH+Gten3NbXTu2h4MteSUq8pLpkshU0jC0AFABQBXdYDGHun7vuKhaj20/A+nTlUkoLqzOrzBiDnYRuAN/7r86ydKrGCw0SpaFcP9Q0kfbb+zr+o+QpyrRXsI9BuH+oQj/mPsBtzgCf0n86VXEftQf0Gv8AeOdpmHIny20pvrwf6RHoFf7hpG31jab6b7fx+tP+Ijj/AAQq0G5X6gfUEcRtRAMbba/vTY3EU4/KD0G4+4W407XGG/Lx/iiNeK4cUJ/Qa6/WN5n6xoMaRtTviKeMbQ/oNwv1CvqZ4jDQaAcxSRuYqONgr0Gv945CAQc7GJ0jxps68ZRxtwC0K4XO40bq+Zw9o/d9zWr07toeCNUpypycH1RY1NGBQAUABoAq+svdb3p9xULUO2n4JVj3EPJmtYw2PCONu/LZSpGmZSYh1kqSNeRHPxFSa1pKlBSl7kajdwqzcV7Db2KymMpI5kFdNJOhMmAJ0mulGyqVYb4jat7SpT2MQ4oyVFt2OUOsZQHXtAsGLAADKZmNq6R02pLHOMnOeoU45/Y5N0g2Vm4Nw5Jza2x9qI7faLZXgLPwmnR0qcs/MuBstSgscPke+Og623Aic3Z0EEyVzSNiNt65uwqenvyjoryG/Zg68Yh8hRs0soHZOZ1IDIIJAYFl0Mb06pptWGM85Gw1GlPL+hwTpAFSxR1AyydGUAwM2ZSRlkgTSS0yont4bwEdRptZfTJ2w19rkhLTkjUg5UIXKr5yWYDLlZTPnT46VWctvCGy1Kko7kOw9/OJgjUjWORiQQYIMaEVBr0fSlsbJlGr6sdxp/Vnutn0+5rXaf20PBk77uJ+S0FTSKFABQAUAVfWbut70+4qHqHbT8Euw7iHkzK4TBjeNJ2B8T5VkaKW9Z6GtqtqDx1OJtgsrKjLle9oz5vq7gUDWBBBs2zl++d96t726pVaTpp9HwVVlbVaVXe+jXJ0uD4GVgGtXWuZWUniApbCjNsAGQzPLlTbK4pU6PzvnPQLu2qVKy2rjHLOVluGU7JYW8LcsaiQzHiZJHMHMJ/GpdC8pNQbfJFrWVX5klwMbCpkNnICC9lhp8IUYgkqf90zcUfg1Qqd7ijNt8tkydm3WgkuEh3S9vOLZVVLKjoTqryxeJ0hlAI001Jroq1J20Y7uRno1FcSlt4JKYjNiUulAqLiL1yAsaNcRlvRzcqpUj7oOkmpNe9pSlFJ9GRqNlVjCTx1RBtK1pL6LaTtg5VUnhNMdjKRKLCgHfeaRXVGNZz3cYHO1qyoqKj7kzFMJlcxUWVtjMBn0sG1qBpvlGmn5Uyd7SndRmnwlj/0WnZVYW0otctjMAhW1bB0KogI8CAAf2qjrNSm2i7pJxgkzUerPdbPp9zWu0/toeDJ33cT8lpUwiBQAUAFAFX1m7re9PuKh6h20/BLsO5h5MzNY1myRB6Ze4tq41t1U27V26cy5swQA5QJETO+u21Wem2sK82pIrNRuZUIJr3GYu9dS58QOS01y7aywbRjNbQ3J+NhJKx2RG813r2VGhGKl/k3/BxoXlStJuKxFDWS6t82xihca24W6n0cW1WVDQrm6Wb4l5V1u7W2oQ6cnG1ubivJ46HfF2WXDpfbHKpuOLS2reFZyLrJxBaZ2uCDA1MAV1p6daxp785/c5VNQuJVNmMDsJh7j2ne7i7eHNm2XuKth77kLlzODmURqNBO9c7axta2ZI63N9cUcRa/+lfxMQbN50uIRbt3L6M9vKbltBbhSgaEJLnx0G2tELK3qVGl7Cyva9OmnJdS2tq10IEIVrmUBiCwWRJYrIJjXTSqy2oRlc+myxua8oW+9Fd0VeZyHXEca0yTLWVsmSdIUXHMRO8bc+UnUKVCitsOuSNYVa1Z5n0LWqnGC1XJpnVnutn0+5rZaf20PBjr/uZ+S0qYRAoAKACgCr6z91ven3FQ7/tp+CXYdzDyZnWN6s2PQiY7pBsMLl1IzrYxGTMAwzQsdk7ny8qutFwqks/QptZy4RS+pxx+IV74eVnG2S15BE279oBLjFdwHBU/lUu/jGpCNWPsRrCUqUpUmO6yQuNW5dw4WOGqXENsG5xUtDNcXNnaCsCBABNdtQpznR2rGDlp84RquUuozppvqEWJjpDDP4xms3F/0Goto/7OSZIuVi8i/qT7p7F/zw2LH/Zm/wBNcNGf5ks9MHbWI/lxx9SH0WubDhCyobuEu2RnYIMzIpAzExulSNPl/c1EcNQg/h6bJHVXEv8ASrNp1QG21jtW7q3UMkrGYCAdDpTY2io3MJp9WOncutbSWOiKrosC3fKvhlsXbiwVtcPhAWjGiq5K/EPign8qNWhUazlYQul1Ka4S5LwVnki+aNM6s91s+n3NbOw7aHgxt93M/JaVMIgUAFABQBVdZ+63vT7iod/20/BLsO5h5M0rHGyGPbDbgGNRImD406Mmugjin1DhrJMCTuYEn86VzljAipxTzgS1ZVNFUKPIAUsqk5dWIqcV0RGxjhSGCqXh8sjtMEXO4Vo0gFd+bAczFhaWjrQfzYXsV93dqlNLbl+5yxd7Nwv8lhdh0R5NwrOU3AIyiNaerP06DqbmmM+M9Sv6e3KLBhNVW5/XqWu1P2C4gYQQCDuCJB/KlUnnIiglwIiACAAB4AQPlQ5yfVhGnGPRD6YONM6sd1s+n3NbGw7aHgxt/wBzPyWlTCIFABQAUAVXWfut70+4qHf9tPwS7DuYeTM6xxswoAKUQKXEvoJmJxxCElSJzILyoZGUcZUViwiTHDUiOcgxvVraXkadPbKPKfBVXdnKpU3RfD6glzMLdsGbdkQozAgMS3bAB0OUgSdabcXMpUYx/wCj7a2jGtKR2qsZZIKMNC5yFNFCgDTOrHdbPp9zWxsO2h4MZf8Acz8lrUwiBQAUAFAFV1o7re9PuKh3/bz8Euw7mHkzKsebMKUDphejUxLi3cDMuW4xVWZM5VSVUsNYJA0q00qKlWeVngq9Wk40U0/c8t0LhrD30VsO2HZ/o9u7Yy3U7Ny6oks/aaZiRAgGravv9WKceMlRQ2+jKSlzgt+r/RicbFYYZQqXsatlH0Q3AZs228V1Oh3yildOm7rL64BVKvwmF0zyQbJN5rOaxwcVh7hF5iiWi1pk+BkUCTn2MRl5mud9VjGltmuTpp9KUq26D4G9L4J7JVrNrEXDiMG0m2l279cHdZ0BynSnStlUhBr65GU7p0qk9xYYnoy3g+k8VYspktm1YuBZJ1OYE/rUXWIr04slaPNucok6qA0AUgGm9V+62fT7mthYdvDwYy/7mfktRUwiBQAUAFAFV1o7re9PuKiX3bz8Euw7mHkzGsgbQKAFTE8PO2YqeFiApWZDm0+WI1BmIqz0uUVNuTKrVoylSW1e5WoGS0lx87XV4DuzFrjsbbK2rGSYg06Nw5XScnwnwE7ZQtGorlo4dIYM3ruNIuG2l2/fe2xEI8quTiSpItkhhy3BqynUozuMPrgrIUq1O2zFe/JMxbtdfCNxFe5aXEC66Obii2xQ2rRu/wDEIIc+U1xv6kY0tsnlnXT6c3W3pYiPfG3GOGtpduhUTFi6Ed7YBa6DbJgjWMxHlSVbrZbR2vkKNrvuJ7lwLjbvHxiXxPdLFu4SCCbg+Ia7x4+dc9UrU6lOKizrpVCdOpJyXBIqk6l8E0mANO6r91s+n3Na+w7eHgxd/wBzPyWoqWRAoAKACgCq6091ven3FRL7t5+CZp/cw8mY1kDaCGlQnQbxP3iYMT9nNtPlT1TaWUcXVpp7ZMfbtXHnhW2eN4EAf9R0/L8K6U6Un1Zwr3lOlw+f2GG5BIMhgSCI7U89Pl86Z6LXtk6RuaUo7kxQ07Gf7/8AaY8rg7RcX0ONzFKs5jAG5Ow0mJqZCyrzh6kVlEGrqdtSq+lOWJdSP/tCG7RXK2iwZafBhPP21qXX0idOlGSfkq7T8SUK1edNrEUuH9SZZvBxKmRVZWoypSxIvre4hXgpQ6HSuLO6NO6r91s+n3Na+x7eHgxeodzPyWoqWRAoAKACgCq6091ven3FRb7t5+CXYdzDyZhWPNqIaXlA1klYXrMllDZupxEUQIyiB9gyYP41dWulXF1H1Y/L5Mbqd5Qtau1PL+iHHrDg4y/RJVQQoK2yNNhBJipq/D13nKmipevUM8plf0t0nh7zLksZN1Jypldd1lRuQRpvEnx0519HuaFDdKRYaXq1vWr7Gjqz5jMzooJ8SqqrHz1B1qjr8y4NZZJxpLJTYu8TdYBwugXtNkXs66mPvVqNNlG0s/WnFyz0wYnXaSvr/wBNNLauWyNcxLKQS+aMpADEzBgmI8GEeOtWTauqEoyi4vHGSro0o2NzCpBqSzyXOASE13JLGNpJMkeVYq+/2uOc4PRtNT9CLfuSKh+xYGodVu62fT7mtfY9vDwYrUO5n5LUVKIgUAFABQBVdae63vT7iot928/BLsO5h5MumsijbCM8Anw1p0FukkMqS2xbPPRIBbcjWNZnVhHMeVemStKCoRVTokeOK8uJXM3T6yYWSI7MxO8bfgNJrtB4o/26y10ycakU66+J4yLhlZnt5vtTpptqDM7+XLz3qs1WtW+Fl6iXQutFt7eV7D03nnoz0I0rz/rlnp8UksIob7QzaTqx8ee3716Lp7nCxp7I5eDynVVTqajV3yws/wDSPc2IaQcoO/ZEE/CfHapMvWcZqeOemCFH0VODh7PnJ6ZYAgaAaCvMpvMmz2OnHEEgmmsdg1Hqt3Wz6fc1rrHt4eDFah3M/Ja1KIgUAFABQBU9ae6XvT7iot928/BL0/uYeTL6yJthl1MwI8QR89KdGW15Gzhvi4lc3ROYQzz5ZR7zWiqfiOrNY2rgylP8J0IScvUfPgVeiI2uMPwCf+NNj+JK8f8AGK/kWX4StZP5pP8AgkWMEFIMkkcyfaKg3WsV7mOyXQsbHQLS0n6kFySqrOvBdlG8h+RIdhlIJDTOkAg8639CCqabDM9uF1PLLtunq08Q3NvoRSIBUjtAmeyQV0IgCYAifHan28YblsqOXHRnK5lU2vfSUeeq6npLRlQfED9q8/qrE2j1Wk8wT/YfTB5qHVbuln0+5rXWPbw8GJ1DuZ+S2qURAoAKACgCp6090ven3FRL7t5+CXp/cw8mXVkjbhNKIKqztyBPypVFsbKW3qdXwzAE+H92/u1P9KRz9aPQVsIwMaTrz8I/kUvpsarhP2D6K0xHKf35/kaT0pZFdxHBDvdCZiZPxdrkVjbw8qtrfUq9CmqSSwUd1pNrc1nVlnJFPQiADeNYggeR0FEtYuVHauBYfh+zcsvLJ9Ury3k0SWFhBSYA1Hqt3Sz6fc1rbHt4eDE6h3M/JbVLIgUAFABQBU9ae6XvT7iot9/on4Jmn9zDyZbWUwbYcjAHUTTovAycXLozoLyc7Y5cz/FPUo+6OTpT+4aHX7A5c/12objnhCqE/qOF5I/y5Mcz/wCq6x9P3Rwaq5Gi6snsDbTXY+NJ8o78zApur9gbzvynb++NMlJZ4HqnNrli8ZfsD5/3y+VG+Pug9Ka6MbeuKYhcu/OZpsmn0OlOEl1Zzrn0OpqXVbuln0+5rV2X+iHgxOodzPyW1SiGFAH/2Q==">
            <a:hlinkClick r:id="rId5"/>
          </p:cNvPr>
          <p:cNvSpPr>
            <a:spLocks noChangeAspect="1" noChangeArrowheads="1"/>
          </p:cNvSpPr>
          <p:nvPr/>
        </p:nvSpPr>
        <p:spPr bwMode="auto">
          <a:xfrm>
            <a:off x="539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6" name="AutoShape 12" descr="Image result for different kettle of fish"/>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38" name="Picture 14" descr="Image result for famous historical people with autism book"/>
          <p:cNvPicPr>
            <a:picLocks noChangeAspect="1" noChangeArrowheads="1"/>
          </p:cNvPicPr>
          <p:nvPr/>
        </p:nvPicPr>
        <p:blipFill>
          <a:blip r:embed="rId6" cstate="print"/>
          <a:srcRect/>
          <a:stretch>
            <a:fillRect/>
          </a:stretch>
        </p:blipFill>
        <p:spPr bwMode="auto">
          <a:xfrm rot="20407075">
            <a:off x="6927032" y="3440577"/>
            <a:ext cx="1741192" cy="2297658"/>
          </a:xfrm>
          <a:prstGeom prst="rect">
            <a:avLst/>
          </a:prstGeom>
          <a:noFill/>
        </p:spPr>
      </p:pic>
      <p:pic>
        <p:nvPicPr>
          <p:cNvPr id="1040" name="Picture 16" descr="Image result for autism book"/>
          <p:cNvPicPr>
            <a:picLocks noChangeAspect="1" noChangeArrowheads="1"/>
          </p:cNvPicPr>
          <p:nvPr/>
        </p:nvPicPr>
        <p:blipFill>
          <a:blip r:embed="rId7" cstate="print"/>
          <a:srcRect/>
          <a:stretch>
            <a:fillRect/>
          </a:stretch>
        </p:blipFill>
        <p:spPr bwMode="auto">
          <a:xfrm rot="21209935">
            <a:off x="400237" y="1074801"/>
            <a:ext cx="1816802" cy="273016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O51FWE.jpg"/>
          <p:cNvPicPr>
            <a:picLocks noChangeAspect="1"/>
          </p:cNvPicPr>
          <p:nvPr/>
        </p:nvPicPr>
        <p:blipFill>
          <a:blip r:embed="rId2" cstate="print"/>
          <a:stretch>
            <a:fillRect/>
          </a:stretch>
        </p:blipFill>
        <p:spPr>
          <a:xfrm rot="1200979">
            <a:off x="873944" y="3691385"/>
            <a:ext cx="2345901" cy="2345901"/>
          </a:xfrm>
          <a:prstGeom prst="rect">
            <a:avLst/>
          </a:prstGeom>
        </p:spPr>
      </p:pic>
      <p:sp>
        <p:nvSpPr>
          <p:cNvPr id="3" name="Title 2"/>
          <p:cNvSpPr>
            <a:spLocks noGrp="1"/>
          </p:cNvSpPr>
          <p:nvPr>
            <p:ph type="title"/>
          </p:nvPr>
        </p:nvSpPr>
        <p:spPr>
          <a:xfrm>
            <a:off x="251520" y="0"/>
            <a:ext cx="8229600" cy="864096"/>
          </a:xfrm>
        </p:spPr>
        <p:txBody>
          <a:bodyPr>
            <a:normAutofit/>
          </a:bodyPr>
          <a:lstStyle/>
          <a:p>
            <a:r>
              <a:rPr lang="en-GB" sz="3300" dirty="0" err="1" smtClean="0">
                <a:solidFill>
                  <a:schemeClr val="tx1"/>
                </a:solidFill>
                <a:effectLst/>
              </a:rPr>
              <a:t>Libros</a:t>
            </a:r>
            <a:r>
              <a:rPr lang="en-GB" sz="3300" dirty="0" smtClean="0">
                <a:solidFill>
                  <a:schemeClr val="tx1"/>
                </a:solidFill>
                <a:effectLst/>
              </a:rPr>
              <a:t> de </a:t>
            </a:r>
            <a:r>
              <a:rPr lang="en-GB" sz="3300" dirty="0" err="1" smtClean="0">
                <a:solidFill>
                  <a:schemeClr val="tx1"/>
                </a:solidFill>
                <a:effectLst/>
              </a:rPr>
              <a:t>obligada</a:t>
            </a:r>
            <a:r>
              <a:rPr lang="en-GB" sz="3300" dirty="0" smtClean="0">
                <a:solidFill>
                  <a:schemeClr val="tx1"/>
                </a:solidFill>
                <a:effectLst/>
              </a:rPr>
              <a:t> </a:t>
            </a:r>
            <a:r>
              <a:rPr lang="en-GB" sz="3300" dirty="0" err="1" smtClean="0">
                <a:solidFill>
                  <a:schemeClr val="tx1"/>
                </a:solidFill>
                <a:effectLst/>
              </a:rPr>
              <a:t>lectura</a:t>
            </a:r>
            <a:r>
              <a:rPr lang="en-GB" sz="3300" dirty="0" smtClean="0">
                <a:solidFill>
                  <a:schemeClr val="tx1"/>
                </a:solidFill>
                <a:effectLst/>
              </a:rPr>
              <a:t> en sus </a:t>
            </a:r>
            <a:r>
              <a:rPr lang="en-GB" sz="3300" dirty="0" err="1" smtClean="0">
                <a:solidFill>
                  <a:schemeClr val="tx1"/>
                </a:solidFill>
                <a:effectLst/>
              </a:rPr>
              <a:t>escuelas</a:t>
            </a:r>
            <a:r>
              <a:rPr lang="en-GB" sz="4200" dirty="0" smtClean="0">
                <a:solidFill>
                  <a:schemeClr val="tx1"/>
                </a:solidFill>
                <a:effectLst/>
              </a:rPr>
              <a:t>…</a:t>
            </a:r>
            <a:endParaRPr lang="en-GB" sz="4200" dirty="0">
              <a:solidFill>
                <a:schemeClr val="tx1"/>
              </a:solidFill>
              <a:effectLst/>
            </a:endParaRPr>
          </a:p>
        </p:txBody>
      </p:sp>
      <p:pic>
        <p:nvPicPr>
          <p:cNvPr id="1028" name="Picture 4" descr="Image result for aspiengirl"/>
          <p:cNvPicPr>
            <a:picLocks noChangeAspect="1" noChangeArrowheads="1"/>
          </p:cNvPicPr>
          <p:nvPr/>
        </p:nvPicPr>
        <p:blipFill>
          <a:blip r:embed="rId3" cstate="print"/>
          <a:srcRect/>
          <a:stretch>
            <a:fillRect/>
          </a:stretch>
        </p:blipFill>
        <p:spPr bwMode="auto">
          <a:xfrm>
            <a:off x="3059832" y="908720"/>
            <a:ext cx="5673519" cy="2808312"/>
          </a:xfrm>
          <a:prstGeom prst="rect">
            <a:avLst/>
          </a:prstGeom>
          <a:noFill/>
        </p:spPr>
      </p:pic>
      <p:pic>
        <p:nvPicPr>
          <p:cNvPr id="1030" name="Picture 6" descr="Image result for its raining cATS AND DOGS"/>
          <p:cNvPicPr>
            <a:picLocks noChangeAspect="1" noChangeArrowheads="1"/>
          </p:cNvPicPr>
          <p:nvPr/>
        </p:nvPicPr>
        <p:blipFill>
          <a:blip r:embed="rId4" cstate="print"/>
          <a:srcRect/>
          <a:stretch>
            <a:fillRect/>
          </a:stretch>
        </p:blipFill>
        <p:spPr bwMode="auto">
          <a:xfrm rot="522194">
            <a:off x="3279524" y="3525988"/>
            <a:ext cx="2396082" cy="2134326"/>
          </a:xfrm>
          <a:prstGeom prst="rect">
            <a:avLst/>
          </a:prstGeom>
          <a:noFill/>
        </p:spPr>
      </p:pic>
      <p:sp>
        <p:nvSpPr>
          <p:cNvPr id="1032" name="AutoShape 8" descr="Image result for michael barton books"/>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 name="AutoShape 10" descr="data:image/jpeg;base64,/9j/4AAQSkZJRgABAQAAAQABAAD/2wCEAAkGBxQREhQUExMVFhUUFxQVFxgXFxgWFhUZGBoXFxoVGhUkHCggGhwlHxUUIzMiJTUrMTovFyAzODMsNygtLisBCgoKDg0OGxAQGzQkICYsLDIsLC8sLCw0LCwvNCwsLCwsLCwsLCwsLCwsLCwsLCwsLCwsLCwsLCwsLCwsLCwsLP/AABEIAIAAgAMBEQACEQEDEQH/xAAbAAABBQEBAAAAAAAAAAAAAAAAAQIEBQcDBv/EAD4QAAIBAgQCCAIKAAMJAAAAAAECEQADBBIhMRNBBQYiNFFhcsEykRQjUmJxgaGx0fAkM8IVQkNjgqLS4fH/xAAbAQABBQEBAAAAAAAAAAAAAAAAAQIEBQYDB//EADERAAIBAwMDAgQFBQEBAAAAAAABAgMEEQUSITE0cRNBFCJRUgYjQmGhFSQyM5Gxgf/aAAwDAQACEQMRAD8A3GgBDQBW9Yx/hrvp9xULUe2n4JNnJRrxk+mTOeGfA1i0smp+Ko/cLwz4GkwHxVL7hOGfA0YQfFUvuF4Z8DQsB8TT9pDeE3h+hrstnucndR9pIOE3h+h/mk/LFV1H3khRbPga5vHsdFc0/eSF4Z8DRj3D4ql9wcNvA/KkwHxNL7hOG3gaA+Ko/caN1cH+Gten3NbXTu2h4MteSUq8pLpkshU0jC0AFABQBXdYDGHun7vuKhaj20/A+nTlUkoLqzOrzBiDnYRuAN/7r86ydKrGCw0SpaFcP9Q0kfbb+zr+o+QpyrRXsI9BuH+oQj/mPsBtzgCf0n86VXEftQf0Gv8AeOdpmHIny20pvrwf6RHoFf7hpG31jab6b7fx+tP+Ijj/AAQq0G5X6gfUEcRtRAMbba/vTY3EU4/KD0G4+4W407XGG/Lx/iiNeK4cUJ/Qa6/WN5n6xoMaRtTviKeMbQ/oNwv1CvqZ4jDQaAcxSRuYqONgr0Gv945CAQc7GJ0jxps68ZRxtwC0K4XO40bq+Zw9o/d9zWr07toeCNUpypycH1RY1NGBQAUABoAq+svdb3p9xULUO2n4JVj3EPJmtYw2PCONu/LZSpGmZSYh1kqSNeRHPxFSa1pKlBSl7kajdwqzcV7Db2KymMpI5kFdNJOhMmAJ0mulGyqVYb4jat7SpT2MQ4oyVFt2OUOsZQHXtAsGLAADKZmNq6R02pLHOMnOeoU45/Y5N0g2Vm4Nw5Jza2x9qI7faLZXgLPwmnR0qcs/MuBstSgscPke+Og623Aic3Z0EEyVzSNiNt65uwqenvyjoryG/Zg68Yh8hRs0soHZOZ1IDIIJAYFl0Mb06pptWGM85Gw1GlPL+hwTpAFSxR1AyydGUAwM2ZSRlkgTSS0yont4bwEdRptZfTJ2w19rkhLTkjUg5UIXKr5yWYDLlZTPnT46VWctvCGy1Kko7kOw9/OJgjUjWORiQQYIMaEVBr0fSlsbJlGr6sdxp/Vnutn0+5rXaf20PBk77uJ+S0FTSKFABQAUAVfWbut70+4qHqHbT8Euw7iHkzK4TBjeNJ2B8T5VkaKW9Z6GtqtqDx1OJtgsrKjLle9oz5vq7gUDWBBBs2zl++d96t726pVaTpp9HwVVlbVaVXe+jXJ0uD4GVgGtXWuZWUniApbCjNsAGQzPLlTbK4pU6PzvnPQLu2qVKy2rjHLOVluGU7JYW8LcsaiQzHiZJHMHMJ/GpdC8pNQbfJFrWVX5klwMbCpkNnICC9lhp8IUYgkqf90zcUfg1Qqd7ijNt8tkydm3WgkuEh3S9vOLZVVLKjoTqryxeJ0hlAI001Jroq1J20Y7uRno1FcSlt4JKYjNiUulAqLiL1yAsaNcRlvRzcqpUj7oOkmpNe9pSlFJ9GRqNlVjCTx1RBtK1pL6LaTtg5VUnhNMdjKRKLCgHfeaRXVGNZz3cYHO1qyoqKj7kzFMJlcxUWVtjMBn0sG1qBpvlGmn5Uyd7SndRmnwlj/0WnZVYW0otctjMAhW1bB0KogI8CAAf2qjrNSm2i7pJxgkzUerPdbPp9zWu0/toeDJ33cT8lpUwiBQAUAFAFX1m7re9PuKh6h20/BLsO5h5MzNY1myRB6Ze4tq41t1U27V26cy5swQA5QJETO+u21Wem2sK82pIrNRuZUIJr3GYu9dS58QOS01y7aywbRjNbQ3J+NhJKx2RG813r2VGhGKl/k3/BxoXlStJuKxFDWS6t82xihca24W6n0cW1WVDQrm6Wb4l5V1u7W2oQ6cnG1ubivJ46HfF2WXDpfbHKpuOLS2reFZyLrJxBaZ2uCDA1MAV1p6daxp785/c5VNQuJVNmMDsJh7j2ne7i7eHNm2XuKth77kLlzODmURqNBO9c7axta2ZI63N9cUcRa/+lfxMQbN50uIRbt3L6M9vKbltBbhSgaEJLnx0G2tELK3qVGl7Cyva9OmnJdS2tq10IEIVrmUBiCwWRJYrIJjXTSqy2oRlc+myxua8oW+9Fd0VeZyHXEca0yTLWVsmSdIUXHMRO8bc+UnUKVCitsOuSNYVa1Z5n0LWqnGC1XJpnVnutn0+5rZaf20PBjr/uZ+S0qYRAoAKACgCr6z91ven3FQ7/tp+CXYdzDyZnWN6s2PQiY7pBsMLl1IzrYxGTMAwzQsdk7ny8qutFwqks/QptZy4RS+pxx+IV74eVnG2S15BE279oBLjFdwHBU/lUu/jGpCNWPsRrCUqUpUmO6yQuNW5dw4WOGqXENsG5xUtDNcXNnaCsCBABNdtQpznR2rGDlp84RquUuozppvqEWJjpDDP4xms3F/0Goto/7OSZIuVi8i/qT7p7F/zw2LH/Zm/wBNcNGf5ks9MHbWI/lxx9SH0WubDhCyobuEu2RnYIMzIpAzExulSNPl/c1EcNQg/h6bJHVXEv8ASrNp1QG21jtW7q3UMkrGYCAdDpTY2io3MJp9WOncutbSWOiKrosC3fKvhlsXbiwVtcPhAWjGiq5K/EPign8qNWhUazlYQul1Ka4S5LwVnki+aNM6s91s+n3NbOw7aHgxt93M/JaVMIgUAFABQBVdZ+63vT7iod/20/BLsO5h5M0rHGyGPbDbgGNRImD406Mmugjin1DhrJMCTuYEn86VzljAipxTzgS1ZVNFUKPIAUsqk5dWIqcV0RGxjhSGCqXh8sjtMEXO4Vo0gFd+bAczFhaWjrQfzYXsV93dqlNLbl+5yxd7Nwv8lhdh0R5NwrOU3AIyiNaerP06DqbmmM+M9Sv6e3KLBhNVW5/XqWu1P2C4gYQQCDuCJB/KlUnnIiglwIiACAAB4AQPlQ5yfVhGnGPRD6YONM6sd1s+n3NbGw7aHgxt/wBzPyWlTCIFABQAUAVXWfut70+4qHf9tPwS7DuYeTM6xxswoAKUQKXEvoJmJxxCElSJzILyoZGUcZUViwiTHDUiOcgxvVraXkadPbKPKfBVXdnKpU3RfD6glzMLdsGbdkQozAgMS3bAB0OUgSdabcXMpUYx/wCj7a2jGtKR2qsZZIKMNC5yFNFCgDTOrHdbPp9zWxsO2h4MZf8Acz8lrUwiBQAUAFAFV1o7re9PuKh3/bz8Euw7mHkzKsebMKUDphejUxLi3cDMuW4xVWZM5VSVUsNYJA0q00qKlWeVngq9Wk40U0/c8t0LhrD30VsO2HZ/o9u7Yy3U7Ny6oks/aaZiRAgGravv9WKceMlRQ2+jKSlzgt+r/RicbFYYZQqXsatlH0Q3AZs228V1Oh3yildOm7rL64BVKvwmF0zyQbJN5rOaxwcVh7hF5iiWi1pk+BkUCTn2MRl5mud9VjGltmuTpp9KUq26D4G9L4J7JVrNrEXDiMG0m2l279cHdZ0BynSnStlUhBr65GU7p0qk9xYYnoy3g+k8VYspktm1YuBZJ1OYE/rUXWIr04slaPNucok6qA0AUgGm9V+62fT7mthYdvDwYy/7mfktRUwiBQAUAFAFV1o7re9PuKiX3bz8Euw7mHkzGsgbQKAFTE8PO2YqeFiApWZDm0+WI1BmIqz0uUVNuTKrVoylSW1e5WoGS0lx87XV4DuzFrjsbbK2rGSYg06Nw5XScnwnwE7ZQtGorlo4dIYM3ruNIuG2l2/fe2xEI8quTiSpItkhhy3BqynUozuMPrgrIUq1O2zFe/JMxbtdfCNxFe5aXEC66Obii2xQ2rRu/wDEIIc+U1xv6kY0tsnlnXT6c3W3pYiPfG3GOGtpduhUTFi6Ed7YBa6DbJgjWMxHlSVbrZbR2vkKNrvuJ7lwLjbvHxiXxPdLFu4SCCbg+Ia7x4+dc9UrU6lOKizrpVCdOpJyXBIqk6l8E0mANO6r91s+n3Na+w7eHgxd/wBzPyWoqWRAoAKACgCq6091ven3FRL7t5+CZp/cw8mY1kDaCGlQnQbxP3iYMT9nNtPlT1TaWUcXVpp7ZMfbtXHnhW2eN4EAf9R0/L8K6U6Un1Zwr3lOlw+f2GG5BIMhgSCI7U89Pl86Z6LXtk6RuaUo7kxQ07Gf7/8AaY8rg7RcX0ONzFKs5jAG5Ow0mJqZCyrzh6kVlEGrqdtSq+lOWJdSP/tCG7RXK2iwZafBhPP21qXX0idOlGSfkq7T8SUK1edNrEUuH9SZZvBxKmRVZWoypSxIvre4hXgpQ6HSuLO6NO6r91s+n3Na+x7eHgxeodzPyWoqWRAoAKACgCq6091ven3FRb7t5+CXYdzDyZhWPNqIaXlA1klYXrMllDZupxEUQIyiB9gyYP41dWulXF1H1Y/L5Mbqd5Qtau1PL+iHHrDg4y/RJVQQoK2yNNhBJipq/D13nKmipevUM8plf0t0nh7zLksZN1Jypldd1lRuQRpvEnx0519HuaFDdKRYaXq1vWr7Gjqz5jMzooJ8SqqrHz1B1qjr8y4NZZJxpLJTYu8TdYBwugXtNkXs66mPvVqNNlG0s/WnFyz0wYnXaSvr/wBNNLauWyNcxLKQS+aMpADEzBgmI8GEeOtWTauqEoyi4vHGSro0o2NzCpBqSzyXOASE13JLGNpJMkeVYq+/2uOc4PRtNT9CLfuSKh+xYGodVu62fT7mtfY9vDwYrUO5n5LUVKIgUAFABQBVdae63vT7iot928/BLsO5h5MumsijbCM8Anw1p0FukkMqS2xbPPRIBbcjWNZnVhHMeVemStKCoRVTokeOK8uJXM3T6yYWSI7MxO8bfgNJrtB4o/26y10ycakU66+J4yLhlZnt5vtTpptqDM7+XLz3qs1WtW+Fl6iXQutFt7eV7D03nnoz0I0rz/rlnp8UksIob7QzaTqx8ee3716Lp7nCxp7I5eDynVVTqajV3yws/wDSPc2IaQcoO/ZEE/CfHapMvWcZqeOemCFH0VODh7PnJ6ZYAgaAaCvMpvMmz2OnHEEgmmsdg1Hqt3Wz6fc1rrHt4eDFah3M/Ja1KIgUAFABQBU9ae6XvT7iot928/BL0/uYeTL6yJthl1MwI8QR89KdGW15Gzhvi4lc3ROYQzz5ZR7zWiqfiOrNY2rgylP8J0IScvUfPgVeiI2uMPwCf+NNj+JK8f8AGK/kWX4StZP5pP8AgkWMEFIMkkcyfaKg3WsV7mOyXQsbHQLS0n6kFySqrOvBdlG8h+RIdhlIJDTOkAg8639CCqabDM9uF1PLLtunq08Q3NvoRSIBUjtAmeyQV0IgCYAifHan28YblsqOXHRnK5lU2vfSUeeq6npLRlQfED9q8/qrE2j1Wk8wT/YfTB5qHVbuln0+5rXWPbw8GJ1DuZ+S2qURAoAKACgCp6090ven3FRL7t5+CXp/cw8mXVkjbhNKIKqztyBPypVFsbKW3qdXwzAE+H92/u1P9KRz9aPQVsIwMaTrz8I/kUvpsarhP2D6K0xHKf35/kaT0pZFdxHBDvdCZiZPxdrkVjbw8qtrfUq9CmqSSwUd1pNrc1nVlnJFPQiADeNYggeR0FEtYuVHauBYfh+zcsvLJ9Ury3k0SWFhBSYA1Hqt3Sz6fc1rbHt4eDE6h3M/JbVLIgUAFABQBU9ae6XvT7iot9/on4Jmn9zDyZbWUwbYcjAHUTTovAycXLozoLyc7Y5cz/FPUo+6OTpT+4aHX7A5c/12objnhCqE/qOF5I/y5Mcz/wCq6x9P3Rwaq5Gi6snsDbTXY+NJ8o78zApur9gbzvynb++NMlJZ4HqnNrli8ZfsD5/3y+VG+Pug9Ka6MbeuKYhcu/OZpsmn0OlOEl1Zzrn0OpqXVbuln0+5rV2X+iHgxOodzPyW1SiGFAH/2Q==">
            <a:hlinkClick r:id="rId5"/>
          </p:cNvPr>
          <p:cNvSpPr>
            <a:spLocks noChangeAspect="1" noChangeArrowheads="1"/>
          </p:cNvSpPr>
          <p:nvPr/>
        </p:nvSpPr>
        <p:spPr bwMode="auto">
          <a:xfrm>
            <a:off x="539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6" name="AutoShape 12" descr="Image result for different kettle of fish"/>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38" name="Picture 14" descr="Image result for famous historical people with autism book"/>
          <p:cNvPicPr>
            <a:picLocks noChangeAspect="1" noChangeArrowheads="1"/>
          </p:cNvPicPr>
          <p:nvPr/>
        </p:nvPicPr>
        <p:blipFill>
          <a:blip r:embed="rId6" cstate="print"/>
          <a:srcRect/>
          <a:stretch>
            <a:fillRect/>
          </a:stretch>
        </p:blipFill>
        <p:spPr bwMode="auto">
          <a:xfrm rot="20407075">
            <a:off x="6927032" y="3440577"/>
            <a:ext cx="1741192" cy="2297658"/>
          </a:xfrm>
          <a:prstGeom prst="rect">
            <a:avLst/>
          </a:prstGeom>
          <a:noFill/>
        </p:spPr>
      </p:pic>
      <p:pic>
        <p:nvPicPr>
          <p:cNvPr id="1040" name="Picture 16" descr="Image result for autism book"/>
          <p:cNvPicPr>
            <a:picLocks noChangeAspect="1" noChangeArrowheads="1"/>
          </p:cNvPicPr>
          <p:nvPr/>
        </p:nvPicPr>
        <p:blipFill>
          <a:blip r:embed="rId7" cstate="print"/>
          <a:srcRect/>
          <a:stretch>
            <a:fillRect/>
          </a:stretch>
        </p:blipFill>
        <p:spPr bwMode="auto">
          <a:xfrm rot="21209935">
            <a:off x="400237" y="1074801"/>
            <a:ext cx="1816802" cy="2730167"/>
          </a:xfrm>
          <a:prstGeom prst="rect">
            <a:avLst/>
          </a:prstGeom>
          <a:noFill/>
        </p:spPr>
      </p:pic>
    </p:spTree>
    <p:extLst>
      <p:ext uri="{BB962C8B-B14F-4D97-AF65-F5344CB8AC3E}">
        <p14:creationId xmlns:p14="http://schemas.microsoft.com/office/powerpoint/2010/main" xmlns="" val="4021422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292100"/>
            <a:ext cx="8429625" cy="1422400"/>
          </a:xfrm>
        </p:spPr>
        <p:txBody>
          <a:bodyPr>
            <a:normAutofit/>
          </a:bodyPr>
          <a:lstStyle/>
          <a:p>
            <a:pPr>
              <a:defRPr/>
            </a:pPr>
            <a:r>
              <a:rPr lang="es-ES" sz="4200" dirty="0">
                <a:solidFill>
                  <a:schemeClr val="tx1"/>
                </a:solidFill>
                <a:effectLst/>
              </a:rPr>
              <a:t>Alguna vez pensó en la segregación y la discriminación</a:t>
            </a:r>
            <a:r>
              <a:rPr lang="en-GB" sz="4200" dirty="0" smtClean="0">
                <a:solidFill>
                  <a:schemeClr val="tx1"/>
                </a:solidFill>
                <a:effectLst/>
              </a:rPr>
              <a:t>...</a:t>
            </a:r>
            <a:endParaRPr lang="en-GB" sz="4200" dirty="0">
              <a:solidFill>
                <a:schemeClr val="tx1"/>
              </a:solidFill>
              <a:effectLst/>
            </a:endParaRPr>
          </a:p>
        </p:txBody>
      </p:sp>
      <p:pic>
        <p:nvPicPr>
          <p:cNvPr id="6147" name="Picture 7" descr="http://t3.gstatic.com/images?q=tbn:1F9nHL8syczEoM:http://vivirlatino.com/i/2007/09/discrimination.jpg">
            <a:hlinkClick r:id="rId2"/>
          </p:cNvPr>
          <p:cNvPicPr>
            <a:picLocks noChangeAspect="1" noChangeArrowheads="1"/>
          </p:cNvPicPr>
          <p:nvPr/>
        </p:nvPicPr>
        <p:blipFill>
          <a:blip r:embed="rId3" cstate="print"/>
          <a:srcRect/>
          <a:stretch>
            <a:fillRect/>
          </a:stretch>
        </p:blipFill>
        <p:spPr bwMode="auto">
          <a:xfrm>
            <a:off x="2411760" y="1931315"/>
            <a:ext cx="4286820" cy="3424613"/>
          </a:xfrm>
          <a:prstGeom prst="rect">
            <a:avLst/>
          </a:prstGeom>
          <a:noFill/>
          <a:ln w="9525">
            <a:noFill/>
            <a:miter lim="800000"/>
            <a:headEnd/>
            <a:tailEnd/>
          </a:ln>
        </p:spPr>
      </p:pic>
    </p:spTree>
    <p:extLst>
      <p:ext uri="{BB962C8B-B14F-4D97-AF65-F5344CB8AC3E}">
        <p14:creationId xmlns:p14="http://schemas.microsoft.com/office/powerpoint/2010/main" xmlns="" val="3013169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340768"/>
            <a:ext cx="8496944" cy="4896544"/>
          </a:xfrm>
        </p:spPr>
        <p:txBody>
          <a:bodyPr>
            <a:normAutofit/>
          </a:bodyPr>
          <a:lstStyle/>
          <a:p>
            <a:pPr eaLnBrk="1" hangingPunct="1">
              <a:buFont typeface="Wingdings" pitchFamily="2" charset="2"/>
              <a:buChar char="Ø"/>
              <a:defRPr/>
            </a:pPr>
            <a:r>
              <a:rPr lang="en-GB" sz="2800" dirty="0" smtClean="0">
                <a:latin typeface="Calibri" pitchFamily="34" charset="0"/>
              </a:rPr>
              <a:t> Research has indicated that an ‘autism friendly’ environment makes a significant difference to learning outcomes:</a:t>
            </a:r>
          </a:p>
          <a:p>
            <a:pPr lvl="2" eaLnBrk="1" hangingPunct="1">
              <a:buClrTx/>
              <a:buFont typeface="Wingdings" pitchFamily="2" charset="2"/>
              <a:buChar char="Ø"/>
              <a:defRPr/>
            </a:pPr>
            <a:r>
              <a:rPr lang="en-GB" sz="2800" dirty="0" smtClean="0">
                <a:latin typeface="Calibri" pitchFamily="34" charset="0"/>
              </a:rPr>
              <a:t> physical environment</a:t>
            </a:r>
          </a:p>
          <a:p>
            <a:pPr lvl="2" eaLnBrk="1" hangingPunct="1">
              <a:buClrTx/>
              <a:buFont typeface="Wingdings" pitchFamily="2" charset="2"/>
              <a:buChar char="Ø"/>
              <a:defRPr/>
            </a:pPr>
            <a:r>
              <a:rPr lang="en-GB" sz="2800" dirty="0" smtClean="0">
                <a:latin typeface="Calibri" pitchFamily="34" charset="0"/>
              </a:rPr>
              <a:t> social environment</a:t>
            </a:r>
          </a:p>
          <a:p>
            <a:pPr lvl="2" eaLnBrk="1" hangingPunct="1">
              <a:buClrTx/>
              <a:buFont typeface="Wingdings" pitchFamily="2" charset="2"/>
              <a:buChar char="Ø"/>
              <a:defRPr/>
            </a:pPr>
            <a:r>
              <a:rPr lang="en-GB" sz="2800" dirty="0" smtClean="0">
                <a:latin typeface="Calibri" pitchFamily="34" charset="0"/>
              </a:rPr>
              <a:t> communication environment</a:t>
            </a:r>
          </a:p>
          <a:p>
            <a:pPr lvl="2" eaLnBrk="1" hangingPunct="1">
              <a:buClrTx/>
              <a:buFont typeface="Wingdings" pitchFamily="2" charset="2"/>
              <a:buChar char="Ø"/>
              <a:defRPr/>
            </a:pPr>
            <a:r>
              <a:rPr lang="en-GB" sz="2800" dirty="0" smtClean="0">
                <a:latin typeface="Calibri" pitchFamily="34" charset="0"/>
              </a:rPr>
              <a:t> emotional environment</a:t>
            </a:r>
          </a:p>
          <a:p>
            <a:pPr>
              <a:buFont typeface="Wingdings" pitchFamily="2" charset="2"/>
              <a:buChar char="Ø"/>
            </a:pPr>
            <a:endParaRPr lang="en-GB" sz="2000" dirty="0" smtClean="0">
              <a:latin typeface="Calibri" pitchFamily="34" charset="0"/>
            </a:endParaRPr>
          </a:p>
          <a:p>
            <a:pPr algn="r"/>
            <a:r>
              <a:rPr lang="en-GB" sz="2000" dirty="0" smtClean="0">
                <a:latin typeface="Calibri" pitchFamily="34" charset="0"/>
              </a:rPr>
              <a:t>Morewood, Humphrey &amp; Symes, (2011) Mainstreaming autism: making it work. </a:t>
            </a:r>
            <a:r>
              <a:rPr lang="en-GB" sz="2000" i="1" dirty="0" smtClean="0">
                <a:latin typeface="Calibri" pitchFamily="34" charset="0"/>
              </a:rPr>
              <a:t>Good Autism Practice</a:t>
            </a:r>
            <a:r>
              <a:rPr lang="en-GB" sz="2000" dirty="0" smtClean="0">
                <a:latin typeface="Calibri" pitchFamily="34" charset="0"/>
              </a:rPr>
              <a:t>, 12, 62-68.</a:t>
            </a:r>
            <a:endParaRPr lang="en-GB" sz="2000" dirty="0">
              <a:latin typeface="Calibri" pitchFamily="34" charset="0"/>
            </a:endParaRPr>
          </a:p>
        </p:txBody>
      </p:sp>
      <p:sp>
        <p:nvSpPr>
          <p:cNvPr id="4" name="Text Placeholder 3"/>
          <p:cNvSpPr>
            <a:spLocks noGrp="1"/>
          </p:cNvSpPr>
          <p:nvPr>
            <p:ph type="body" sz="quarter" idx="13"/>
          </p:nvPr>
        </p:nvSpPr>
        <p:spPr>
          <a:xfrm>
            <a:off x="323528" y="332656"/>
            <a:ext cx="8496944" cy="792088"/>
          </a:xfrm>
        </p:spPr>
        <p:txBody>
          <a:bodyPr>
            <a:normAutofit/>
          </a:bodyPr>
          <a:lstStyle/>
          <a:p>
            <a:r>
              <a:rPr lang="en-GB" sz="4500" b="1" dirty="0" smtClean="0"/>
              <a:t>What do I need to know?</a:t>
            </a:r>
            <a:endParaRPr lang="en-GB" sz="4500"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3528" y="1340768"/>
            <a:ext cx="8496944" cy="4896544"/>
          </a:xfrm>
        </p:spPr>
        <p:txBody>
          <a:bodyPr>
            <a:normAutofit/>
          </a:bodyPr>
          <a:lstStyle/>
          <a:p>
            <a:pPr eaLnBrk="1" hangingPunct="1">
              <a:buFont typeface="Wingdings" pitchFamily="2" charset="2"/>
              <a:buChar char="Ø"/>
              <a:defRPr/>
            </a:pPr>
            <a:r>
              <a:rPr lang="en-GB" sz="2800" dirty="0" smtClean="0">
                <a:latin typeface="Calibri" pitchFamily="34" charset="0"/>
              </a:rPr>
              <a:t> </a:t>
            </a:r>
            <a:r>
              <a:rPr lang="es-ES" sz="2800" dirty="0">
                <a:latin typeface="Calibri" pitchFamily="34" charset="0"/>
              </a:rPr>
              <a:t>La investigación ha indicado </a:t>
            </a:r>
            <a:r>
              <a:rPr lang="es-ES" sz="2800" dirty="0" smtClean="0">
                <a:latin typeface="Calibri" pitchFamily="34" charset="0"/>
              </a:rPr>
              <a:t>que </a:t>
            </a:r>
            <a:r>
              <a:rPr lang="es-ES" sz="2800" dirty="0">
                <a:latin typeface="Calibri" pitchFamily="34" charset="0"/>
              </a:rPr>
              <a:t>un </a:t>
            </a:r>
            <a:r>
              <a:rPr lang="es-ES" sz="2800" dirty="0" smtClean="0">
                <a:latin typeface="Calibri" pitchFamily="34" charset="0"/>
              </a:rPr>
              <a:t>entorno </a:t>
            </a:r>
            <a:r>
              <a:rPr lang="es-ES" sz="2800" dirty="0">
                <a:latin typeface="Calibri" pitchFamily="34" charset="0"/>
              </a:rPr>
              <a:t>"</a:t>
            </a:r>
            <a:r>
              <a:rPr lang="es-ES" sz="2800" dirty="0" smtClean="0">
                <a:latin typeface="Calibri" pitchFamily="34" charset="0"/>
              </a:rPr>
              <a:t>autismo-amigable", hace </a:t>
            </a:r>
            <a:r>
              <a:rPr lang="es-ES" sz="2800" dirty="0">
                <a:latin typeface="Calibri" pitchFamily="34" charset="0"/>
              </a:rPr>
              <a:t>una diferencia significativa en los resultados del aprendizaje </a:t>
            </a:r>
            <a:r>
              <a:rPr lang="en-GB" sz="2800" dirty="0" smtClean="0">
                <a:latin typeface="Calibri" pitchFamily="34" charset="0"/>
              </a:rPr>
              <a:t>:</a:t>
            </a:r>
          </a:p>
          <a:p>
            <a:pPr lvl="2" eaLnBrk="1" hangingPunct="1">
              <a:buClrTx/>
              <a:buFont typeface="Wingdings" pitchFamily="2" charset="2"/>
              <a:buChar char="Ø"/>
              <a:defRPr/>
            </a:pPr>
            <a:r>
              <a:rPr lang="en-GB" sz="2800" dirty="0" smtClean="0">
                <a:latin typeface="Calibri" pitchFamily="34" charset="0"/>
              </a:rPr>
              <a:t> </a:t>
            </a:r>
            <a:r>
              <a:rPr lang="en-GB" sz="2800" dirty="0" err="1" smtClean="0">
                <a:latin typeface="Calibri" pitchFamily="34" charset="0"/>
              </a:rPr>
              <a:t>entorno</a:t>
            </a:r>
            <a:r>
              <a:rPr lang="en-GB" sz="2800" dirty="0" smtClean="0">
                <a:latin typeface="Calibri" pitchFamily="34" charset="0"/>
              </a:rPr>
              <a:t> </a:t>
            </a:r>
            <a:r>
              <a:rPr lang="en-GB" sz="2800" dirty="0" err="1" smtClean="0">
                <a:latin typeface="Calibri" pitchFamily="34" charset="0"/>
              </a:rPr>
              <a:t>físico</a:t>
            </a:r>
            <a:endParaRPr lang="en-GB" sz="2800" dirty="0" smtClean="0">
              <a:latin typeface="Calibri" pitchFamily="34" charset="0"/>
            </a:endParaRPr>
          </a:p>
          <a:p>
            <a:pPr lvl="2" eaLnBrk="1" hangingPunct="1">
              <a:buClrTx/>
              <a:buFont typeface="Wingdings" pitchFamily="2" charset="2"/>
              <a:buChar char="Ø"/>
              <a:defRPr/>
            </a:pPr>
            <a:r>
              <a:rPr lang="en-GB" sz="2800" dirty="0" smtClean="0">
                <a:latin typeface="Calibri" pitchFamily="34" charset="0"/>
              </a:rPr>
              <a:t> </a:t>
            </a:r>
            <a:r>
              <a:rPr lang="en-GB" sz="2800" dirty="0" err="1" smtClean="0">
                <a:latin typeface="Calibri" pitchFamily="34" charset="0"/>
              </a:rPr>
              <a:t>entorno</a:t>
            </a:r>
            <a:r>
              <a:rPr lang="en-GB" sz="2800" dirty="0" smtClean="0">
                <a:latin typeface="Calibri" pitchFamily="34" charset="0"/>
              </a:rPr>
              <a:t> social</a:t>
            </a:r>
          </a:p>
          <a:p>
            <a:pPr lvl="2" eaLnBrk="1" hangingPunct="1">
              <a:buClrTx/>
              <a:buFont typeface="Wingdings" pitchFamily="2" charset="2"/>
              <a:buChar char="Ø"/>
              <a:defRPr/>
            </a:pPr>
            <a:r>
              <a:rPr lang="en-GB" sz="2800" dirty="0" smtClean="0">
                <a:latin typeface="Calibri" pitchFamily="34" charset="0"/>
              </a:rPr>
              <a:t> </a:t>
            </a:r>
            <a:r>
              <a:rPr lang="en-GB" sz="2800" dirty="0" err="1" smtClean="0">
                <a:latin typeface="Calibri" pitchFamily="34" charset="0"/>
              </a:rPr>
              <a:t>entorno</a:t>
            </a:r>
            <a:r>
              <a:rPr lang="en-GB" sz="2800" dirty="0" smtClean="0">
                <a:latin typeface="Calibri" pitchFamily="34" charset="0"/>
              </a:rPr>
              <a:t> de </a:t>
            </a:r>
            <a:r>
              <a:rPr lang="en-GB" sz="2800" dirty="0" err="1" smtClean="0">
                <a:latin typeface="Calibri" pitchFamily="34" charset="0"/>
              </a:rPr>
              <a:t>comunicación</a:t>
            </a:r>
            <a:endParaRPr lang="en-GB" sz="2800" dirty="0" smtClean="0">
              <a:latin typeface="Calibri" pitchFamily="34" charset="0"/>
            </a:endParaRPr>
          </a:p>
          <a:p>
            <a:pPr lvl="2" eaLnBrk="1" hangingPunct="1">
              <a:buClrTx/>
              <a:buFont typeface="Wingdings" pitchFamily="2" charset="2"/>
              <a:buChar char="Ø"/>
              <a:defRPr/>
            </a:pPr>
            <a:r>
              <a:rPr lang="en-GB" sz="2800" dirty="0" smtClean="0">
                <a:latin typeface="Calibri" pitchFamily="34" charset="0"/>
              </a:rPr>
              <a:t> </a:t>
            </a:r>
            <a:r>
              <a:rPr lang="en-GB" sz="2800" dirty="0" err="1" smtClean="0">
                <a:latin typeface="Calibri" pitchFamily="34" charset="0"/>
              </a:rPr>
              <a:t>entorno</a:t>
            </a:r>
            <a:r>
              <a:rPr lang="en-GB" sz="2800" dirty="0" smtClean="0">
                <a:latin typeface="Calibri" pitchFamily="34" charset="0"/>
              </a:rPr>
              <a:t> </a:t>
            </a:r>
            <a:r>
              <a:rPr lang="en-GB" sz="2800" dirty="0" err="1" smtClean="0">
                <a:latin typeface="Calibri" pitchFamily="34" charset="0"/>
              </a:rPr>
              <a:t>emocional</a:t>
            </a:r>
            <a:endParaRPr lang="en-GB" sz="2800" dirty="0" smtClean="0">
              <a:latin typeface="Calibri" pitchFamily="34" charset="0"/>
            </a:endParaRPr>
          </a:p>
          <a:p>
            <a:pPr>
              <a:buFont typeface="Wingdings" pitchFamily="2" charset="2"/>
              <a:buChar char="Ø"/>
            </a:pPr>
            <a:endParaRPr lang="en-GB" sz="2000" dirty="0" smtClean="0">
              <a:latin typeface="Calibri" pitchFamily="34" charset="0"/>
            </a:endParaRPr>
          </a:p>
          <a:p>
            <a:pPr algn="r"/>
            <a:r>
              <a:rPr lang="en-GB" sz="2000" dirty="0" smtClean="0">
                <a:latin typeface="Calibri" pitchFamily="34" charset="0"/>
              </a:rPr>
              <a:t>Morewood, Humphrey &amp; Symes, (2011) </a:t>
            </a:r>
            <a:r>
              <a:rPr lang="es-ES" sz="2000" dirty="0">
                <a:latin typeface="Calibri" pitchFamily="34" charset="0"/>
              </a:rPr>
              <a:t>La incorporación </a:t>
            </a:r>
            <a:r>
              <a:rPr lang="es-ES" sz="2000" dirty="0" smtClean="0">
                <a:latin typeface="Calibri" pitchFamily="34" charset="0"/>
              </a:rPr>
              <a:t>del </a:t>
            </a:r>
            <a:r>
              <a:rPr lang="es-ES" sz="2000" dirty="0">
                <a:latin typeface="Calibri" pitchFamily="34" charset="0"/>
              </a:rPr>
              <a:t>autismo: hacer que funcione. Buenas Prácticas de autismo</a:t>
            </a:r>
            <a:r>
              <a:rPr lang="en-GB" sz="2000" dirty="0" smtClean="0">
                <a:latin typeface="Calibri" pitchFamily="34" charset="0"/>
              </a:rPr>
              <a:t>, 12, 62-68.</a:t>
            </a:r>
            <a:endParaRPr lang="en-GB" sz="2000" dirty="0">
              <a:latin typeface="Calibri" pitchFamily="34" charset="0"/>
            </a:endParaRPr>
          </a:p>
        </p:txBody>
      </p:sp>
      <p:sp>
        <p:nvSpPr>
          <p:cNvPr id="4" name="Text Placeholder 3"/>
          <p:cNvSpPr>
            <a:spLocks noGrp="1"/>
          </p:cNvSpPr>
          <p:nvPr>
            <p:ph type="body" sz="quarter" idx="13"/>
          </p:nvPr>
        </p:nvSpPr>
        <p:spPr>
          <a:xfrm>
            <a:off x="323528" y="332656"/>
            <a:ext cx="8496944" cy="792088"/>
          </a:xfrm>
        </p:spPr>
        <p:txBody>
          <a:bodyPr>
            <a:normAutofit/>
          </a:bodyPr>
          <a:lstStyle/>
          <a:p>
            <a:r>
              <a:rPr lang="es-ES" sz="4500" b="1" dirty="0" smtClean="0"/>
              <a:t>¿Qué debo saber?</a:t>
            </a:r>
            <a:endParaRPr lang="es-ES" sz="4500" b="1" dirty="0"/>
          </a:p>
        </p:txBody>
      </p:sp>
    </p:spTree>
    <p:extLst>
      <p:ext uri="{BB962C8B-B14F-4D97-AF65-F5344CB8AC3E}">
        <p14:creationId xmlns:p14="http://schemas.microsoft.com/office/powerpoint/2010/main" xmlns="" val="12287441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229600" cy="1047750"/>
          </a:xfrm>
        </p:spPr>
        <p:txBody>
          <a:bodyPr>
            <a:normAutofit/>
          </a:bodyPr>
          <a:lstStyle/>
          <a:p>
            <a:pPr>
              <a:defRPr/>
            </a:pPr>
            <a:r>
              <a:rPr lang="en-GB" sz="4200" dirty="0" smtClean="0">
                <a:solidFill>
                  <a:schemeClr val="tx1"/>
                </a:solidFill>
                <a:effectLst/>
              </a:rPr>
              <a:t>How can you develop provision?</a:t>
            </a:r>
            <a:endParaRPr lang="en-GB" sz="4200" dirty="0">
              <a:solidFill>
                <a:schemeClr val="tx1"/>
              </a:solidFill>
              <a:effectLst/>
            </a:endParaRPr>
          </a:p>
        </p:txBody>
      </p:sp>
      <p:sp>
        <p:nvSpPr>
          <p:cNvPr id="3" name="Content Placeholder 2"/>
          <p:cNvSpPr>
            <a:spLocks noGrp="1"/>
          </p:cNvSpPr>
          <p:nvPr>
            <p:ph idx="1"/>
          </p:nvPr>
        </p:nvSpPr>
        <p:spPr>
          <a:xfrm>
            <a:off x="323528" y="1412776"/>
            <a:ext cx="8640763" cy="4114800"/>
          </a:xfrm>
        </p:spPr>
        <p:txBody>
          <a:bodyPr>
            <a:normAutofit/>
          </a:bodyPr>
          <a:lstStyle/>
          <a:p>
            <a:pPr>
              <a:buClrTx/>
              <a:buSzPct val="75000"/>
              <a:buFont typeface="Wingdings" pitchFamily="2" charset="2"/>
              <a:buChar char="Ø"/>
              <a:defRPr/>
            </a:pPr>
            <a:r>
              <a:rPr lang="en-GB" sz="3200" dirty="0" smtClean="0"/>
              <a:t>There is a clear need to be pro-active with supportive systems…</a:t>
            </a:r>
          </a:p>
          <a:p>
            <a:pPr>
              <a:buClrTx/>
              <a:buSzPct val="75000"/>
              <a:buFont typeface="Wingdings" pitchFamily="2" charset="2"/>
              <a:buChar char="Ø"/>
              <a:defRPr/>
            </a:pPr>
            <a:r>
              <a:rPr lang="en-GB" sz="3200" dirty="0" smtClean="0"/>
              <a:t>NOT re-active with sanctions and punitive measures…</a:t>
            </a:r>
          </a:p>
          <a:p>
            <a:pPr>
              <a:buClrTx/>
              <a:buSzPct val="75000"/>
              <a:buFont typeface="Wingdings" pitchFamily="2" charset="2"/>
              <a:buChar char="Ø"/>
              <a:defRPr/>
            </a:pPr>
            <a:r>
              <a:rPr lang="en-GB" sz="3200" dirty="0" smtClean="0"/>
              <a:t>Strip each incident/situation back to the starting points – what can be done differently?</a:t>
            </a:r>
          </a:p>
          <a:p>
            <a:pPr>
              <a:buClrTx/>
              <a:buSzPct val="75000"/>
              <a:buFont typeface="Wingdings" pitchFamily="2" charset="2"/>
              <a:buChar char="Ø"/>
              <a:defRPr/>
            </a:pPr>
            <a:r>
              <a:rPr lang="en-GB" sz="3200" dirty="0" smtClean="0"/>
              <a:t>How can provision evolve to minimise risks?</a:t>
            </a:r>
            <a:endParaRPr lang="en-GB" sz="32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229600" cy="1047750"/>
          </a:xfrm>
        </p:spPr>
        <p:txBody>
          <a:bodyPr>
            <a:noAutofit/>
          </a:bodyPr>
          <a:lstStyle/>
          <a:p>
            <a:pPr>
              <a:defRPr/>
            </a:pPr>
            <a:r>
              <a:rPr lang="es-ES" sz="4000" dirty="0">
                <a:solidFill>
                  <a:schemeClr val="tx1"/>
                </a:solidFill>
                <a:effectLst/>
              </a:rPr>
              <a:t>¿Cómo </a:t>
            </a:r>
            <a:r>
              <a:rPr lang="es-ES" sz="4000" dirty="0" smtClean="0">
                <a:solidFill>
                  <a:schemeClr val="tx1"/>
                </a:solidFill>
                <a:effectLst/>
              </a:rPr>
              <a:t>podemos desarrollar el suministro?</a:t>
            </a:r>
            <a:endParaRPr lang="en-GB" sz="4000" dirty="0">
              <a:solidFill>
                <a:schemeClr val="tx1"/>
              </a:solidFill>
              <a:effectLst/>
            </a:endParaRPr>
          </a:p>
        </p:txBody>
      </p:sp>
      <p:sp>
        <p:nvSpPr>
          <p:cNvPr id="3" name="Content Placeholder 2"/>
          <p:cNvSpPr>
            <a:spLocks noGrp="1"/>
          </p:cNvSpPr>
          <p:nvPr>
            <p:ph idx="1"/>
          </p:nvPr>
        </p:nvSpPr>
        <p:spPr>
          <a:xfrm>
            <a:off x="323528" y="1412776"/>
            <a:ext cx="8640763" cy="4114800"/>
          </a:xfrm>
        </p:spPr>
        <p:txBody>
          <a:bodyPr>
            <a:normAutofit fontScale="92500" lnSpcReduction="10000"/>
          </a:bodyPr>
          <a:lstStyle/>
          <a:p>
            <a:pPr>
              <a:buClrTx/>
              <a:buSzPct val="75000"/>
              <a:buFont typeface="Wingdings" pitchFamily="2" charset="2"/>
              <a:buChar char="Ø"/>
              <a:defRPr/>
            </a:pPr>
            <a:r>
              <a:rPr lang="es-ES" sz="3200" dirty="0"/>
              <a:t>Hay una clara necesidad de ser proactivos con los sistemas de </a:t>
            </a:r>
            <a:r>
              <a:rPr lang="es-ES" sz="3200" dirty="0" smtClean="0"/>
              <a:t>apoyo</a:t>
            </a:r>
            <a:r>
              <a:rPr lang="en-GB" sz="3200" dirty="0" smtClean="0"/>
              <a:t>…</a:t>
            </a:r>
          </a:p>
          <a:p>
            <a:pPr>
              <a:buClrTx/>
              <a:buSzPct val="75000"/>
              <a:buFont typeface="Wingdings" pitchFamily="2" charset="2"/>
              <a:buChar char="Ø"/>
              <a:defRPr/>
            </a:pPr>
            <a:r>
              <a:rPr lang="es-ES" sz="3200" dirty="0"/>
              <a:t>NO </a:t>
            </a:r>
            <a:r>
              <a:rPr lang="es-ES" sz="3200" dirty="0" smtClean="0"/>
              <a:t>ser reactivo </a:t>
            </a:r>
            <a:r>
              <a:rPr lang="es-ES" sz="3200" dirty="0"/>
              <a:t>con las sanciones y medidas </a:t>
            </a:r>
            <a:r>
              <a:rPr lang="es-ES" sz="3200" dirty="0" smtClean="0"/>
              <a:t>punitivas</a:t>
            </a:r>
            <a:r>
              <a:rPr lang="en-GB" sz="3200" dirty="0" smtClean="0"/>
              <a:t>…</a:t>
            </a:r>
          </a:p>
          <a:p>
            <a:pPr>
              <a:buClrTx/>
              <a:buSzPct val="75000"/>
              <a:buFont typeface="Wingdings" pitchFamily="2" charset="2"/>
              <a:buChar char="Ø"/>
              <a:defRPr/>
            </a:pPr>
            <a:r>
              <a:rPr lang="es-ES" sz="3200" dirty="0"/>
              <a:t>Despojar a cada </a:t>
            </a:r>
            <a:r>
              <a:rPr lang="es-ES" sz="3200" dirty="0" smtClean="0"/>
              <a:t>incidente/situación </a:t>
            </a:r>
            <a:r>
              <a:rPr lang="es-ES" sz="3200" dirty="0"/>
              <a:t>de nuevo a los puntos de partida</a:t>
            </a:r>
            <a:r>
              <a:rPr lang="en-GB" sz="3200" dirty="0" smtClean="0"/>
              <a:t> – ¿</a:t>
            </a:r>
            <a:r>
              <a:rPr lang="es-ES" sz="3200" dirty="0" smtClean="0"/>
              <a:t>Qué podemos hacer de manera diferente?</a:t>
            </a:r>
          </a:p>
          <a:p>
            <a:pPr>
              <a:buClrTx/>
              <a:buSzPct val="75000"/>
              <a:buFont typeface="Wingdings" pitchFamily="2" charset="2"/>
              <a:buChar char="Ø"/>
              <a:defRPr/>
            </a:pPr>
            <a:r>
              <a:rPr lang="en-GB" sz="3200" dirty="0" smtClean="0"/>
              <a:t>¿</a:t>
            </a:r>
            <a:r>
              <a:rPr lang="es-ES" sz="3200" dirty="0" smtClean="0"/>
              <a:t>Cómo puede el suministro evolucionar para minimizar el riesgo</a:t>
            </a:r>
            <a:r>
              <a:rPr lang="en-GB" sz="3200" dirty="0" smtClean="0"/>
              <a:t>?</a:t>
            </a:r>
            <a:endParaRPr lang="en-GB" sz="3200" dirty="0"/>
          </a:p>
        </p:txBody>
      </p:sp>
    </p:spTree>
    <p:extLst>
      <p:ext uri="{BB962C8B-B14F-4D97-AF65-F5344CB8AC3E}">
        <p14:creationId xmlns:p14="http://schemas.microsoft.com/office/powerpoint/2010/main" xmlns="" val="16969891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00808"/>
            <a:ext cx="8424936" cy="4234475"/>
          </a:xfrm>
        </p:spPr>
        <p:txBody>
          <a:bodyPr>
            <a:normAutofit/>
          </a:bodyPr>
          <a:lstStyle/>
          <a:p>
            <a:pPr>
              <a:buClrTx/>
              <a:buSzPct val="75000"/>
              <a:buFont typeface="Wingdings" pitchFamily="2" charset="2"/>
              <a:buChar char="Ø"/>
            </a:pPr>
            <a:r>
              <a:rPr lang="en-GB" sz="2800" dirty="0">
                <a:ea typeface="ＭＳ Ｐゴシック" charset="-128"/>
              </a:rPr>
              <a:t>Keep parents/carers informed</a:t>
            </a:r>
          </a:p>
          <a:p>
            <a:pPr>
              <a:buClrTx/>
              <a:buSzPct val="75000"/>
              <a:buFont typeface="Wingdings" pitchFamily="2" charset="2"/>
              <a:buChar char="Ø"/>
            </a:pPr>
            <a:r>
              <a:rPr lang="en-GB" sz="2800" dirty="0">
                <a:ea typeface="ＭＳ Ｐゴシック" charset="-128"/>
              </a:rPr>
              <a:t>Make sure they know who to contact and how</a:t>
            </a:r>
          </a:p>
          <a:p>
            <a:pPr>
              <a:buClrTx/>
              <a:buSzPct val="75000"/>
              <a:buFont typeface="Wingdings" pitchFamily="2" charset="2"/>
              <a:buChar char="Ø"/>
            </a:pPr>
            <a:r>
              <a:rPr lang="en-GB" sz="2800" dirty="0">
                <a:ea typeface="ＭＳ Ｐゴシック" charset="-128"/>
              </a:rPr>
              <a:t>Provide honest communication – no long-term benefit in providing anything but the truth</a:t>
            </a:r>
          </a:p>
          <a:p>
            <a:pPr>
              <a:buClrTx/>
              <a:buSzPct val="75000"/>
              <a:buFont typeface="Wingdings" pitchFamily="2" charset="2"/>
              <a:buChar char="Ø"/>
            </a:pPr>
            <a:r>
              <a:rPr lang="en-GB" sz="2800" dirty="0">
                <a:ea typeface="ＭＳ Ｐゴシック" charset="-128"/>
              </a:rPr>
              <a:t>Listen to parents/carers – give them time</a:t>
            </a:r>
          </a:p>
          <a:p>
            <a:pPr>
              <a:buClrTx/>
              <a:buSzPct val="75000"/>
              <a:buFont typeface="Wingdings" pitchFamily="2" charset="2"/>
              <a:buChar char="Ø"/>
            </a:pPr>
            <a:r>
              <a:rPr lang="en-GB" sz="2800" dirty="0">
                <a:ea typeface="ＭＳ Ｐゴシック" charset="-128"/>
              </a:rPr>
              <a:t>Try to avoid </a:t>
            </a:r>
            <a:r>
              <a:rPr lang="en-GB" sz="2800" dirty="0" smtClean="0">
                <a:ea typeface="ＭＳ Ｐゴシック" charset="-128"/>
              </a:rPr>
              <a:t>uncertainty/misinterpretation</a:t>
            </a:r>
          </a:p>
          <a:p>
            <a:pPr marL="109728" indent="0">
              <a:buClrTx/>
              <a:buSzPct val="75000"/>
              <a:buNone/>
            </a:pPr>
            <a:endParaRPr lang="en-GB" sz="1600" dirty="0">
              <a:ea typeface="ＭＳ Ｐゴシック" charset="-128"/>
            </a:endParaRPr>
          </a:p>
          <a:p>
            <a:pPr>
              <a:buNone/>
            </a:pPr>
            <a:r>
              <a:rPr lang="en-GB" sz="2000" dirty="0" smtClean="0"/>
              <a:t>	MOREWOOD</a:t>
            </a:r>
            <a:r>
              <a:rPr lang="en-GB" sz="2000" dirty="0"/>
              <a:t>, G. D., &amp; BOND, C. (2012)</a:t>
            </a:r>
            <a:r>
              <a:rPr lang="en-GB" sz="2000" i="1" dirty="0"/>
              <a:t> </a:t>
            </a:r>
            <a:r>
              <a:rPr lang="en-GB" sz="2000" b="1" i="1" dirty="0"/>
              <a:t>Understanding </a:t>
            </a:r>
            <a:r>
              <a:rPr lang="en-GB" sz="2000" b="1" i="1" dirty="0" smtClean="0"/>
              <a:t>Parental confidence </a:t>
            </a:r>
            <a:r>
              <a:rPr lang="en-GB" sz="2000" b="1" i="1" dirty="0"/>
              <a:t>in an inclusive high school: a pilot survey</a:t>
            </a:r>
            <a:r>
              <a:rPr lang="en-GB" sz="2000" b="1" dirty="0"/>
              <a:t>. </a:t>
            </a:r>
            <a:r>
              <a:rPr lang="en-GB" sz="2000" dirty="0"/>
              <a:t> </a:t>
            </a:r>
            <a:r>
              <a:rPr lang="en-GB" sz="2000" i="1" dirty="0" smtClean="0"/>
              <a:t>Support for </a:t>
            </a:r>
            <a:r>
              <a:rPr lang="en-GB" sz="2000" i="1" dirty="0"/>
              <a:t>Learning, </a:t>
            </a:r>
            <a:r>
              <a:rPr lang="en-GB" sz="2000" dirty="0"/>
              <a:t>Vol. 27 No.2, p53-58 Wiley Blackwell Publishing.</a:t>
            </a:r>
          </a:p>
          <a:p>
            <a:pPr marL="109728" indent="0">
              <a:buClrTx/>
              <a:buSzPct val="75000"/>
              <a:buNone/>
            </a:pPr>
            <a:endParaRPr lang="en-GB" sz="2800" dirty="0">
              <a:ea typeface="ＭＳ Ｐゴシック" charset="-128"/>
            </a:endParaRPr>
          </a:p>
          <a:p>
            <a:pPr>
              <a:buClrTx/>
              <a:buSzPct val="75000"/>
              <a:buFont typeface="Wingdings" pitchFamily="2" charset="2"/>
              <a:buChar char="Ø"/>
            </a:pPr>
            <a:endParaRPr lang="en-GB" dirty="0" smtClean="0"/>
          </a:p>
          <a:p>
            <a:pPr>
              <a:buClrTx/>
              <a:buSzPct val="75000"/>
              <a:buFont typeface="Wingdings" pitchFamily="2" charset="2"/>
              <a:buChar char="Ø"/>
            </a:pPr>
            <a:endParaRPr lang="en-GB" dirty="0"/>
          </a:p>
        </p:txBody>
      </p:sp>
      <p:sp>
        <p:nvSpPr>
          <p:cNvPr id="3" name="Title 2"/>
          <p:cNvSpPr>
            <a:spLocks noGrp="1"/>
          </p:cNvSpPr>
          <p:nvPr>
            <p:ph type="title"/>
          </p:nvPr>
        </p:nvSpPr>
        <p:spPr/>
        <p:txBody>
          <a:bodyPr>
            <a:noAutofit/>
          </a:bodyPr>
          <a:lstStyle/>
          <a:p>
            <a:r>
              <a:rPr lang="en-GB" sz="4200" dirty="0" smtClean="0">
                <a:solidFill>
                  <a:schemeClr val="tx1"/>
                </a:solidFill>
                <a:effectLst/>
              </a:rPr>
              <a:t>Ensure clear communication with parents/carers </a:t>
            </a:r>
            <a:endParaRPr lang="en-GB" sz="4200" dirty="0">
              <a:solidFill>
                <a:schemeClr val="tx1"/>
              </a:solidFill>
              <a:effectLst/>
            </a:endParaRPr>
          </a:p>
        </p:txBody>
      </p:sp>
    </p:spTree>
    <p:extLst>
      <p:ext uri="{BB962C8B-B14F-4D97-AF65-F5344CB8AC3E}">
        <p14:creationId xmlns:p14="http://schemas.microsoft.com/office/powerpoint/2010/main" xmlns="" val="28482536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00808"/>
            <a:ext cx="8424936" cy="4234475"/>
          </a:xfrm>
        </p:spPr>
        <p:txBody>
          <a:bodyPr>
            <a:normAutofit fontScale="92500" lnSpcReduction="10000"/>
          </a:bodyPr>
          <a:lstStyle/>
          <a:p>
            <a:pPr>
              <a:buClrTx/>
              <a:buSzPct val="75000"/>
              <a:buFont typeface="Wingdings" pitchFamily="2" charset="2"/>
              <a:buChar char="Ø"/>
            </a:pPr>
            <a:r>
              <a:rPr lang="es-ES" sz="2800" dirty="0" smtClean="0">
                <a:ea typeface="ＭＳ Ｐゴシック" charset="-128"/>
              </a:rPr>
              <a:t>Mantener informados a padres/tutores</a:t>
            </a:r>
          </a:p>
          <a:p>
            <a:pPr>
              <a:buClrTx/>
              <a:buSzPct val="75000"/>
              <a:buFont typeface="Wingdings" pitchFamily="2" charset="2"/>
              <a:buChar char="Ø"/>
            </a:pPr>
            <a:r>
              <a:rPr lang="es-ES" sz="2800" dirty="0" smtClean="0">
                <a:ea typeface="ＭＳ Ｐゴシック" charset="-128"/>
              </a:rPr>
              <a:t>Asegurarnos de que ellos saben con quien contactar y cuando hacerlo</a:t>
            </a:r>
          </a:p>
          <a:p>
            <a:pPr>
              <a:buClrTx/>
              <a:buSzPct val="75000"/>
              <a:buFont typeface="Wingdings" pitchFamily="2" charset="2"/>
              <a:buChar char="Ø"/>
            </a:pPr>
            <a:r>
              <a:rPr lang="es-ES" sz="2800" dirty="0" smtClean="0">
                <a:ea typeface="ＭＳ Ｐゴシック" charset="-128"/>
              </a:rPr>
              <a:t>Proporcionar comunicación honesta</a:t>
            </a:r>
            <a:r>
              <a:rPr lang="en-GB" sz="2800" dirty="0" smtClean="0">
                <a:ea typeface="ＭＳ Ｐゴシック" charset="-128"/>
              </a:rPr>
              <a:t>– no hay </a:t>
            </a:r>
            <a:r>
              <a:rPr lang="es-ES" sz="2800" dirty="0">
                <a:ea typeface="ＭＳ Ｐゴシック" charset="-128"/>
              </a:rPr>
              <a:t>beneficio a largo plazo en la prestación de nada más que la verdad</a:t>
            </a:r>
            <a:endParaRPr lang="en-GB" sz="2800" dirty="0">
              <a:ea typeface="ＭＳ Ｐゴシック" charset="-128"/>
            </a:endParaRPr>
          </a:p>
          <a:p>
            <a:pPr>
              <a:buClrTx/>
              <a:buSzPct val="75000"/>
              <a:buFont typeface="Wingdings" pitchFamily="2" charset="2"/>
              <a:buChar char="Ø"/>
            </a:pPr>
            <a:r>
              <a:rPr lang="es-ES" sz="2800" dirty="0" smtClean="0">
                <a:ea typeface="ＭＳ Ｐゴシック" charset="-128"/>
              </a:rPr>
              <a:t>Escuchar a padres/tutores – denles tiempo</a:t>
            </a:r>
          </a:p>
          <a:p>
            <a:pPr>
              <a:buClrTx/>
              <a:buSzPct val="75000"/>
              <a:buFont typeface="Wingdings" pitchFamily="2" charset="2"/>
              <a:buChar char="Ø"/>
            </a:pPr>
            <a:r>
              <a:rPr lang="en-GB" sz="2800" dirty="0" err="1" smtClean="0">
                <a:ea typeface="ＭＳ Ｐゴシック" charset="-128"/>
              </a:rPr>
              <a:t>Intentar</a:t>
            </a:r>
            <a:r>
              <a:rPr lang="en-GB" sz="2800" dirty="0" smtClean="0">
                <a:ea typeface="ＭＳ Ｐゴシック" charset="-128"/>
              </a:rPr>
              <a:t> </a:t>
            </a:r>
            <a:r>
              <a:rPr lang="en-GB" sz="2800" dirty="0" err="1" smtClean="0">
                <a:ea typeface="ＭＳ Ｐゴシック" charset="-128"/>
              </a:rPr>
              <a:t>evitar</a:t>
            </a:r>
            <a:r>
              <a:rPr lang="en-GB" sz="2800" dirty="0" smtClean="0">
                <a:ea typeface="ＭＳ Ｐゴシック" charset="-128"/>
              </a:rPr>
              <a:t> </a:t>
            </a:r>
            <a:r>
              <a:rPr lang="en-GB" sz="2800" dirty="0" err="1" smtClean="0">
                <a:ea typeface="ＭＳ Ｐゴシック" charset="-128"/>
              </a:rPr>
              <a:t>incertidumble</a:t>
            </a:r>
            <a:r>
              <a:rPr lang="en-GB" sz="2800" dirty="0">
                <a:ea typeface="ＭＳ Ｐゴシック" charset="-128"/>
              </a:rPr>
              <a:t> </a:t>
            </a:r>
            <a:r>
              <a:rPr lang="en-GB" sz="2800" dirty="0" smtClean="0">
                <a:ea typeface="ＭＳ Ｐゴシック" charset="-128"/>
              </a:rPr>
              <a:t>y/o </a:t>
            </a:r>
            <a:r>
              <a:rPr lang="en-GB" sz="2800" dirty="0" err="1" smtClean="0">
                <a:ea typeface="ＭＳ Ｐゴシック" charset="-128"/>
              </a:rPr>
              <a:t>interpretaciones</a:t>
            </a:r>
            <a:r>
              <a:rPr lang="en-GB" sz="2800" dirty="0" smtClean="0">
                <a:ea typeface="ＭＳ Ｐゴシック" charset="-128"/>
              </a:rPr>
              <a:t> </a:t>
            </a:r>
            <a:r>
              <a:rPr lang="en-GB" sz="2800" dirty="0" err="1" smtClean="0">
                <a:ea typeface="ＭＳ Ｐゴシック" charset="-128"/>
              </a:rPr>
              <a:t>erroeneas</a:t>
            </a:r>
            <a:endParaRPr lang="en-GB" sz="1600" dirty="0">
              <a:ea typeface="ＭＳ Ｐゴシック" charset="-128"/>
            </a:endParaRPr>
          </a:p>
          <a:p>
            <a:pPr>
              <a:buNone/>
            </a:pPr>
            <a:r>
              <a:rPr lang="en-GB" sz="2000" dirty="0" smtClean="0"/>
              <a:t>	MOREWOOD</a:t>
            </a:r>
            <a:r>
              <a:rPr lang="en-GB" sz="2000" dirty="0"/>
              <a:t>, G. D., &amp; BOND, C. (2012)</a:t>
            </a:r>
            <a:r>
              <a:rPr lang="en-GB" sz="2000" i="1" dirty="0"/>
              <a:t> </a:t>
            </a:r>
            <a:r>
              <a:rPr lang="es-ES" sz="2000" b="1" i="1" dirty="0"/>
              <a:t>Entendiendo la confianza de los padres en educación secundaria integradora: estudio piloto</a:t>
            </a:r>
            <a:r>
              <a:rPr lang="en-GB" sz="2000" b="1" dirty="0"/>
              <a:t>. </a:t>
            </a:r>
            <a:r>
              <a:rPr lang="en-GB" sz="2000" i="1" dirty="0" err="1"/>
              <a:t>Ayuda</a:t>
            </a:r>
            <a:r>
              <a:rPr lang="en-GB" sz="2000" i="1" dirty="0"/>
              <a:t> </a:t>
            </a:r>
            <a:r>
              <a:rPr lang="en-GB" sz="2000" i="1" dirty="0" err="1"/>
              <a:t>para</a:t>
            </a:r>
            <a:r>
              <a:rPr lang="en-GB" sz="2000" i="1" dirty="0"/>
              <a:t> la </a:t>
            </a:r>
            <a:r>
              <a:rPr lang="en-GB" sz="2000" i="1" dirty="0" err="1"/>
              <a:t>enseñanza</a:t>
            </a:r>
            <a:r>
              <a:rPr lang="en-GB" sz="2000" i="1" dirty="0"/>
              <a:t> </a:t>
            </a:r>
            <a:r>
              <a:rPr lang="en-GB" sz="2000" dirty="0" smtClean="0"/>
              <a:t>Vol</a:t>
            </a:r>
            <a:r>
              <a:rPr lang="en-GB" sz="2000" dirty="0"/>
              <a:t>. 27 No.2, p53-58 Wiley Blackwell Publishing.</a:t>
            </a:r>
          </a:p>
          <a:p>
            <a:pPr marL="109728" indent="0">
              <a:buClrTx/>
              <a:buSzPct val="75000"/>
              <a:buNone/>
            </a:pPr>
            <a:endParaRPr lang="en-GB" sz="2800" dirty="0">
              <a:ea typeface="ＭＳ Ｐゴシック" charset="-128"/>
            </a:endParaRPr>
          </a:p>
          <a:p>
            <a:pPr>
              <a:buClrTx/>
              <a:buSzPct val="75000"/>
              <a:buFont typeface="Wingdings" pitchFamily="2" charset="2"/>
              <a:buChar char="Ø"/>
            </a:pPr>
            <a:endParaRPr lang="en-GB" dirty="0" smtClean="0"/>
          </a:p>
          <a:p>
            <a:pPr>
              <a:buClrTx/>
              <a:buSzPct val="75000"/>
              <a:buFont typeface="Wingdings" pitchFamily="2" charset="2"/>
              <a:buChar char="Ø"/>
            </a:pPr>
            <a:endParaRPr lang="en-GB" dirty="0"/>
          </a:p>
        </p:txBody>
      </p:sp>
      <p:sp>
        <p:nvSpPr>
          <p:cNvPr id="3" name="Title 2"/>
          <p:cNvSpPr>
            <a:spLocks noGrp="1"/>
          </p:cNvSpPr>
          <p:nvPr>
            <p:ph type="title"/>
          </p:nvPr>
        </p:nvSpPr>
        <p:spPr/>
        <p:txBody>
          <a:bodyPr>
            <a:noAutofit/>
          </a:bodyPr>
          <a:lstStyle/>
          <a:p>
            <a:r>
              <a:rPr lang="es-ES" sz="4200" dirty="0">
                <a:solidFill>
                  <a:schemeClr val="tx1"/>
                </a:solidFill>
                <a:effectLst/>
              </a:rPr>
              <a:t>Garantizar una comunicación clara con los </a:t>
            </a:r>
            <a:r>
              <a:rPr lang="es-ES" sz="4200" dirty="0" smtClean="0">
                <a:solidFill>
                  <a:schemeClr val="tx1"/>
                </a:solidFill>
                <a:effectLst/>
              </a:rPr>
              <a:t>padres/tutores</a:t>
            </a:r>
            <a:endParaRPr lang="en-GB" sz="4200" dirty="0">
              <a:solidFill>
                <a:schemeClr val="tx1"/>
              </a:solidFill>
              <a:effectLst/>
            </a:endParaRPr>
          </a:p>
        </p:txBody>
      </p:sp>
    </p:spTree>
    <p:extLst>
      <p:ext uri="{BB962C8B-B14F-4D97-AF65-F5344CB8AC3E}">
        <p14:creationId xmlns:p14="http://schemas.microsoft.com/office/powerpoint/2010/main" xmlns="" val="22856656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0"/>
            <a:ext cx="9144000" cy="5771469"/>
          </a:xfrm>
          <a:prstGeom prst="rect">
            <a:avLst/>
          </a:prstGeom>
          <a:noFill/>
          <a:ln w="9525">
            <a:noFill/>
            <a:miter lim="800000"/>
            <a:headEnd/>
            <a:tailEnd/>
          </a:ln>
        </p:spPr>
      </p:pic>
    </p:spTree>
    <p:extLst>
      <p:ext uri="{BB962C8B-B14F-4D97-AF65-F5344CB8AC3E}">
        <p14:creationId xmlns:p14="http://schemas.microsoft.com/office/powerpoint/2010/main" xmlns="" val="1561370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0"/>
            <a:ext cx="9144000" cy="5771469"/>
          </a:xfrm>
          <a:prstGeom prst="rect">
            <a:avLst/>
          </a:prstGeom>
          <a:noFill/>
          <a:ln w="9525">
            <a:noFill/>
            <a:miter lim="800000"/>
            <a:headEnd/>
            <a:tailEnd/>
          </a:ln>
        </p:spPr>
      </p:pic>
    </p:spTree>
    <p:extLst>
      <p:ext uri="{BB962C8B-B14F-4D97-AF65-F5344CB8AC3E}">
        <p14:creationId xmlns:p14="http://schemas.microsoft.com/office/powerpoint/2010/main" xmlns="" val="31200329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4378491"/>
          </a:xfrm>
        </p:spPr>
        <p:txBody>
          <a:bodyPr/>
          <a:lstStyle/>
          <a:p>
            <a:pPr>
              <a:buClrTx/>
              <a:buSzPct val="75000"/>
              <a:buFont typeface="Wingdings" pitchFamily="2" charset="2"/>
              <a:buChar char="Ø"/>
            </a:pPr>
            <a:r>
              <a:rPr lang="en-GB" dirty="0" smtClean="0"/>
              <a:t>No amount of extra support will make up for gaps in the quality of teaching… </a:t>
            </a:r>
          </a:p>
          <a:p>
            <a:pPr>
              <a:buClrTx/>
              <a:buSzPct val="75000"/>
              <a:buFont typeface="Wingdings" pitchFamily="2" charset="2"/>
              <a:buChar char="Ø"/>
            </a:pPr>
            <a:r>
              <a:rPr lang="en-GB" dirty="0" smtClean="0"/>
              <a:t>The ability to be flexible, identify SEND and adapt learning &amp; teaching to different needs are core parts of the Teacher’s Standards (2012)…</a:t>
            </a:r>
          </a:p>
          <a:p>
            <a:pPr>
              <a:buClrTx/>
              <a:buSzPct val="75000"/>
              <a:buFont typeface="Wingdings" pitchFamily="2" charset="2"/>
              <a:buChar char="Ø"/>
            </a:pPr>
            <a:r>
              <a:rPr lang="en-GB" dirty="0" smtClean="0"/>
              <a:t>The quality of teaching for students with SEND should be a key part of the school’s appraisal and professional development arrangements…</a:t>
            </a:r>
          </a:p>
          <a:p>
            <a:endParaRPr lang="en-GB" dirty="0"/>
          </a:p>
        </p:txBody>
      </p:sp>
      <p:sp>
        <p:nvSpPr>
          <p:cNvPr id="3" name="Title 2"/>
          <p:cNvSpPr>
            <a:spLocks noGrp="1"/>
          </p:cNvSpPr>
          <p:nvPr>
            <p:ph type="title"/>
          </p:nvPr>
        </p:nvSpPr>
        <p:spPr>
          <a:xfrm>
            <a:off x="395536" y="332656"/>
            <a:ext cx="8229600" cy="1143000"/>
          </a:xfrm>
        </p:spPr>
        <p:txBody>
          <a:bodyPr>
            <a:normAutofit fontScale="90000"/>
          </a:bodyPr>
          <a:lstStyle/>
          <a:p>
            <a:pPr lvl="0"/>
            <a:r>
              <a:rPr lang="en-GB" dirty="0" smtClean="0">
                <a:solidFill>
                  <a:schemeClr val="tx1"/>
                </a:solidFill>
                <a:effectLst/>
              </a:rPr>
              <a:t>Every teacher is responsible for meeting special educational needs…</a:t>
            </a:r>
            <a:endParaRPr lang="en-GB" dirty="0">
              <a:solidFill>
                <a:schemeClr val="tx1"/>
              </a:solidFill>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4378491"/>
          </a:xfrm>
        </p:spPr>
        <p:txBody>
          <a:bodyPr/>
          <a:lstStyle/>
          <a:p>
            <a:pPr>
              <a:buClrTx/>
              <a:buSzPct val="75000"/>
              <a:buFont typeface="Wingdings" pitchFamily="2" charset="2"/>
              <a:buChar char="Ø"/>
            </a:pPr>
            <a:r>
              <a:rPr lang="es-ES" dirty="0"/>
              <a:t>Ninguna cantidad de apoyo extra puede compensar </a:t>
            </a:r>
            <a:r>
              <a:rPr lang="es-ES" dirty="0" smtClean="0"/>
              <a:t>las deficiencias </a:t>
            </a:r>
            <a:r>
              <a:rPr lang="es-ES" dirty="0"/>
              <a:t>en la calidad de la enseñanza </a:t>
            </a:r>
            <a:r>
              <a:rPr lang="en-GB" dirty="0" smtClean="0"/>
              <a:t>… </a:t>
            </a:r>
          </a:p>
          <a:p>
            <a:pPr>
              <a:buClrTx/>
              <a:buSzPct val="75000"/>
              <a:buFont typeface="Wingdings" pitchFamily="2" charset="2"/>
              <a:buChar char="Ø"/>
            </a:pPr>
            <a:r>
              <a:rPr lang="es-ES" dirty="0"/>
              <a:t>La capacidad de ser </a:t>
            </a:r>
            <a:r>
              <a:rPr lang="es-ES" dirty="0" smtClean="0"/>
              <a:t>flexible, identificar SEND, </a:t>
            </a:r>
            <a:r>
              <a:rPr lang="es-ES" dirty="0"/>
              <a:t>y </a:t>
            </a:r>
            <a:r>
              <a:rPr lang="es-ES" dirty="0" smtClean="0"/>
              <a:t>adaptar el aprendizaje y la enseñanza para las </a:t>
            </a:r>
            <a:r>
              <a:rPr lang="es-ES" dirty="0"/>
              <a:t>diferentes necesidades son partes fundamentales de </a:t>
            </a:r>
            <a:r>
              <a:rPr lang="es-ES" dirty="0" smtClean="0"/>
              <a:t>los Estándares del Profesorado</a:t>
            </a:r>
            <a:r>
              <a:rPr lang="en-GB" dirty="0" smtClean="0"/>
              <a:t>(2012)…</a:t>
            </a:r>
          </a:p>
          <a:p>
            <a:pPr>
              <a:buClrTx/>
              <a:buSzPct val="75000"/>
              <a:buFont typeface="Wingdings" pitchFamily="2" charset="2"/>
              <a:buChar char="Ø"/>
            </a:pPr>
            <a:r>
              <a:rPr lang="es-ES" dirty="0"/>
              <a:t>La calidad de la enseñanza para estudiantes con SEND debe ser una parte clave de los acuerdos de desarrollo y de evaluación profesional de la </a:t>
            </a:r>
            <a:r>
              <a:rPr lang="es-ES" dirty="0" smtClean="0"/>
              <a:t>escuela</a:t>
            </a:r>
            <a:r>
              <a:rPr lang="en-GB" dirty="0" smtClean="0"/>
              <a:t>…</a:t>
            </a:r>
          </a:p>
          <a:p>
            <a:endParaRPr lang="en-GB" dirty="0"/>
          </a:p>
        </p:txBody>
      </p:sp>
      <p:sp>
        <p:nvSpPr>
          <p:cNvPr id="3" name="Title 2"/>
          <p:cNvSpPr>
            <a:spLocks noGrp="1"/>
          </p:cNvSpPr>
          <p:nvPr>
            <p:ph type="title"/>
          </p:nvPr>
        </p:nvSpPr>
        <p:spPr>
          <a:xfrm>
            <a:off x="395536" y="332656"/>
            <a:ext cx="8229600" cy="1143000"/>
          </a:xfrm>
        </p:spPr>
        <p:txBody>
          <a:bodyPr>
            <a:normAutofit fontScale="90000"/>
          </a:bodyPr>
          <a:lstStyle/>
          <a:p>
            <a:pPr lvl="0"/>
            <a:r>
              <a:rPr lang="es-ES" dirty="0">
                <a:solidFill>
                  <a:schemeClr val="tx1"/>
                </a:solidFill>
                <a:effectLst/>
              </a:rPr>
              <a:t>Cada maestro es responsable de satisfacer las necesidades educativas especiales </a:t>
            </a:r>
            <a:r>
              <a:rPr lang="en-GB" dirty="0" smtClean="0">
                <a:solidFill>
                  <a:schemeClr val="tx1"/>
                </a:solidFill>
                <a:effectLst/>
              </a:rPr>
              <a:t>…</a:t>
            </a:r>
            <a:endParaRPr lang="en-GB" dirty="0">
              <a:solidFill>
                <a:schemeClr val="tx1"/>
              </a:solidFill>
              <a:effectLst/>
            </a:endParaRPr>
          </a:p>
        </p:txBody>
      </p:sp>
    </p:spTree>
    <p:extLst>
      <p:ext uri="{BB962C8B-B14F-4D97-AF65-F5344CB8AC3E}">
        <p14:creationId xmlns:p14="http://schemas.microsoft.com/office/powerpoint/2010/main" xmlns="" val="2955310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3.gstatic.com/images?q=tbn:rpuPFfahniNIDM:http://www.divers.ro/uploads_ro/37648/9400/discrimination.jpg">
            <a:hlinkClick r:id="rId2"/>
          </p:cNvPr>
          <p:cNvPicPr>
            <a:picLocks noChangeAspect="1" noChangeArrowheads="1"/>
          </p:cNvPicPr>
          <p:nvPr/>
        </p:nvPicPr>
        <p:blipFill>
          <a:blip r:embed="rId3" cstate="print"/>
          <a:srcRect/>
          <a:stretch>
            <a:fillRect/>
          </a:stretch>
        </p:blipFill>
        <p:spPr bwMode="auto">
          <a:xfrm>
            <a:off x="467544" y="476672"/>
            <a:ext cx="3735738" cy="2952328"/>
          </a:xfrm>
          <a:prstGeom prst="rect">
            <a:avLst/>
          </a:prstGeom>
          <a:noFill/>
          <a:ln w="9525">
            <a:noFill/>
            <a:miter lim="800000"/>
            <a:headEnd/>
            <a:tailEnd/>
          </a:ln>
        </p:spPr>
      </p:pic>
      <p:pic>
        <p:nvPicPr>
          <p:cNvPr id="7171" name="Picture 4" descr="http://t2.gstatic.com/images?q=tbn:gdiGXO53_tkWKM:http://www.spivaklaw.com/apples%2520discrimination.jpg">
            <a:hlinkClick r:id="rId4"/>
          </p:cNvPr>
          <p:cNvPicPr>
            <a:picLocks noChangeAspect="1" noChangeArrowheads="1"/>
          </p:cNvPicPr>
          <p:nvPr/>
        </p:nvPicPr>
        <p:blipFill>
          <a:blip r:embed="rId5" cstate="print"/>
          <a:srcRect/>
          <a:stretch>
            <a:fillRect/>
          </a:stretch>
        </p:blipFill>
        <p:spPr bwMode="auto">
          <a:xfrm>
            <a:off x="4572000" y="3140968"/>
            <a:ext cx="3960440" cy="2562225"/>
          </a:xfrm>
          <a:prstGeom prst="rect">
            <a:avLst/>
          </a:prstGeom>
          <a:noFill/>
          <a:ln w="9525">
            <a:noFill/>
            <a:miter lim="800000"/>
            <a:headEnd/>
            <a:tailEnd/>
          </a:ln>
        </p:spPr>
      </p:pic>
      <p:sp>
        <p:nvSpPr>
          <p:cNvPr id="7172" name="TextBox 5"/>
          <p:cNvSpPr txBox="1">
            <a:spLocks noChangeArrowheads="1"/>
          </p:cNvSpPr>
          <p:nvPr/>
        </p:nvSpPr>
        <p:spPr bwMode="auto">
          <a:xfrm>
            <a:off x="539552" y="3789040"/>
            <a:ext cx="3429000" cy="1323975"/>
          </a:xfrm>
          <a:prstGeom prst="rect">
            <a:avLst/>
          </a:prstGeom>
          <a:noFill/>
          <a:ln w="9525">
            <a:noFill/>
            <a:miter lim="800000"/>
            <a:headEnd/>
            <a:tailEnd/>
          </a:ln>
        </p:spPr>
        <p:txBody>
          <a:bodyPr>
            <a:spAutoFit/>
          </a:bodyPr>
          <a:lstStyle/>
          <a:p>
            <a:pPr algn="ctr"/>
            <a:r>
              <a:rPr lang="en-GB" sz="4000" dirty="0"/>
              <a:t>How do you think it feels?</a:t>
            </a:r>
          </a:p>
        </p:txBody>
      </p:sp>
      <p:sp>
        <p:nvSpPr>
          <p:cNvPr id="7173" name="TextBox 6"/>
          <p:cNvSpPr txBox="1">
            <a:spLocks noChangeArrowheads="1"/>
          </p:cNvSpPr>
          <p:nvPr/>
        </p:nvSpPr>
        <p:spPr bwMode="auto">
          <a:xfrm>
            <a:off x="4143375" y="404664"/>
            <a:ext cx="5000625" cy="2554545"/>
          </a:xfrm>
          <a:prstGeom prst="rect">
            <a:avLst/>
          </a:prstGeom>
          <a:noFill/>
          <a:ln w="9525">
            <a:noFill/>
            <a:miter lim="800000"/>
            <a:headEnd/>
            <a:tailEnd/>
          </a:ln>
        </p:spPr>
        <p:txBody>
          <a:bodyPr>
            <a:spAutoFit/>
          </a:bodyPr>
          <a:lstStyle/>
          <a:p>
            <a:pPr algn="ctr"/>
            <a:r>
              <a:rPr lang="en-GB" sz="4000" dirty="0"/>
              <a:t>Have you ever witnessed discrimination or segregation?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338936" cy="4525963"/>
          </a:xfrm>
        </p:spPr>
        <p:txBody>
          <a:bodyPr>
            <a:normAutofit/>
          </a:bodyPr>
          <a:lstStyle/>
          <a:p>
            <a:pPr>
              <a:buClrTx/>
              <a:buSzPct val="75000"/>
              <a:buFont typeface="Wingdings" panose="05000000000000000000" pitchFamily="2" charset="2"/>
              <a:buChar char="Ø"/>
            </a:pPr>
            <a:r>
              <a:rPr lang="en-GB" dirty="0" smtClean="0"/>
              <a:t>Inclusive quality-first teaching</a:t>
            </a:r>
          </a:p>
          <a:p>
            <a:pPr>
              <a:buClrTx/>
              <a:buSzPct val="75000"/>
              <a:buFont typeface="Wingdings" panose="05000000000000000000" pitchFamily="2" charset="2"/>
              <a:buChar char="Ø"/>
            </a:pPr>
            <a:r>
              <a:rPr lang="en-GB" dirty="0" smtClean="0"/>
              <a:t>Personalised approached to targeting support &amp; interventions</a:t>
            </a:r>
          </a:p>
          <a:p>
            <a:pPr>
              <a:buClrTx/>
              <a:buSzPct val="75000"/>
              <a:buFont typeface="Wingdings" panose="05000000000000000000" pitchFamily="2" charset="2"/>
              <a:buChar char="Ø"/>
            </a:pPr>
            <a:r>
              <a:rPr lang="en-GB" dirty="0" smtClean="0"/>
              <a:t>Must be part of a ‘whole-school approach’</a:t>
            </a:r>
          </a:p>
          <a:p>
            <a:pPr marL="109728" indent="0">
              <a:buClrTx/>
              <a:buSzPct val="75000"/>
              <a:buNone/>
            </a:pPr>
            <a:endParaRPr lang="en-GB" dirty="0"/>
          </a:p>
          <a:p>
            <a:pPr marL="109728" indent="0">
              <a:buClrTx/>
              <a:buSzPct val="75000"/>
              <a:buNone/>
            </a:pPr>
            <a:r>
              <a:rPr lang="en-GB" sz="2200" b="1" dirty="0"/>
              <a:t>MOREWOOD, G. D. (2012)</a:t>
            </a:r>
            <a:r>
              <a:rPr lang="en-GB" sz="2200" b="1" i="1" dirty="0"/>
              <a:t> </a:t>
            </a:r>
            <a:r>
              <a:rPr lang="en-GB" sz="2200" b="1" i="1" u="sng" dirty="0"/>
              <a:t>Is the ‘Inclusive SENCo’ still a possibility? A personal perspective</a:t>
            </a:r>
            <a:r>
              <a:rPr lang="en-GB" sz="2200" b="1" dirty="0"/>
              <a:t>. </a:t>
            </a:r>
            <a:r>
              <a:rPr lang="en-GB" sz="2200" b="1" i="1" dirty="0"/>
              <a:t>Support for Learning, </a:t>
            </a:r>
            <a:r>
              <a:rPr lang="en-GB" sz="2200" b="1" dirty="0"/>
              <a:t>Vol. 27 No.2, p73-76, Wiley-Blackwell Publishing.</a:t>
            </a:r>
            <a:endParaRPr lang="en-GB" sz="2200" dirty="0"/>
          </a:p>
        </p:txBody>
      </p:sp>
      <p:sp>
        <p:nvSpPr>
          <p:cNvPr id="3" name="Title 2"/>
          <p:cNvSpPr>
            <a:spLocks noGrp="1"/>
          </p:cNvSpPr>
          <p:nvPr>
            <p:ph type="title"/>
          </p:nvPr>
        </p:nvSpPr>
        <p:spPr/>
        <p:txBody>
          <a:bodyPr/>
          <a:lstStyle/>
          <a:p>
            <a:r>
              <a:rPr lang="en-GB" dirty="0" smtClean="0">
                <a:solidFill>
                  <a:schemeClr val="tx1"/>
                </a:solidFill>
                <a:effectLst/>
              </a:rPr>
              <a:t>Inclusive provision…</a:t>
            </a:r>
            <a:endParaRPr lang="en-GB" dirty="0">
              <a:solidFill>
                <a:schemeClr val="tx1"/>
              </a:solidFill>
              <a:effectLst/>
            </a:endParaRPr>
          </a:p>
        </p:txBody>
      </p:sp>
      <p:pic>
        <p:nvPicPr>
          <p:cNvPr id="4" name="Picture 4" descr="http://www.optimus-education.com/sites/optimus-education.com/files/training/product-image/top093_new_web_image.jpg"/>
          <p:cNvPicPr>
            <a:picLocks noChangeAspect="1" noChangeArrowheads="1"/>
          </p:cNvPicPr>
          <p:nvPr/>
        </p:nvPicPr>
        <p:blipFill>
          <a:blip r:embed="rId2" cstate="print"/>
          <a:srcRect/>
          <a:stretch>
            <a:fillRect/>
          </a:stretch>
        </p:blipFill>
        <p:spPr bwMode="auto">
          <a:xfrm>
            <a:off x="6290214" y="476672"/>
            <a:ext cx="2302321" cy="3112241"/>
          </a:xfrm>
          <a:prstGeom prst="rect">
            <a:avLst/>
          </a:prstGeom>
          <a:noFill/>
        </p:spPr>
      </p:pic>
      <p:sp>
        <p:nvSpPr>
          <p:cNvPr id="5" name="Content Placeholder 2"/>
          <p:cNvSpPr txBox="1">
            <a:spLocks/>
          </p:cNvSpPr>
          <p:nvPr/>
        </p:nvSpPr>
        <p:spPr>
          <a:xfrm>
            <a:off x="5868144" y="3789040"/>
            <a:ext cx="3096345" cy="1944216"/>
          </a:xfrm>
          <a:prstGeom prst="rect">
            <a:avLst/>
          </a:prstGeom>
        </p:spPr>
        <p:txBody>
          <a:bodyPr vert="horz">
            <a:normAutofit fontScale="4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Tx/>
              <a:buNone/>
              <a:defRPr/>
            </a:pPr>
            <a:r>
              <a:rPr lang="en-GB" sz="3400" b="1" dirty="0" smtClean="0"/>
              <a:t>SEND for Classroom Teachers:</a:t>
            </a:r>
          </a:p>
          <a:p>
            <a:pPr>
              <a:buFontTx/>
              <a:buNone/>
              <a:defRPr/>
            </a:pPr>
            <a:r>
              <a:rPr lang="en-GB" sz="3400" b="1" dirty="0" smtClean="0"/>
              <a:t>Preparing for quality first, </a:t>
            </a:r>
          </a:p>
          <a:p>
            <a:pPr>
              <a:buFontTx/>
              <a:buNone/>
              <a:defRPr/>
            </a:pPr>
            <a:r>
              <a:rPr lang="en-GB" sz="3400" b="1" dirty="0"/>
              <a:t>i</a:t>
            </a:r>
            <a:r>
              <a:rPr lang="en-GB" sz="3400" b="1" dirty="0" smtClean="0"/>
              <a:t>nclusive teaching</a:t>
            </a:r>
          </a:p>
          <a:p>
            <a:pPr>
              <a:buFontTx/>
              <a:buNone/>
              <a:defRPr/>
            </a:pPr>
            <a:endParaRPr lang="en-GB" sz="2900" b="1" dirty="0" smtClean="0"/>
          </a:p>
          <a:p>
            <a:pPr>
              <a:buFontTx/>
              <a:buNone/>
              <a:defRPr/>
            </a:pPr>
            <a:r>
              <a:rPr lang="en-GB" sz="2900" b="1" dirty="0" smtClean="0"/>
              <a:t>	© Gareth D Morewood 2014, Published by Optimus Education. </a:t>
            </a:r>
          </a:p>
          <a:p>
            <a:pPr>
              <a:buFontTx/>
              <a:buNone/>
              <a:defRPr/>
            </a:pPr>
            <a:r>
              <a:rPr lang="en-GB" sz="2900" b="1" dirty="0" smtClean="0"/>
              <a:t>	Foreword by Professor Des Hewitt</a:t>
            </a:r>
          </a:p>
          <a:p>
            <a:pPr>
              <a:buFontTx/>
              <a:buNone/>
              <a:defRPr/>
            </a:pPr>
            <a:endParaRPr lang="en-GB" sz="2900" b="1" dirty="0" smtClean="0"/>
          </a:p>
        </p:txBody>
      </p:sp>
    </p:spTree>
    <p:extLst>
      <p:ext uri="{BB962C8B-B14F-4D97-AF65-F5344CB8AC3E}">
        <p14:creationId xmlns:p14="http://schemas.microsoft.com/office/powerpoint/2010/main" xmlns="" val="36994605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338936" cy="4525963"/>
          </a:xfrm>
        </p:spPr>
        <p:txBody>
          <a:bodyPr>
            <a:normAutofit fontScale="92500"/>
          </a:bodyPr>
          <a:lstStyle/>
          <a:p>
            <a:pPr>
              <a:buClrTx/>
              <a:buSzPct val="75000"/>
              <a:buFont typeface="Wingdings" panose="05000000000000000000" pitchFamily="2" charset="2"/>
              <a:buChar char="Ø"/>
            </a:pPr>
            <a:r>
              <a:rPr lang="es-ES" dirty="0"/>
              <a:t>Calidad de la primera enseñanza </a:t>
            </a:r>
            <a:r>
              <a:rPr lang="es-ES" dirty="0" smtClean="0"/>
              <a:t>inclusiva</a:t>
            </a:r>
          </a:p>
          <a:p>
            <a:pPr>
              <a:buClrTx/>
              <a:buSzPct val="75000"/>
              <a:buFont typeface="Wingdings" panose="05000000000000000000" pitchFamily="2" charset="2"/>
              <a:buChar char="Ø"/>
            </a:pPr>
            <a:r>
              <a:rPr lang="es-ES" dirty="0" smtClean="0"/>
              <a:t>Enfoque </a:t>
            </a:r>
            <a:r>
              <a:rPr lang="es-ES" dirty="0"/>
              <a:t>personalizado para orientar la ayuda y las </a:t>
            </a:r>
            <a:r>
              <a:rPr lang="es-ES" dirty="0" smtClean="0"/>
              <a:t>intervenciones</a:t>
            </a:r>
          </a:p>
          <a:p>
            <a:pPr>
              <a:buClrTx/>
              <a:buSzPct val="75000"/>
              <a:buFont typeface="Wingdings" panose="05000000000000000000" pitchFamily="2" charset="2"/>
              <a:buChar char="Ø"/>
            </a:pPr>
            <a:r>
              <a:rPr lang="es-ES" dirty="0"/>
              <a:t>Debe ser parte de un "enfoque de toda la </a:t>
            </a:r>
            <a:r>
              <a:rPr lang="es-ES" dirty="0" smtClean="0"/>
              <a:t>escuela"</a:t>
            </a:r>
          </a:p>
          <a:p>
            <a:pPr>
              <a:buClrTx/>
              <a:buSzPct val="75000"/>
              <a:buFont typeface="Wingdings" panose="05000000000000000000" pitchFamily="2" charset="2"/>
              <a:buChar char="Ø"/>
            </a:pPr>
            <a:endParaRPr lang="en-GB" dirty="0"/>
          </a:p>
          <a:p>
            <a:pPr marL="109728" indent="0">
              <a:buClrTx/>
              <a:buSzPct val="75000"/>
              <a:buNone/>
            </a:pPr>
            <a:r>
              <a:rPr lang="en-GB" sz="2200" b="1" dirty="0"/>
              <a:t>MOREWOOD, G. D. (2012)</a:t>
            </a:r>
            <a:r>
              <a:rPr lang="en-GB" sz="2200" b="1" i="1" dirty="0"/>
              <a:t> </a:t>
            </a:r>
            <a:r>
              <a:rPr lang="en-GB" sz="2200" b="1" u="sng" dirty="0"/>
              <a:t>¿</a:t>
            </a:r>
            <a:r>
              <a:rPr lang="en-GB" sz="2200" b="1" i="1" u="sng" dirty="0" err="1"/>
              <a:t>Es</a:t>
            </a:r>
            <a:r>
              <a:rPr lang="en-GB" sz="2200" b="1" i="1" u="sng" dirty="0"/>
              <a:t> la </a:t>
            </a:r>
            <a:r>
              <a:rPr lang="en-GB" sz="2200" b="1" i="1" u="sng" dirty="0" err="1"/>
              <a:t>figura</a:t>
            </a:r>
            <a:r>
              <a:rPr lang="en-GB" sz="2200" b="1" i="1" u="sng" dirty="0"/>
              <a:t> del ‘</a:t>
            </a:r>
            <a:r>
              <a:rPr lang="en-GB" sz="2200" b="1" i="1" u="sng" dirty="0" err="1"/>
              <a:t>SENCo</a:t>
            </a:r>
            <a:r>
              <a:rPr lang="es-ES" sz="2400" u="sng" dirty="0"/>
              <a:t> </a:t>
            </a:r>
            <a:r>
              <a:rPr lang="es-ES" sz="2200" b="1" i="1" u="sng" dirty="0"/>
              <a:t>inclusivo</a:t>
            </a:r>
            <a:r>
              <a:rPr lang="en-GB" sz="2200" b="1" i="1" u="sng" dirty="0"/>
              <a:t>’ </a:t>
            </a:r>
            <a:r>
              <a:rPr lang="en-GB" sz="2200" b="1" i="1" u="sng" dirty="0" err="1"/>
              <a:t>todavía</a:t>
            </a:r>
            <a:r>
              <a:rPr lang="en-GB" sz="2200" b="1" i="1" u="sng" dirty="0"/>
              <a:t> </a:t>
            </a:r>
            <a:r>
              <a:rPr lang="en-GB" sz="2200" b="1" i="1" u="sng" dirty="0" err="1"/>
              <a:t>una</a:t>
            </a:r>
            <a:r>
              <a:rPr lang="en-GB" sz="2200" b="1" i="1" u="sng" dirty="0"/>
              <a:t> </a:t>
            </a:r>
            <a:r>
              <a:rPr lang="en-GB" sz="2200" b="1" i="1" u="sng" dirty="0" err="1"/>
              <a:t>posibilidad</a:t>
            </a:r>
            <a:r>
              <a:rPr lang="en-GB" sz="2200" b="1" i="1" u="sng" dirty="0"/>
              <a:t>?  </a:t>
            </a:r>
            <a:r>
              <a:rPr lang="en-GB" sz="2200" b="1" i="1" u="sng" dirty="0" err="1"/>
              <a:t>Una</a:t>
            </a:r>
            <a:r>
              <a:rPr lang="en-GB" sz="2200" b="1" i="1" u="sng" dirty="0"/>
              <a:t> </a:t>
            </a:r>
            <a:r>
              <a:rPr lang="en-GB" sz="2200" b="1" i="1" u="sng" dirty="0" err="1"/>
              <a:t>perspectiva</a:t>
            </a:r>
            <a:r>
              <a:rPr lang="en-GB" sz="2200" b="1" i="1" u="sng" dirty="0"/>
              <a:t> personal</a:t>
            </a:r>
            <a:r>
              <a:rPr lang="en-GB" sz="2200" b="1" u="sng" dirty="0"/>
              <a:t>. </a:t>
            </a:r>
            <a:r>
              <a:rPr lang="en-GB" sz="2200" b="1" dirty="0"/>
              <a:t> </a:t>
            </a:r>
            <a:r>
              <a:rPr lang="en-GB" sz="2200" b="1" dirty="0" err="1"/>
              <a:t>Apoyo</a:t>
            </a:r>
            <a:r>
              <a:rPr lang="en-GB" sz="2200" b="1" dirty="0"/>
              <a:t> a la </a:t>
            </a:r>
            <a:r>
              <a:rPr lang="en-GB" sz="2200" b="1" dirty="0" err="1"/>
              <a:t>enseñanza</a:t>
            </a:r>
            <a:r>
              <a:rPr lang="en-GB" sz="2200" b="1" i="1" dirty="0" smtClean="0"/>
              <a:t>, </a:t>
            </a:r>
            <a:r>
              <a:rPr lang="en-GB" sz="2200" b="1" dirty="0"/>
              <a:t>Vol. 27 No.2, p73-76, Wiley-Blackwell Publishing.</a:t>
            </a:r>
            <a:endParaRPr lang="en-GB" sz="2200" dirty="0"/>
          </a:p>
        </p:txBody>
      </p:sp>
      <p:sp>
        <p:nvSpPr>
          <p:cNvPr id="3" name="Title 2"/>
          <p:cNvSpPr>
            <a:spLocks noGrp="1"/>
          </p:cNvSpPr>
          <p:nvPr>
            <p:ph type="title"/>
          </p:nvPr>
        </p:nvSpPr>
        <p:spPr/>
        <p:txBody>
          <a:bodyPr/>
          <a:lstStyle/>
          <a:p>
            <a:r>
              <a:rPr lang="en-GB" dirty="0" err="1" smtClean="0">
                <a:solidFill>
                  <a:schemeClr val="tx1"/>
                </a:solidFill>
                <a:effectLst/>
              </a:rPr>
              <a:t>Suministro</a:t>
            </a:r>
            <a:r>
              <a:rPr lang="en-GB" dirty="0" smtClean="0">
                <a:solidFill>
                  <a:schemeClr val="tx1"/>
                </a:solidFill>
                <a:effectLst/>
              </a:rPr>
              <a:t> </a:t>
            </a:r>
            <a:r>
              <a:rPr lang="en-GB" dirty="0" err="1" smtClean="0">
                <a:solidFill>
                  <a:schemeClr val="tx1"/>
                </a:solidFill>
                <a:effectLst/>
              </a:rPr>
              <a:t>inclusivo</a:t>
            </a:r>
            <a:r>
              <a:rPr lang="en-GB" dirty="0" smtClean="0">
                <a:solidFill>
                  <a:schemeClr val="tx1"/>
                </a:solidFill>
                <a:effectLst/>
              </a:rPr>
              <a:t>…</a:t>
            </a:r>
            <a:endParaRPr lang="en-GB" dirty="0">
              <a:solidFill>
                <a:schemeClr val="tx1"/>
              </a:solidFill>
              <a:effectLst/>
            </a:endParaRPr>
          </a:p>
        </p:txBody>
      </p:sp>
      <p:pic>
        <p:nvPicPr>
          <p:cNvPr id="4" name="Picture 4" descr="http://www.optimus-education.com/sites/optimus-education.com/files/training/product-image/top093_new_web_image.jpg"/>
          <p:cNvPicPr>
            <a:picLocks noChangeAspect="1" noChangeArrowheads="1"/>
          </p:cNvPicPr>
          <p:nvPr/>
        </p:nvPicPr>
        <p:blipFill>
          <a:blip r:embed="rId2" cstate="print"/>
          <a:srcRect/>
          <a:stretch>
            <a:fillRect/>
          </a:stretch>
        </p:blipFill>
        <p:spPr bwMode="auto">
          <a:xfrm>
            <a:off x="6290214" y="476672"/>
            <a:ext cx="2302321" cy="3112241"/>
          </a:xfrm>
          <a:prstGeom prst="rect">
            <a:avLst/>
          </a:prstGeom>
          <a:noFill/>
        </p:spPr>
      </p:pic>
      <p:sp>
        <p:nvSpPr>
          <p:cNvPr id="5" name="Content Placeholder 2"/>
          <p:cNvSpPr txBox="1">
            <a:spLocks/>
          </p:cNvSpPr>
          <p:nvPr/>
        </p:nvSpPr>
        <p:spPr>
          <a:xfrm>
            <a:off x="5868144" y="3789040"/>
            <a:ext cx="3096345" cy="1944216"/>
          </a:xfrm>
          <a:prstGeom prst="rect">
            <a:avLst/>
          </a:prstGeom>
        </p:spPr>
        <p:txBody>
          <a:bodyPr vert="horz">
            <a:normAutofit fontScale="4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Tx/>
              <a:buNone/>
              <a:defRPr/>
            </a:pPr>
            <a:r>
              <a:rPr lang="en-GB" sz="3600" b="1" dirty="0">
                <a:latin typeface="Calibri" pitchFamily="34" charset="0"/>
              </a:rPr>
              <a:t>SEND </a:t>
            </a:r>
            <a:r>
              <a:rPr lang="en-GB" sz="3600" b="1" dirty="0" err="1">
                <a:latin typeface="Calibri" pitchFamily="34" charset="0"/>
              </a:rPr>
              <a:t>para</a:t>
            </a:r>
            <a:r>
              <a:rPr lang="en-GB" sz="3600" b="1" dirty="0">
                <a:latin typeface="Calibri" pitchFamily="34" charset="0"/>
              </a:rPr>
              <a:t> </a:t>
            </a:r>
            <a:r>
              <a:rPr lang="en-GB" sz="3600" b="1" dirty="0" err="1">
                <a:latin typeface="Calibri" pitchFamily="34" charset="0"/>
              </a:rPr>
              <a:t>Nuevos</a:t>
            </a:r>
            <a:r>
              <a:rPr lang="en-GB" sz="3600" b="1" dirty="0">
                <a:latin typeface="Calibri" pitchFamily="34" charset="0"/>
              </a:rPr>
              <a:t> </a:t>
            </a:r>
            <a:r>
              <a:rPr lang="en-GB" sz="3600" b="1" dirty="0" err="1">
                <a:latin typeface="Calibri" pitchFamily="34" charset="0"/>
              </a:rPr>
              <a:t>Profesores</a:t>
            </a:r>
            <a:r>
              <a:rPr lang="en-GB" sz="3600" b="1" dirty="0">
                <a:latin typeface="Calibri" pitchFamily="34" charset="0"/>
              </a:rPr>
              <a:t>:</a:t>
            </a:r>
          </a:p>
          <a:p>
            <a:pPr>
              <a:buFontTx/>
              <a:buNone/>
              <a:defRPr/>
            </a:pPr>
            <a:r>
              <a:rPr lang="en-GB" sz="3600" dirty="0">
                <a:latin typeface="Calibri" pitchFamily="34" charset="0"/>
              </a:rPr>
              <a:t>  </a:t>
            </a:r>
            <a:r>
              <a:rPr lang="en-GB" sz="3600" dirty="0" err="1">
                <a:latin typeface="Calibri" pitchFamily="34" charset="0"/>
              </a:rPr>
              <a:t>Preparación</a:t>
            </a:r>
            <a:r>
              <a:rPr lang="en-GB" sz="3600" dirty="0">
                <a:latin typeface="Calibri" pitchFamily="34" charset="0"/>
              </a:rPr>
              <a:t> </a:t>
            </a:r>
            <a:r>
              <a:rPr lang="en-GB" sz="3600" dirty="0" err="1">
                <a:latin typeface="Calibri" pitchFamily="34" charset="0"/>
              </a:rPr>
              <a:t>para</a:t>
            </a:r>
            <a:r>
              <a:rPr lang="en-GB" sz="3600" dirty="0">
                <a:latin typeface="Calibri" pitchFamily="34" charset="0"/>
              </a:rPr>
              <a:t> la </a:t>
            </a:r>
            <a:r>
              <a:rPr lang="en-GB" sz="3600" dirty="0" err="1" smtClean="0">
                <a:latin typeface="Calibri" pitchFamily="34" charset="0"/>
              </a:rPr>
              <a:t>enseñanza</a:t>
            </a:r>
            <a:r>
              <a:rPr lang="en-GB" sz="3600" dirty="0" smtClean="0">
                <a:latin typeface="Calibri" pitchFamily="34" charset="0"/>
              </a:rPr>
              <a:t> </a:t>
            </a:r>
            <a:r>
              <a:rPr lang="en-GB" sz="3600" dirty="0" err="1" smtClean="0">
                <a:latin typeface="Calibri" pitchFamily="34" charset="0"/>
              </a:rPr>
              <a:t>integradora</a:t>
            </a:r>
            <a:r>
              <a:rPr lang="en-GB" sz="3600" dirty="0" smtClean="0">
                <a:latin typeface="Calibri" pitchFamily="34" charset="0"/>
              </a:rPr>
              <a:t> </a:t>
            </a:r>
            <a:r>
              <a:rPr lang="en-GB" sz="3600" dirty="0" err="1">
                <a:latin typeface="Calibri" pitchFamily="34" charset="0"/>
              </a:rPr>
              <a:t>por</a:t>
            </a:r>
            <a:r>
              <a:rPr lang="en-GB" sz="3600" dirty="0">
                <a:latin typeface="Calibri" pitchFamily="34" charset="0"/>
              </a:rPr>
              <a:t> </a:t>
            </a:r>
            <a:r>
              <a:rPr lang="en-GB" sz="3600" dirty="0" err="1">
                <a:latin typeface="Calibri" pitchFamily="34" charset="0"/>
              </a:rPr>
              <a:t>primera</a:t>
            </a:r>
            <a:r>
              <a:rPr lang="en-GB" sz="3600" dirty="0">
                <a:latin typeface="Calibri" pitchFamily="34" charset="0"/>
              </a:rPr>
              <a:t> </a:t>
            </a:r>
            <a:r>
              <a:rPr lang="en-GB" sz="3600" dirty="0" err="1">
                <a:latin typeface="Calibri" pitchFamily="34" charset="0"/>
              </a:rPr>
              <a:t>vez</a:t>
            </a:r>
            <a:endParaRPr lang="en-GB" sz="3600" dirty="0">
              <a:latin typeface="Calibri" pitchFamily="34" charset="0"/>
            </a:endParaRPr>
          </a:p>
          <a:p>
            <a:pPr>
              <a:buFontTx/>
              <a:buNone/>
              <a:defRPr/>
            </a:pPr>
            <a:endParaRPr lang="en-GB" sz="2900" b="1" dirty="0" smtClean="0"/>
          </a:p>
          <a:p>
            <a:pPr>
              <a:buFontTx/>
              <a:buNone/>
              <a:defRPr/>
            </a:pPr>
            <a:r>
              <a:rPr lang="en-GB" sz="2900" b="1" dirty="0" smtClean="0"/>
              <a:t>	© Gareth D Morewood 2014, Published by Optimus Education. </a:t>
            </a:r>
          </a:p>
          <a:p>
            <a:pPr>
              <a:buFontTx/>
              <a:buNone/>
              <a:defRPr/>
            </a:pPr>
            <a:r>
              <a:rPr lang="en-GB" sz="2900" b="1" dirty="0" smtClean="0"/>
              <a:t>	Foreword by Professor Des Hewitt</a:t>
            </a:r>
          </a:p>
          <a:p>
            <a:pPr>
              <a:buFontTx/>
              <a:buNone/>
              <a:defRPr/>
            </a:pPr>
            <a:endParaRPr lang="en-GB" sz="2900" b="1" dirty="0" smtClean="0"/>
          </a:p>
        </p:txBody>
      </p:sp>
    </p:spTree>
    <p:extLst>
      <p:ext uri="{BB962C8B-B14F-4D97-AF65-F5344CB8AC3E}">
        <p14:creationId xmlns:p14="http://schemas.microsoft.com/office/powerpoint/2010/main" xmlns="" val="10168645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268760"/>
            <a:ext cx="3960440" cy="369332"/>
          </a:xfrm>
          <a:prstGeom prst="rect">
            <a:avLst/>
          </a:prstGeom>
          <a:noFill/>
        </p:spPr>
        <p:txBody>
          <a:bodyPr wrap="square" rtlCol="0">
            <a:spAutoFit/>
          </a:bodyPr>
          <a:lstStyle/>
          <a:p>
            <a:endParaRPr lang="en-GB" dirty="0"/>
          </a:p>
        </p:txBody>
      </p:sp>
      <p:pic>
        <p:nvPicPr>
          <p:cNvPr id="7" name="24A36A87-37CD-4BAE-A54F-82D41D5AE1C2" descr="cid:24A36A87-37CD-4BAE-A54F-82D41D5AE1C2"/>
          <p:cNvPicPr/>
          <p:nvPr/>
        </p:nvPicPr>
        <p:blipFill>
          <a:blip r:embed="rId2" r:link="rId3" cstate="print"/>
          <a:srcRect/>
          <a:stretch>
            <a:fillRect/>
          </a:stretch>
        </p:blipFill>
        <p:spPr bwMode="auto">
          <a:xfrm>
            <a:off x="323528" y="260648"/>
            <a:ext cx="8568952"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268760"/>
            <a:ext cx="3960440" cy="369332"/>
          </a:xfrm>
          <a:prstGeom prst="rect">
            <a:avLst/>
          </a:prstGeom>
          <a:noFill/>
        </p:spPr>
        <p:txBody>
          <a:bodyPr wrap="square" rtlCol="0">
            <a:spAutoFit/>
          </a:bodyPr>
          <a:lstStyle/>
          <a:p>
            <a:endParaRPr lang="en-GB" dirty="0"/>
          </a:p>
        </p:txBody>
      </p:sp>
      <p:pic>
        <p:nvPicPr>
          <p:cNvPr id="7" name="24A36A87-37CD-4BAE-A54F-82D41D5AE1C2" descr="cid:24A36A87-37CD-4BAE-A54F-82D41D5AE1C2"/>
          <p:cNvPicPr/>
          <p:nvPr/>
        </p:nvPicPr>
        <p:blipFill>
          <a:blip r:embed="rId2" r:link="rId3" cstate="print"/>
          <a:srcRect/>
          <a:stretch>
            <a:fillRect/>
          </a:stretch>
        </p:blipFill>
        <p:spPr bwMode="auto">
          <a:xfrm>
            <a:off x="323528" y="260648"/>
            <a:ext cx="8568952" cy="5400600"/>
          </a:xfrm>
          <a:prstGeom prst="rect">
            <a:avLst/>
          </a:prstGeom>
          <a:noFill/>
          <a:ln w="9525">
            <a:noFill/>
            <a:miter lim="800000"/>
            <a:headEnd/>
            <a:tailEnd/>
          </a:ln>
        </p:spPr>
      </p:pic>
    </p:spTree>
    <p:extLst>
      <p:ext uri="{BB962C8B-B14F-4D97-AF65-F5344CB8AC3E}">
        <p14:creationId xmlns:p14="http://schemas.microsoft.com/office/powerpoint/2010/main" xmlns="" val="2184564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110FB77-7296-4AC9-BD72-D883863BC045" descr="cid:A110FB77-7296-4AC9-BD72-D883863BC045"/>
          <p:cNvPicPr/>
          <p:nvPr/>
        </p:nvPicPr>
        <p:blipFill>
          <a:blip r:embed="rId2" r:link="rId3" cstate="print"/>
          <a:srcRect/>
          <a:stretch>
            <a:fillRect/>
          </a:stretch>
        </p:blipFill>
        <p:spPr bwMode="auto">
          <a:xfrm>
            <a:off x="3851920" y="2060848"/>
            <a:ext cx="5125343" cy="3667125"/>
          </a:xfrm>
          <a:prstGeom prst="rect">
            <a:avLst/>
          </a:prstGeom>
          <a:noFill/>
          <a:ln w="9525">
            <a:noFill/>
            <a:miter lim="800000"/>
            <a:headEnd/>
            <a:tailEnd/>
          </a:ln>
        </p:spPr>
      </p:pic>
      <p:pic>
        <p:nvPicPr>
          <p:cNvPr id="5" name="FD0C3332-A705-43A5-B715-F7242D29873A" descr="cid:FD0C3332-A705-43A5-B715-F7242D29873A"/>
          <p:cNvPicPr/>
          <p:nvPr/>
        </p:nvPicPr>
        <p:blipFill>
          <a:blip r:embed="rId4" r:link="rId5" cstate="print"/>
          <a:srcRect/>
          <a:stretch>
            <a:fillRect/>
          </a:stretch>
        </p:blipFill>
        <p:spPr bwMode="auto">
          <a:xfrm>
            <a:off x="179512" y="188640"/>
            <a:ext cx="4824536" cy="3672408"/>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5652120" y="260648"/>
            <a:ext cx="2786576" cy="1996058"/>
          </a:xfrm>
          <a:prstGeom prst="rect">
            <a:avLst/>
          </a:prstGeom>
          <a:noFill/>
          <a:ln w="9525">
            <a:noFill/>
            <a:miter lim="800000"/>
            <a:headEnd/>
            <a:tailEnd/>
          </a:ln>
        </p:spPr>
      </p:pic>
      <p:sp>
        <p:nvSpPr>
          <p:cNvPr id="7" name="TextBox 6"/>
          <p:cNvSpPr txBox="1"/>
          <p:nvPr/>
        </p:nvSpPr>
        <p:spPr>
          <a:xfrm>
            <a:off x="323528" y="4581128"/>
            <a:ext cx="3096344" cy="430887"/>
          </a:xfrm>
          <a:prstGeom prst="rect">
            <a:avLst/>
          </a:prstGeom>
          <a:noFill/>
        </p:spPr>
        <p:txBody>
          <a:bodyPr wrap="square" rtlCol="0">
            <a:spAutoFit/>
          </a:bodyPr>
          <a:lstStyle/>
          <a:p>
            <a:pPr algn="ctr"/>
            <a:r>
              <a:rPr lang="en-GB" sz="2200" b="1" dirty="0" smtClean="0"/>
              <a:t>Individual Workstations</a:t>
            </a:r>
            <a:endParaRPr lang="en-GB" sz="2200" b="1" dirty="0"/>
          </a:p>
        </p:txBody>
      </p:sp>
      <p:cxnSp>
        <p:nvCxnSpPr>
          <p:cNvPr id="9" name="Straight Connector 8"/>
          <p:cNvCxnSpPr/>
          <p:nvPr/>
        </p:nvCxnSpPr>
        <p:spPr>
          <a:xfrm flipV="1">
            <a:off x="611560" y="260648"/>
            <a:ext cx="5040560" cy="720080"/>
          </a:xfrm>
          <a:prstGeom prst="line">
            <a:avLst/>
          </a:prstGeom>
          <a:ln w="1905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1560" y="1844824"/>
            <a:ext cx="5112568" cy="432048"/>
          </a:xfrm>
          <a:prstGeom prst="line">
            <a:avLst/>
          </a:prstGeom>
          <a:ln w="19050" cmpd="dbl">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110FB77-7296-4AC9-BD72-D883863BC045" descr="cid:A110FB77-7296-4AC9-BD72-D883863BC045"/>
          <p:cNvPicPr/>
          <p:nvPr/>
        </p:nvPicPr>
        <p:blipFill>
          <a:blip r:embed="rId2" r:link="rId3" cstate="print"/>
          <a:srcRect/>
          <a:stretch>
            <a:fillRect/>
          </a:stretch>
        </p:blipFill>
        <p:spPr bwMode="auto">
          <a:xfrm>
            <a:off x="3851920" y="2060848"/>
            <a:ext cx="5125343" cy="3667125"/>
          </a:xfrm>
          <a:prstGeom prst="rect">
            <a:avLst/>
          </a:prstGeom>
          <a:noFill/>
          <a:ln w="9525">
            <a:noFill/>
            <a:miter lim="800000"/>
            <a:headEnd/>
            <a:tailEnd/>
          </a:ln>
        </p:spPr>
      </p:pic>
      <p:pic>
        <p:nvPicPr>
          <p:cNvPr id="5" name="FD0C3332-A705-43A5-B715-F7242D29873A" descr="cid:FD0C3332-A705-43A5-B715-F7242D29873A"/>
          <p:cNvPicPr/>
          <p:nvPr/>
        </p:nvPicPr>
        <p:blipFill>
          <a:blip r:embed="rId4" r:link="rId5" cstate="print"/>
          <a:srcRect/>
          <a:stretch>
            <a:fillRect/>
          </a:stretch>
        </p:blipFill>
        <p:spPr bwMode="auto">
          <a:xfrm>
            <a:off x="179512" y="188640"/>
            <a:ext cx="4824536" cy="3672408"/>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5652120" y="260648"/>
            <a:ext cx="2786576" cy="1996058"/>
          </a:xfrm>
          <a:prstGeom prst="rect">
            <a:avLst/>
          </a:prstGeom>
          <a:noFill/>
          <a:ln w="9525">
            <a:noFill/>
            <a:miter lim="800000"/>
            <a:headEnd/>
            <a:tailEnd/>
          </a:ln>
        </p:spPr>
      </p:pic>
      <p:sp>
        <p:nvSpPr>
          <p:cNvPr id="7" name="TextBox 6"/>
          <p:cNvSpPr txBox="1"/>
          <p:nvPr/>
        </p:nvSpPr>
        <p:spPr>
          <a:xfrm>
            <a:off x="323528" y="4581128"/>
            <a:ext cx="3096344" cy="769441"/>
          </a:xfrm>
          <a:prstGeom prst="rect">
            <a:avLst/>
          </a:prstGeom>
          <a:noFill/>
        </p:spPr>
        <p:txBody>
          <a:bodyPr wrap="square" rtlCol="0">
            <a:spAutoFit/>
          </a:bodyPr>
          <a:lstStyle/>
          <a:p>
            <a:pPr algn="ctr"/>
            <a:r>
              <a:rPr lang="en-GB" sz="2200" b="1" dirty="0" err="1" smtClean="0"/>
              <a:t>Estaciones</a:t>
            </a:r>
            <a:r>
              <a:rPr lang="en-GB" sz="2200" b="1" dirty="0" smtClean="0"/>
              <a:t> de </a:t>
            </a:r>
            <a:r>
              <a:rPr lang="en-GB" sz="2200" b="1" dirty="0" err="1" smtClean="0"/>
              <a:t>trabajo</a:t>
            </a:r>
            <a:r>
              <a:rPr lang="en-GB" sz="2200" b="1" dirty="0" smtClean="0"/>
              <a:t> </a:t>
            </a:r>
            <a:r>
              <a:rPr lang="en-GB" sz="2200" b="1" dirty="0" err="1" smtClean="0"/>
              <a:t>individuales</a:t>
            </a:r>
            <a:endParaRPr lang="en-GB" sz="2200" b="1" dirty="0"/>
          </a:p>
        </p:txBody>
      </p:sp>
      <p:cxnSp>
        <p:nvCxnSpPr>
          <p:cNvPr id="9" name="Straight Connector 8"/>
          <p:cNvCxnSpPr/>
          <p:nvPr/>
        </p:nvCxnSpPr>
        <p:spPr>
          <a:xfrm flipV="1">
            <a:off x="611560" y="260648"/>
            <a:ext cx="5040560" cy="720080"/>
          </a:xfrm>
          <a:prstGeom prst="line">
            <a:avLst/>
          </a:prstGeom>
          <a:ln w="1905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1560" y="1844824"/>
            <a:ext cx="5112568" cy="432048"/>
          </a:xfrm>
          <a:prstGeom prst="line">
            <a:avLst/>
          </a:prstGeom>
          <a:ln w="19050"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285251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24744"/>
            <a:ext cx="5797152" cy="4525963"/>
          </a:xfrm>
        </p:spPr>
        <p:txBody>
          <a:bodyPr/>
          <a:lstStyle/>
          <a:p>
            <a:pPr>
              <a:buClrTx/>
              <a:buSzPct val="75000"/>
              <a:buFont typeface="Wingdings" pitchFamily="2" charset="2"/>
              <a:buChar char="Ø"/>
              <a:defRPr/>
            </a:pPr>
            <a:r>
              <a:rPr lang="en-US" sz="2800" dirty="0" smtClean="0"/>
              <a:t> It ain’t what you do it’s the way that you do it…</a:t>
            </a:r>
          </a:p>
          <a:p>
            <a:pPr>
              <a:buClrTx/>
              <a:buSzPct val="75000"/>
              <a:buFont typeface="Wingdings" pitchFamily="2" charset="2"/>
              <a:buChar char="Ø"/>
              <a:defRPr/>
            </a:pPr>
            <a:r>
              <a:rPr lang="en-US" sz="2800" dirty="0" smtClean="0"/>
              <a:t> So how do you spend to ‘get results’?</a:t>
            </a:r>
          </a:p>
          <a:p>
            <a:pPr>
              <a:buClrTx/>
              <a:buSzPct val="75000"/>
              <a:buFont typeface="Wingdings" pitchFamily="2" charset="2"/>
              <a:buChar char="Ø"/>
              <a:defRPr/>
            </a:pPr>
            <a:r>
              <a:rPr lang="en-US" sz="2800" dirty="0" smtClean="0"/>
              <a:t> Or, what does the evidence say is a good investment or a poor investment for your students?</a:t>
            </a:r>
          </a:p>
          <a:p>
            <a:pPr>
              <a:buClrTx/>
              <a:buSzPct val="75000"/>
              <a:buFont typeface="Wingdings" pitchFamily="2" charset="2"/>
              <a:buChar char="Ø"/>
              <a:defRPr/>
            </a:pPr>
            <a:r>
              <a:rPr lang="en-US" sz="2800" dirty="0" smtClean="0"/>
              <a:t> It ain’t what you spend but the way that you spend it… what works for one, may not for others!</a:t>
            </a:r>
          </a:p>
          <a:p>
            <a:endParaRPr lang="en-GB" dirty="0"/>
          </a:p>
        </p:txBody>
      </p:sp>
      <p:sp>
        <p:nvSpPr>
          <p:cNvPr id="3" name="Title 2"/>
          <p:cNvSpPr>
            <a:spLocks noGrp="1"/>
          </p:cNvSpPr>
          <p:nvPr>
            <p:ph type="title"/>
          </p:nvPr>
        </p:nvSpPr>
        <p:spPr>
          <a:xfrm>
            <a:off x="251520" y="260648"/>
            <a:ext cx="8640960" cy="850106"/>
          </a:xfrm>
        </p:spPr>
        <p:txBody>
          <a:bodyPr>
            <a:normAutofit/>
          </a:bodyPr>
          <a:lstStyle/>
          <a:p>
            <a:r>
              <a:rPr lang="en-US" dirty="0" smtClean="0">
                <a:solidFill>
                  <a:schemeClr val="tx1"/>
                </a:solidFill>
                <a:effectLst/>
              </a:rPr>
              <a:t>The ‘Bananarama’ Principle…</a:t>
            </a:r>
            <a:endParaRPr lang="en-GB" dirty="0">
              <a:solidFill>
                <a:schemeClr val="tx1"/>
              </a:solidFill>
              <a:effectLst/>
            </a:endParaRPr>
          </a:p>
        </p:txBody>
      </p:sp>
      <p:pic>
        <p:nvPicPr>
          <p:cNvPr id="4" name="Picture 5"/>
          <p:cNvPicPr>
            <a:picLocks noChangeAspect="1"/>
          </p:cNvPicPr>
          <p:nvPr/>
        </p:nvPicPr>
        <p:blipFill>
          <a:blip r:embed="rId2" cstate="print"/>
          <a:srcRect/>
          <a:stretch>
            <a:fillRect/>
          </a:stretch>
        </p:blipFill>
        <p:spPr bwMode="auto">
          <a:xfrm>
            <a:off x="5796136" y="1556792"/>
            <a:ext cx="3166446" cy="3168352"/>
          </a:xfrm>
          <a:prstGeom prst="rect">
            <a:avLst/>
          </a:prstGeom>
          <a:noFill/>
          <a:ln w="9525">
            <a:noFill/>
            <a:miter lim="800000"/>
            <a:headEnd/>
            <a:tailEnd/>
          </a:ln>
        </p:spPr>
      </p:pic>
      <p:sp>
        <p:nvSpPr>
          <p:cNvPr id="5" name="TextBox 4"/>
          <p:cNvSpPr txBox="1"/>
          <p:nvPr/>
        </p:nvSpPr>
        <p:spPr>
          <a:xfrm>
            <a:off x="5796136" y="5157192"/>
            <a:ext cx="3168352" cy="369332"/>
          </a:xfrm>
          <a:prstGeom prst="rect">
            <a:avLst/>
          </a:prstGeom>
          <a:noFill/>
        </p:spPr>
        <p:txBody>
          <a:bodyPr wrap="square" rtlCol="0">
            <a:spAutoFit/>
          </a:bodyPr>
          <a:lstStyle/>
          <a:p>
            <a:pPr algn="ctr"/>
            <a:r>
              <a:rPr lang="en-GB" b="1" dirty="0" smtClean="0"/>
              <a:t>Quoted from Prof Steve Higgins</a:t>
            </a:r>
            <a:endParaRPr lang="en-GB"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24744"/>
            <a:ext cx="5797152" cy="4525963"/>
          </a:xfrm>
        </p:spPr>
        <p:txBody>
          <a:bodyPr>
            <a:normAutofit lnSpcReduction="10000"/>
          </a:bodyPr>
          <a:lstStyle/>
          <a:p>
            <a:pPr>
              <a:buClrTx/>
              <a:buSzPct val="75000"/>
              <a:buFont typeface="Wingdings" pitchFamily="2" charset="2"/>
              <a:buChar char="Ø"/>
              <a:defRPr/>
            </a:pPr>
            <a:r>
              <a:rPr lang="en-US" sz="2800" dirty="0" smtClean="0"/>
              <a:t> </a:t>
            </a:r>
            <a:r>
              <a:rPr lang="es-ES" sz="2800" dirty="0"/>
              <a:t>No es lo que haces es la forma en que lo </a:t>
            </a:r>
            <a:r>
              <a:rPr lang="es-ES" sz="2800" dirty="0" smtClean="0"/>
              <a:t>haces</a:t>
            </a:r>
            <a:r>
              <a:rPr lang="en-US" sz="2800" dirty="0" smtClean="0"/>
              <a:t>…</a:t>
            </a:r>
          </a:p>
          <a:p>
            <a:pPr>
              <a:buClrTx/>
              <a:buSzPct val="75000"/>
              <a:buFont typeface="Wingdings" pitchFamily="2" charset="2"/>
              <a:buChar char="Ø"/>
              <a:defRPr/>
            </a:pPr>
            <a:r>
              <a:rPr lang="en-US" sz="2800" dirty="0" smtClean="0"/>
              <a:t> </a:t>
            </a:r>
            <a:r>
              <a:rPr lang="es-ES" sz="2800" dirty="0"/>
              <a:t>Entonces, ¿cómo pasas a "obtener resultados</a:t>
            </a:r>
            <a:r>
              <a:rPr lang="es-ES" sz="2800" dirty="0" smtClean="0"/>
              <a:t>"?</a:t>
            </a:r>
          </a:p>
          <a:p>
            <a:pPr>
              <a:buClrTx/>
              <a:buSzPct val="75000"/>
              <a:buFont typeface="Wingdings" pitchFamily="2" charset="2"/>
              <a:buChar char="Ø"/>
              <a:defRPr/>
            </a:pPr>
            <a:r>
              <a:rPr lang="en-US" sz="2800" dirty="0" smtClean="0"/>
              <a:t> </a:t>
            </a:r>
            <a:r>
              <a:rPr lang="es-ES" sz="2800" dirty="0"/>
              <a:t>O bien, ¿qué dice la </a:t>
            </a:r>
            <a:r>
              <a:rPr lang="es-ES" sz="2800" dirty="0" smtClean="0"/>
              <a:t>evidencia?¿ </a:t>
            </a:r>
            <a:r>
              <a:rPr lang="es-ES" sz="2800" dirty="0"/>
              <a:t>es una buena </a:t>
            </a:r>
            <a:r>
              <a:rPr lang="es-ES" sz="2800" dirty="0" smtClean="0"/>
              <a:t>o mala </a:t>
            </a:r>
            <a:r>
              <a:rPr lang="es-ES" sz="2800" dirty="0"/>
              <a:t>inversión para sus estudiantes</a:t>
            </a:r>
            <a:r>
              <a:rPr lang="es-ES" sz="2800" dirty="0" smtClean="0"/>
              <a:t>?</a:t>
            </a:r>
          </a:p>
          <a:p>
            <a:pPr>
              <a:buClrTx/>
              <a:buSzPct val="75000"/>
              <a:buFont typeface="Wingdings" pitchFamily="2" charset="2"/>
              <a:buChar char="Ø"/>
              <a:defRPr/>
            </a:pPr>
            <a:r>
              <a:rPr lang="en-US" sz="2800" dirty="0" smtClean="0"/>
              <a:t> </a:t>
            </a:r>
            <a:r>
              <a:rPr lang="es-ES" sz="2800" dirty="0"/>
              <a:t>No es lo que </a:t>
            </a:r>
            <a:r>
              <a:rPr lang="es-ES" sz="2800" dirty="0" smtClean="0"/>
              <a:t>gastas, sino </a:t>
            </a:r>
            <a:r>
              <a:rPr lang="es-ES" sz="2800" dirty="0"/>
              <a:t>la forma en que lo </a:t>
            </a:r>
            <a:r>
              <a:rPr lang="es-ES" sz="2800" dirty="0" smtClean="0"/>
              <a:t>gastas... </a:t>
            </a:r>
            <a:r>
              <a:rPr lang="es-ES" sz="2800" dirty="0"/>
              <a:t>¡</a:t>
            </a:r>
            <a:r>
              <a:rPr lang="es-ES" sz="2800" dirty="0" smtClean="0"/>
              <a:t>lo </a:t>
            </a:r>
            <a:r>
              <a:rPr lang="es-ES" sz="2800" dirty="0"/>
              <a:t>que funciona para uno, puede no </a:t>
            </a:r>
            <a:r>
              <a:rPr lang="es-ES" sz="2800" dirty="0" smtClean="0"/>
              <a:t>funcionar para </a:t>
            </a:r>
            <a:r>
              <a:rPr lang="es-ES" sz="2800" dirty="0"/>
              <a:t>los demás!</a:t>
            </a:r>
            <a:endParaRPr lang="en-GB" dirty="0"/>
          </a:p>
        </p:txBody>
      </p:sp>
      <p:sp>
        <p:nvSpPr>
          <p:cNvPr id="3" name="Title 2"/>
          <p:cNvSpPr>
            <a:spLocks noGrp="1"/>
          </p:cNvSpPr>
          <p:nvPr>
            <p:ph type="title"/>
          </p:nvPr>
        </p:nvSpPr>
        <p:spPr>
          <a:xfrm>
            <a:off x="251520" y="260648"/>
            <a:ext cx="8640960" cy="850106"/>
          </a:xfrm>
        </p:spPr>
        <p:txBody>
          <a:bodyPr>
            <a:normAutofit/>
          </a:bodyPr>
          <a:lstStyle/>
          <a:p>
            <a:r>
              <a:rPr lang="en-US" dirty="0" smtClean="0">
                <a:solidFill>
                  <a:schemeClr val="tx1"/>
                </a:solidFill>
                <a:effectLst/>
              </a:rPr>
              <a:t>El Principio ‘Bananarama’ …</a:t>
            </a:r>
            <a:endParaRPr lang="en-GB" dirty="0">
              <a:solidFill>
                <a:schemeClr val="tx1"/>
              </a:solidFill>
              <a:effectLst/>
            </a:endParaRPr>
          </a:p>
        </p:txBody>
      </p:sp>
      <p:pic>
        <p:nvPicPr>
          <p:cNvPr id="4" name="Picture 5"/>
          <p:cNvPicPr>
            <a:picLocks noChangeAspect="1"/>
          </p:cNvPicPr>
          <p:nvPr/>
        </p:nvPicPr>
        <p:blipFill>
          <a:blip r:embed="rId2" cstate="print"/>
          <a:srcRect/>
          <a:stretch>
            <a:fillRect/>
          </a:stretch>
        </p:blipFill>
        <p:spPr bwMode="auto">
          <a:xfrm>
            <a:off x="5796136" y="1556792"/>
            <a:ext cx="3166446" cy="3168352"/>
          </a:xfrm>
          <a:prstGeom prst="rect">
            <a:avLst/>
          </a:prstGeom>
          <a:noFill/>
          <a:ln w="9525">
            <a:noFill/>
            <a:miter lim="800000"/>
            <a:headEnd/>
            <a:tailEnd/>
          </a:ln>
        </p:spPr>
      </p:pic>
      <p:sp>
        <p:nvSpPr>
          <p:cNvPr id="5" name="TextBox 4"/>
          <p:cNvSpPr txBox="1"/>
          <p:nvPr/>
        </p:nvSpPr>
        <p:spPr>
          <a:xfrm>
            <a:off x="5796136" y="5157192"/>
            <a:ext cx="3168352" cy="369332"/>
          </a:xfrm>
          <a:prstGeom prst="rect">
            <a:avLst/>
          </a:prstGeom>
          <a:noFill/>
        </p:spPr>
        <p:txBody>
          <a:bodyPr wrap="square" rtlCol="0">
            <a:spAutoFit/>
          </a:bodyPr>
          <a:lstStyle/>
          <a:p>
            <a:pPr algn="ctr"/>
            <a:r>
              <a:rPr lang="en-GB" b="1" dirty="0" err="1" smtClean="0"/>
              <a:t>Citado</a:t>
            </a:r>
            <a:r>
              <a:rPr lang="en-GB" b="1" dirty="0" smtClean="0"/>
              <a:t> </a:t>
            </a:r>
            <a:r>
              <a:rPr lang="en-GB" b="1" dirty="0" err="1" smtClean="0"/>
              <a:t>por</a:t>
            </a:r>
            <a:r>
              <a:rPr lang="en-GB" b="1" dirty="0" smtClean="0"/>
              <a:t> Prof Steve Higgins</a:t>
            </a:r>
            <a:endParaRPr lang="en-GB" b="1" dirty="0"/>
          </a:p>
        </p:txBody>
      </p:sp>
    </p:spTree>
    <p:extLst>
      <p:ext uri="{BB962C8B-B14F-4D97-AF65-F5344CB8AC3E}">
        <p14:creationId xmlns:p14="http://schemas.microsoft.com/office/powerpoint/2010/main" xmlns="" val="32920391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Gareth\Desktop\PHOTOS 11\11 81 Final\IMG_2365.jpg"/>
          <p:cNvPicPr>
            <a:picLocks noGrp="1" noChangeAspect="1" noChangeArrowheads="1"/>
          </p:cNvPicPr>
          <p:nvPr>
            <p:ph idx="1"/>
          </p:nvPr>
        </p:nvPicPr>
        <p:blipFill>
          <a:blip r:embed="rId2" cstate="print"/>
          <a:srcRect/>
          <a:stretch>
            <a:fillRect/>
          </a:stretch>
        </p:blipFill>
        <p:spPr>
          <a:xfrm>
            <a:off x="1043608" y="908720"/>
            <a:ext cx="7273428" cy="4848413"/>
          </a:xfrm>
        </p:spPr>
      </p:pic>
      <p:sp>
        <p:nvSpPr>
          <p:cNvPr id="3" name="TextBox 2"/>
          <p:cNvSpPr txBox="1"/>
          <p:nvPr/>
        </p:nvSpPr>
        <p:spPr>
          <a:xfrm>
            <a:off x="179512" y="116632"/>
            <a:ext cx="8496300" cy="784830"/>
          </a:xfrm>
          <a:prstGeom prst="rect">
            <a:avLst/>
          </a:prstGeom>
          <a:noFill/>
        </p:spPr>
        <p:txBody>
          <a:bodyPr>
            <a:spAutoFit/>
          </a:bodyPr>
          <a:lstStyle/>
          <a:p>
            <a:pPr>
              <a:defRPr/>
            </a:pPr>
            <a:r>
              <a:rPr lang="en-GB" sz="4500" b="1" dirty="0">
                <a:latin typeface="Calibri" pitchFamily="34" charset="0"/>
              </a:rPr>
              <a:t>Learning isn’t always the same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Gareth\Desktop\PHOTOS 11\11 81 Final\IMG_2365.jpg"/>
          <p:cNvPicPr>
            <a:picLocks noGrp="1" noChangeAspect="1" noChangeArrowheads="1"/>
          </p:cNvPicPr>
          <p:nvPr>
            <p:ph idx="1"/>
          </p:nvPr>
        </p:nvPicPr>
        <p:blipFill>
          <a:blip r:embed="rId2" cstate="print"/>
          <a:srcRect/>
          <a:stretch>
            <a:fillRect/>
          </a:stretch>
        </p:blipFill>
        <p:spPr>
          <a:xfrm>
            <a:off x="1043608" y="836234"/>
            <a:ext cx="7273428" cy="4848413"/>
          </a:xfrm>
        </p:spPr>
      </p:pic>
      <p:sp>
        <p:nvSpPr>
          <p:cNvPr id="3" name="TextBox 2"/>
          <p:cNvSpPr txBox="1"/>
          <p:nvPr/>
        </p:nvSpPr>
        <p:spPr>
          <a:xfrm>
            <a:off x="179512" y="25802"/>
            <a:ext cx="8496300" cy="784830"/>
          </a:xfrm>
          <a:prstGeom prst="rect">
            <a:avLst/>
          </a:prstGeom>
          <a:noFill/>
        </p:spPr>
        <p:txBody>
          <a:bodyPr>
            <a:spAutoFit/>
          </a:bodyPr>
          <a:lstStyle/>
          <a:p>
            <a:pPr>
              <a:defRPr/>
            </a:pPr>
            <a:r>
              <a:rPr lang="en-GB" sz="4500" b="1" dirty="0" err="1" smtClean="0">
                <a:latin typeface="Calibri" pitchFamily="34" charset="0"/>
              </a:rPr>
              <a:t>Aprender</a:t>
            </a:r>
            <a:r>
              <a:rPr lang="en-GB" sz="4500" b="1" dirty="0" smtClean="0">
                <a:latin typeface="Calibri" pitchFamily="34" charset="0"/>
              </a:rPr>
              <a:t> no </a:t>
            </a:r>
            <a:r>
              <a:rPr lang="en-GB" sz="4500" b="1" dirty="0" err="1" smtClean="0">
                <a:latin typeface="Calibri" pitchFamily="34" charset="0"/>
              </a:rPr>
              <a:t>es</a:t>
            </a:r>
            <a:r>
              <a:rPr lang="en-GB" sz="4500" b="1" dirty="0" smtClean="0">
                <a:latin typeface="Calibri" pitchFamily="34" charset="0"/>
              </a:rPr>
              <a:t> </a:t>
            </a:r>
            <a:r>
              <a:rPr lang="en-GB" sz="4500" b="1" dirty="0" err="1" smtClean="0">
                <a:latin typeface="Calibri" pitchFamily="34" charset="0"/>
              </a:rPr>
              <a:t>siempre</a:t>
            </a:r>
            <a:r>
              <a:rPr lang="en-GB" sz="4500" b="1" dirty="0" smtClean="0">
                <a:latin typeface="Calibri" pitchFamily="34" charset="0"/>
              </a:rPr>
              <a:t> </a:t>
            </a:r>
            <a:r>
              <a:rPr lang="en-GB" sz="4500" b="1" dirty="0" err="1" smtClean="0">
                <a:latin typeface="Calibri" pitchFamily="34" charset="0"/>
              </a:rPr>
              <a:t>igual</a:t>
            </a:r>
            <a:r>
              <a:rPr lang="en-GB" sz="4500" b="1" dirty="0" smtClean="0">
                <a:latin typeface="Calibri" pitchFamily="34" charset="0"/>
              </a:rPr>
              <a:t>...</a:t>
            </a:r>
            <a:endParaRPr lang="en-GB" sz="4500" b="1" dirty="0">
              <a:latin typeface="Calibri" pitchFamily="34" charset="0"/>
            </a:endParaRPr>
          </a:p>
        </p:txBody>
      </p:sp>
    </p:spTree>
    <p:extLst>
      <p:ext uri="{BB962C8B-B14F-4D97-AF65-F5344CB8AC3E}">
        <p14:creationId xmlns:p14="http://schemas.microsoft.com/office/powerpoint/2010/main" xmlns="" val="16811533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9000B0E-F247-42DE-B4C8-953FA5582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4542</Words>
  <Application>Microsoft Office PowerPoint</Application>
  <PresentationFormat>On-screen Show (4:3)</PresentationFormat>
  <Paragraphs>603</Paragraphs>
  <Slides>143</Slides>
  <Notes>31</Notes>
  <HiddenSlides>0</HiddenSlides>
  <MMClips>0</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Concourse</vt:lpstr>
      <vt:lpstr>Making Inclusion Work a story 20 years in the making </vt:lpstr>
      <vt:lpstr>Hacer que la Inclusión Funcione 20 años de historia en el proceso </vt:lpstr>
      <vt:lpstr>What are we going to do?</vt:lpstr>
      <vt:lpstr>¿Qué vamos a hacer?</vt:lpstr>
      <vt:lpstr>Defining ‘inclusion’…</vt:lpstr>
      <vt:lpstr>Definiendo  ‘la inclusión’…</vt:lpstr>
      <vt:lpstr>Ever thought about segregation and discrimination...</vt:lpstr>
      <vt:lpstr>Alguna vez pensó en la segregación y la discriminación...</vt:lpstr>
      <vt:lpstr>Slide 9</vt:lpstr>
      <vt:lpstr>Slide 10</vt:lpstr>
      <vt:lpstr>Slide 11</vt:lpstr>
      <vt:lpstr>Slide 12</vt:lpstr>
      <vt:lpstr>Jews persecuted by Nazi Germany...</vt:lpstr>
      <vt:lpstr>Judios perseguidos por la Alemania nazi...</vt:lpstr>
      <vt:lpstr>By colour in Apartheid South Africa...</vt:lpstr>
      <vt:lpstr>Por el color en la Sudáfrica de  la Segregación racial...</vt:lpstr>
      <vt:lpstr>Caste systems in Latin America &amp; India...</vt:lpstr>
      <vt:lpstr>Los sistemas de castas en la India y  América Latina...</vt:lpstr>
      <vt:lpstr>Discrimination by  white in Rhodesia</vt:lpstr>
      <vt:lpstr>La discriminación  por parte la población blanca en Rhodesia</vt:lpstr>
      <vt:lpstr>United States...</vt:lpstr>
      <vt:lpstr>Estados Unidos...</vt:lpstr>
      <vt:lpstr>Historically there has always been discrimination...</vt:lpstr>
      <vt:lpstr>Históricamente, la discriminación ha existido siempre ...</vt:lpstr>
      <vt:lpstr>Well what about here and now...</vt:lpstr>
      <vt:lpstr>Bueno, ¿qué pasa aquí y ahora?...</vt:lpstr>
      <vt:lpstr>What is ‘reasonable’ to ask?</vt:lpstr>
      <vt:lpstr>¿Qué es ‘razonable’ pedir?</vt:lpstr>
      <vt:lpstr>Slide 29</vt:lpstr>
      <vt:lpstr>Slide 30</vt:lpstr>
      <vt:lpstr>Slide 31</vt:lpstr>
      <vt:lpstr>Slide 32</vt:lpstr>
      <vt:lpstr>Understanding an inclusive society…</vt:lpstr>
      <vt:lpstr>Entendiendo la Sociedad Integradora…</vt:lpstr>
      <vt:lpstr>Understanding an inclusive society…</vt:lpstr>
      <vt:lpstr>Entendiendo la Sociedad Integradora …</vt:lpstr>
      <vt:lpstr>Inclusion, Equality and Diversity</vt:lpstr>
      <vt:lpstr>Inclusión, Igualdad y Diversidad</vt:lpstr>
      <vt:lpstr>We are all individuals…</vt:lpstr>
      <vt:lpstr>Todos somos individuos…</vt:lpstr>
      <vt:lpstr>Let us think about ‘our self’…</vt:lpstr>
      <vt:lpstr>Pensemos sobre “nosotros mismos”</vt:lpstr>
      <vt:lpstr>Slide 43</vt:lpstr>
      <vt:lpstr>Slide 44</vt:lpstr>
      <vt:lpstr>Slide 45</vt:lpstr>
      <vt:lpstr>Slide 46</vt:lpstr>
      <vt:lpstr>Slide 47</vt:lpstr>
      <vt:lpstr>Temple Grandin…</vt:lpstr>
      <vt:lpstr>Temple Grandin…</vt:lpstr>
      <vt:lpstr>Salamanca Statement (1994)</vt:lpstr>
      <vt:lpstr>Declaración de Salamanca (1994)</vt:lpstr>
      <vt:lpstr>So 20 years on……</vt:lpstr>
      <vt:lpstr>Asiqué, en 20 años ……</vt:lpstr>
      <vt:lpstr>Positive Role Models For Us All</vt:lpstr>
      <vt:lpstr>Un positivo Módelo a seguir para todos </vt:lpstr>
      <vt:lpstr>Time to reflect (1)</vt:lpstr>
      <vt:lpstr>Tiempo para reflexionar (1)</vt:lpstr>
      <vt:lpstr>Time to reflect (2)</vt:lpstr>
      <vt:lpstr>Tiempo para reflexionar (2)</vt:lpstr>
      <vt:lpstr>Time to reflect (3)</vt:lpstr>
      <vt:lpstr>Tiempo para reflexionar(3)</vt:lpstr>
      <vt:lpstr>What is our philosophy on education?</vt:lpstr>
      <vt:lpstr>¿Cual es nuestra filosofía en educación?</vt:lpstr>
      <vt:lpstr>Slide 64</vt:lpstr>
      <vt:lpstr>Key elements of inclusive schools…</vt:lpstr>
      <vt:lpstr>Elementos clave de las escuelas inclusivas…</vt:lpstr>
      <vt:lpstr>21st Century Children…  a key message!</vt:lpstr>
      <vt:lpstr> ¡Niños del Siglo XXI ... un mensaje clave!</vt:lpstr>
      <vt:lpstr>Slide 69</vt:lpstr>
      <vt:lpstr>Slide 70</vt:lpstr>
      <vt:lpstr>Slide 71</vt:lpstr>
      <vt:lpstr>Slide 72</vt:lpstr>
      <vt:lpstr>Slide 73</vt:lpstr>
      <vt:lpstr>Slide 74</vt:lpstr>
      <vt:lpstr>Slide 75</vt:lpstr>
      <vt:lpstr>Slide 76</vt:lpstr>
      <vt:lpstr>Slide 77</vt:lpstr>
      <vt:lpstr>Must-haves for your schools…</vt:lpstr>
      <vt:lpstr>Libros de obligada lectura en sus escuelas…</vt:lpstr>
      <vt:lpstr>Slide 80</vt:lpstr>
      <vt:lpstr>Slide 81</vt:lpstr>
      <vt:lpstr>How can you develop provision?</vt:lpstr>
      <vt:lpstr>¿Cómo podemos desarrollar el suministro?</vt:lpstr>
      <vt:lpstr>Ensure clear communication with parents/carers </vt:lpstr>
      <vt:lpstr>Garantizar una comunicación clara con los padres/tutores</vt:lpstr>
      <vt:lpstr>Slide 86</vt:lpstr>
      <vt:lpstr>Slide 87</vt:lpstr>
      <vt:lpstr>Every teacher is responsible for meeting special educational needs…</vt:lpstr>
      <vt:lpstr>Cada maestro es responsable de satisfacer las necesidades educativas especiales …</vt:lpstr>
      <vt:lpstr>Inclusive provision…</vt:lpstr>
      <vt:lpstr>Suministro inclusivo…</vt:lpstr>
      <vt:lpstr>Slide 92</vt:lpstr>
      <vt:lpstr>Slide 93</vt:lpstr>
      <vt:lpstr>Slide 94</vt:lpstr>
      <vt:lpstr>Slide 95</vt:lpstr>
      <vt:lpstr>The ‘Bananarama’ Principle…</vt:lpstr>
      <vt:lpstr>El Principio ‘Bananarama’ …</vt:lpstr>
      <vt:lpstr>Slide 98</vt:lpstr>
      <vt:lpstr>Slide 99</vt:lpstr>
      <vt:lpstr>New ways of working – the Local Offer</vt:lpstr>
      <vt:lpstr>Nuevas maneras de trabajar  La Oferta Local</vt:lpstr>
      <vt:lpstr>Slide 102</vt:lpstr>
      <vt:lpstr>Slide 103</vt:lpstr>
      <vt:lpstr>Slide 104</vt:lpstr>
      <vt:lpstr>Slide 105</vt:lpstr>
      <vt:lpstr>Key messages…</vt:lpstr>
      <vt:lpstr>Mensajes Clave…</vt:lpstr>
      <vt:lpstr>SENCo skills are still the same…</vt:lpstr>
      <vt:lpstr>Las habilidades del SENCo sigen siendo las mismas…</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Action planning and the future…</vt:lpstr>
      <vt:lpstr>Acciones que planificar en el futuro…</vt:lpstr>
      <vt:lpstr>Slide 128</vt:lpstr>
      <vt:lpstr>Slide 129</vt:lpstr>
      <vt:lpstr>Have we found the final piece?</vt:lpstr>
      <vt:lpstr>¿Hemos encontrado la pieza final?</vt:lpstr>
      <vt:lpstr>Slide 132</vt:lpstr>
      <vt:lpstr>Slide 133</vt:lpstr>
      <vt:lpstr>A timely reminder that Every Child Still Matters</vt:lpstr>
      <vt:lpstr>Un recordatorio oportuno de que Cada Niño Aún Importa</vt:lpstr>
      <vt:lpstr>Slide 136</vt:lpstr>
      <vt:lpstr>Slide 137</vt:lpstr>
      <vt:lpstr>Supporting each other</vt:lpstr>
      <vt:lpstr>Apoyarnos los unos a los otros</vt:lpstr>
      <vt:lpstr>So go away today and remember…</vt:lpstr>
      <vt:lpstr>Márchense hoy recordando…</vt:lpstr>
      <vt:lpstr>Slide 142</vt:lpstr>
      <vt:lpstr>Slide 143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2014-01-11T16:08:10Z</dcterms:created>
  <dcterms:modified xsi:type="dcterms:W3CDTF">2016-04-17T19:35:12Z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TC101671259990</vt:lpwstr>
  </property>
</Properties>
</file>