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diagrams/layout1.xml" ContentType="application/vnd.openxmlformats-officedocument.drawingml.diagramLayout+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Masters/slideMaster5.xml" ContentType="application/vnd.openxmlformats-officedocument.presentationml.slideMaster+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xls" ContentType="application/vnd.ms-exce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708" r:id="rId2"/>
    <p:sldMasterId id="2147483719" r:id="rId3"/>
    <p:sldMasterId id="2147483730" r:id="rId4"/>
    <p:sldMasterId id="2147483741" r:id="rId5"/>
  </p:sldMasterIdLst>
  <p:notesMasterIdLst>
    <p:notesMasterId r:id="rId67"/>
  </p:notesMasterIdLst>
  <p:handoutMasterIdLst>
    <p:handoutMasterId r:id="rId68"/>
  </p:handoutMasterIdLst>
  <p:sldIdLst>
    <p:sldId id="256" r:id="rId6"/>
    <p:sldId id="257" r:id="rId7"/>
    <p:sldId id="272" r:id="rId8"/>
    <p:sldId id="273" r:id="rId9"/>
    <p:sldId id="274" r:id="rId10"/>
    <p:sldId id="275" r:id="rId11"/>
    <p:sldId id="276" r:id="rId12"/>
    <p:sldId id="277" r:id="rId13"/>
    <p:sldId id="278" r:id="rId14"/>
    <p:sldId id="326" r:id="rId15"/>
    <p:sldId id="327" r:id="rId16"/>
    <p:sldId id="328"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 id="296" r:id="rId35"/>
    <p:sldId id="297" r:id="rId36"/>
    <p:sldId id="298" r:id="rId37"/>
    <p:sldId id="299" r:id="rId38"/>
    <p:sldId id="300" r:id="rId39"/>
    <p:sldId id="301" r:id="rId40"/>
    <p:sldId id="302" r:id="rId41"/>
    <p:sldId id="303" r:id="rId42"/>
    <p:sldId id="304" r:id="rId43"/>
    <p:sldId id="305" r:id="rId44"/>
    <p:sldId id="306" r:id="rId45"/>
    <p:sldId id="307" r:id="rId46"/>
    <p:sldId id="308" r:id="rId47"/>
    <p:sldId id="309" r:id="rId48"/>
    <p:sldId id="310" r:id="rId49"/>
    <p:sldId id="311" r:id="rId50"/>
    <p:sldId id="312" r:id="rId51"/>
    <p:sldId id="313" r:id="rId52"/>
    <p:sldId id="314" r:id="rId53"/>
    <p:sldId id="315" r:id="rId54"/>
    <p:sldId id="316" r:id="rId55"/>
    <p:sldId id="317" r:id="rId56"/>
    <p:sldId id="318" r:id="rId57"/>
    <p:sldId id="319" r:id="rId58"/>
    <p:sldId id="320" r:id="rId59"/>
    <p:sldId id="321" r:id="rId60"/>
    <p:sldId id="322" r:id="rId61"/>
    <p:sldId id="325" r:id="rId62"/>
    <p:sldId id="323" r:id="rId63"/>
    <p:sldId id="324" r:id="rId64"/>
    <p:sldId id="268" r:id="rId65"/>
    <p:sldId id="266" r:id="rId66"/>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636463"/>
    <a:srgbClr val="001138"/>
    <a:srgbClr val="C0C1BF"/>
    <a:srgbClr val="8D8E8D"/>
    <a:srgbClr val="3C3C3B"/>
    <a:srgbClr val="211D7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6" d="100"/>
          <a:sy n="76" d="100"/>
        </p:scale>
        <p:origin x="-120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8" d="100"/>
          <a:sy n="88" d="100"/>
        </p:scale>
        <p:origin x="-3870" y="-12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handoutMaster" Target="handoutMasters/handoutMaster1.xml"/><Relationship Id="rId7" Type="http://schemas.openxmlformats.org/officeDocument/2006/relationships/slide" Target="slides/slide2.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F3F802-7AB0-46EF-ACB0-B3DAD0C5168B}" type="doc">
      <dgm:prSet loTypeId="urn:microsoft.com/office/officeart/2005/8/layout/radial6" loCatId="cycle" qsTypeId="urn:microsoft.com/office/officeart/2005/8/quickstyle/simple1" qsCatId="simple" csTypeId="urn:microsoft.com/office/officeart/2005/8/colors/accent0_2" csCatId="mainScheme" phldr="1"/>
      <dgm:spPr/>
      <dgm:t>
        <a:bodyPr/>
        <a:lstStyle/>
        <a:p>
          <a:endParaRPr lang="en-GB"/>
        </a:p>
      </dgm:t>
    </dgm:pt>
    <dgm:pt modelId="{6A85F064-0CD7-49FE-A328-C860353A1EFA}">
      <dgm:prSet phldrT="[Text]"/>
      <dgm:spPr/>
      <dgm:t>
        <a:bodyPr/>
        <a:lstStyle/>
        <a:p>
          <a:r>
            <a:rPr lang="en-GB" dirty="0" smtClean="0">
              <a:solidFill>
                <a:schemeClr val="tx1"/>
              </a:solidFill>
            </a:rPr>
            <a:t>Student Passport</a:t>
          </a:r>
          <a:endParaRPr lang="en-GB" dirty="0">
            <a:solidFill>
              <a:schemeClr val="tx1"/>
            </a:solidFill>
          </a:endParaRPr>
        </a:p>
      </dgm:t>
    </dgm:pt>
    <dgm:pt modelId="{7B125703-0068-4D2E-8FA8-30A3BC961AC8}" type="parTrans" cxnId="{E4C92B1D-8DBB-4867-ACEE-A536AFA8A489}">
      <dgm:prSet/>
      <dgm:spPr/>
      <dgm:t>
        <a:bodyPr/>
        <a:lstStyle/>
        <a:p>
          <a:endParaRPr lang="en-GB">
            <a:solidFill>
              <a:schemeClr val="tx1"/>
            </a:solidFill>
          </a:endParaRPr>
        </a:p>
      </dgm:t>
    </dgm:pt>
    <dgm:pt modelId="{6E4658CD-EC2D-49E6-B3F1-BD0E0FDDE4C2}" type="sibTrans" cxnId="{E4C92B1D-8DBB-4867-ACEE-A536AFA8A489}">
      <dgm:prSet/>
      <dgm:spPr/>
      <dgm:t>
        <a:bodyPr/>
        <a:lstStyle/>
        <a:p>
          <a:endParaRPr lang="en-GB">
            <a:solidFill>
              <a:schemeClr val="tx1"/>
            </a:solidFill>
          </a:endParaRPr>
        </a:p>
      </dgm:t>
    </dgm:pt>
    <dgm:pt modelId="{521BAA09-439C-4246-B48D-50C936DDFF85}">
      <dgm:prSet phldrT="[Text]" custT="1"/>
      <dgm:spPr/>
      <dgm:t>
        <a:bodyPr/>
        <a:lstStyle/>
        <a:p>
          <a:r>
            <a:rPr lang="en-GB" sz="1800" dirty="0" smtClean="0">
              <a:solidFill>
                <a:schemeClr val="tx1"/>
              </a:solidFill>
            </a:rPr>
            <a:t>Teacher</a:t>
          </a:r>
          <a:endParaRPr lang="en-GB" sz="1800" dirty="0">
            <a:solidFill>
              <a:schemeClr val="tx1"/>
            </a:solidFill>
          </a:endParaRPr>
        </a:p>
      </dgm:t>
    </dgm:pt>
    <dgm:pt modelId="{DA299AEC-D4E7-4762-BBBD-46A6D7A91959}" type="parTrans" cxnId="{676353E0-0CC2-40D5-8B58-28385EF43E46}">
      <dgm:prSet/>
      <dgm:spPr/>
      <dgm:t>
        <a:bodyPr/>
        <a:lstStyle/>
        <a:p>
          <a:endParaRPr lang="en-GB">
            <a:solidFill>
              <a:schemeClr val="tx1"/>
            </a:solidFill>
          </a:endParaRPr>
        </a:p>
      </dgm:t>
    </dgm:pt>
    <dgm:pt modelId="{882D62EC-F051-48EA-B0EC-6990C326171E}" type="sibTrans" cxnId="{676353E0-0CC2-40D5-8B58-28385EF43E46}">
      <dgm:prSet/>
      <dgm:spPr/>
      <dgm:t>
        <a:bodyPr/>
        <a:lstStyle/>
        <a:p>
          <a:endParaRPr lang="en-GB" dirty="0">
            <a:solidFill>
              <a:schemeClr val="tx1"/>
            </a:solidFill>
          </a:endParaRPr>
        </a:p>
      </dgm:t>
    </dgm:pt>
    <dgm:pt modelId="{7DAAE21B-60CE-4526-818F-9BC9B4607FA6}">
      <dgm:prSet phldrT="[Text]" custT="1"/>
      <dgm:spPr/>
      <dgm:t>
        <a:bodyPr/>
        <a:lstStyle/>
        <a:p>
          <a:r>
            <a:rPr lang="en-GB" sz="1700" dirty="0" smtClean="0">
              <a:solidFill>
                <a:schemeClr val="tx1"/>
              </a:solidFill>
            </a:rPr>
            <a:t>Teaching Assistant</a:t>
          </a:r>
          <a:endParaRPr lang="en-GB" sz="1700" dirty="0">
            <a:solidFill>
              <a:schemeClr val="tx1"/>
            </a:solidFill>
          </a:endParaRPr>
        </a:p>
      </dgm:t>
    </dgm:pt>
    <dgm:pt modelId="{F9AA571C-DE75-4B1F-9D6D-22E265726339}" type="parTrans" cxnId="{852D690B-1C6E-4082-925E-E52468A1BB44}">
      <dgm:prSet/>
      <dgm:spPr/>
      <dgm:t>
        <a:bodyPr/>
        <a:lstStyle/>
        <a:p>
          <a:endParaRPr lang="en-GB">
            <a:solidFill>
              <a:schemeClr val="tx1"/>
            </a:solidFill>
          </a:endParaRPr>
        </a:p>
      </dgm:t>
    </dgm:pt>
    <dgm:pt modelId="{839D6084-1C6E-4119-A8CE-B44601E2C3BF}" type="sibTrans" cxnId="{852D690B-1C6E-4082-925E-E52468A1BB44}">
      <dgm:prSet/>
      <dgm:spPr/>
      <dgm:t>
        <a:bodyPr/>
        <a:lstStyle/>
        <a:p>
          <a:endParaRPr lang="en-GB" dirty="0">
            <a:solidFill>
              <a:schemeClr val="tx1"/>
            </a:solidFill>
          </a:endParaRPr>
        </a:p>
      </dgm:t>
    </dgm:pt>
    <dgm:pt modelId="{F159CD0E-F899-4549-970D-AB314D013D3B}">
      <dgm:prSet phldrT="[Text]" custT="1"/>
      <dgm:spPr/>
      <dgm:t>
        <a:bodyPr/>
        <a:lstStyle/>
        <a:p>
          <a:r>
            <a:rPr lang="en-GB" sz="1800" dirty="0" smtClean="0">
              <a:solidFill>
                <a:schemeClr val="tx1"/>
              </a:solidFill>
            </a:rPr>
            <a:t>Parent/ Carer</a:t>
          </a:r>
          <a:endParaRPr lang="en-GB" sz="1800" dirty="0">
            <a:solidFill>
              <a:schemeClr val="tx1"/>
            </a:solidFill>
          </a:endParaRPr>
        </a:p>
      </dgm:t>
    </dgm:pt>
    <dgm:pt modelId="{0B5DAB33-C8E4-486F-ACAB-78BC4A339532}" type="parTrans" cxnId="{4A7C3D7E-C9FC-49C8-A212-52F8CF645CE5}">
      <dgm:prSet/>
      <dgm:spPr/>
      <dgm:t>
        <a:bodyPr/>
        <a:lstStyle/>
        <a:p>
          <a:endParaRPr lang="en-GB">
            <a:solidFill>
              <a:schemeClr val="tx1"/>
            </a:solidFill>
          </a:endParaRPr>
        </a:p>
      </dgm:t>
    </dgm:pt>
    <dgm:pt modelId="{A173174D-68A3-428D-AA77-BF9F4C3F591B}" type="sibTrans" cxnId="{4A7C3D7E-C9FC-49C8-A212-52F8CF645CE5}">
      <dgm:prSet/>
      <dgm:spPr/>
      <dgm:t>
        <a:bodyPr/>
        <a:lstStyle/>
        <a:p>
          <a:endParaRPr lang="en-GB" dirty="0">
            <a:solidFill>
              <a:schemeClr val="tx1"/>
            </a:solidFill>
          </a:endParaRPr>
        </a:p>
      </dgm:t>
    </dgm:pt>
    <dgm:pt modelId="{35F138BC-EF55-4B2B-96D7-4AD8849D0C78}">
      <dgm:prSet phldrT="[Text]" custT="1"/>
      <dgm:spPr/>
      <dgm:t>
        <a:bodyPr/>
        <a:lstStyle/>
        <a:p>
          <a:r>
            <a:rPr lang="en-GB" sz="1800" dirty="0" smtClean="0">
              <a:solidFill>
                <a:schemeClr val="tx1"/>
              </a:solidFill>
            </a:rPr>
            <a:t>Student /Learner</a:t>
          </a:r>
          <a:endParaRPr lang="en-GB" sz="1800" dirty="0">
            <a:solidFill>
              <a:schemeClr val="tx1"/>
            </a:solidFill>
          </a:endParaRPr>
        </a:p>
      </dgm:t>
    </dgm:pt>
    <dgm:pt modelId="{BC40AAE9-91BF-4B27-A693-523679C425CE}" type="parTrans" cxnId="{2957C4CB-CC99-4351-AFC6-D50E06D4BCA0}">
      <dgm:prSet/>
      <dgm:spPr/>
      <dgm:t>
        <a:bodyPr/>
        <a:lstStyle/>
        <a:p>
          <a:endParaRPr lang="en-GB">
            <a:solidFill>
              <a:schemeClr val="tx1"/>
            </a:solidFill>
          </a:endParaRPr>
        </a:p>
      </dgm:t>
    </dgm:pt>
    <dgm:pt modelId="{6F29C624-7DEB-4B7C-8D8E-840FA96CB9D1}" type="sibTrans" cxnId="{2957C4CB-CC99-4351-AFC6-D50E06D4BCA0}">
      <dgm:prSet/>
      <dgm:spPr/>
      <dgm:t>
        <a:bodyPr/>
        <a:lstStyle/>
        <a:p>
          <a:endParaRPr lang="en-GB" dirty="0">
            <a:solidFill>
              <a:schemeClr val="tx1"/>
            </a:solidFill>
          </a:endParaRPr>
        </a:p>
      </dgm:t>
    </dgm:pt>
    <dgm:pt modelId="{AAFAC905-8E6C-474F-89B2-8EBC07FBBE12}" type="pres">
      <dgm:prSet presAssocID="{EBF3F802-7AB0-46EF-ACB0-B3DAD0C5168B}" presName="Name0" presStyleCnt="0">
        <dgm:presLayoutVars>
          <dgm:chMax val="1"/>
          <dgm:dir/>
          <dgm:animLvl val="ctr"/>
          <dgm:resizeHandles val="exact"/>
        </dgm:presLayoutVars>
      </dgm:prSet>
      <dgm:spPr/>
      <dgm:t>
        <a:bodyPr/>
        <a:lstStyle/>
        <a:p>
          <a:endParaRPr lang="en-GB"/>
        </a:p>
      </dgm:t>
    </dgm:pt>
    <dgm:pt modelId="{13C207E6-FE43-41F1-876B-93200B22ECA0}" type="pres">
      <dgm:prSet presAssocID="{6A85F064-0CD7-49FE-A328-C860353A1EFA}" presName="centerShape" presStyleLbl="node0" presStyleIdx="0" presStyleCnt="1"/>
      <dgm:spPr/>
      <dgm:t>
        <a:bodyPr/>
        <a:lstStyle/>
        <a:p>
          <a:endParaRPr lang="en-GB"/>
        </a:p>
      </dgm:t>
    </dgm:pt>
    <dgm:pt modelId="{5EC4A402-E125-42A1-9EB0-EAE4A19A9097}" type="pres">
      <dgm:prSet presAssocID="{521BAA09-439C-4246-B48D-50C936DDFF85}" presName="node" presStyleLbl="node1" presStyleIdx="0" presStyleCnt="4" custRadScaleRad="100111" custRadScaleInc="367">
        <dgm:presLayoutVars>
          <dgm:bulletEnabled val="1"/>
        </dgm:presLayoutVars>
      </dgm:prSet>
      <dgm:spPr/>
      <dgm:t>
        <a:bodyPr/>
        <a:lstStyle/>
        <a:p>
          <a:endParaRPr lang="en-GB"/>
        </a:p>
      </dgm:t>
    </dgm:pt>
    <dgm:pt modelId="{A1723CB4-B6A8-44C2-A7A8-04DAFEFDF5ED}" type="pres">
      <dgm:prSet presAssocID="{521BAA09-439C-4246-B48D-50C936DDFF85}" presName="dummy" presStyleCnt="0"/>
      <dgm:spPr/>
    </dgm:pt>
    <dgm:pt modelId="{CF229C40-D494-4CC8-A86B-8E6C2085705C}" type="pres">
      <dgm:prSet presAssocID="{882D62EC-F051-48EA-B0EC-6990C326171E}" presName="sibTrans" presStyleLbl="sibTrans2D1" presStyleIdx="0" presStyleCnt="4"/>
      <dgm:spPr/>
      <dgm:t>
        <a:bodyPr/>
        <a:lstStyle/>
        <a:p>
          <a:endParaRPr lang="en-GB"/>
        </a:p>
      </dgm:t>
    </dgm:pt>
    <dgm:pt modelId="{4F755B67-DC28-48E0-98C8-B902ADCC3AD4}" type="pres">
      <dgm:prSet presAssocID="{7DAAE21B-60CE-4526-818F-9BC9B4607FA6}" presName="node" presStyleLbl="node1" presStyleIdx="1" presStyleCnt="4">
        <dgm:presLayoutVars>
          <dgm:bulletEnabled val="1"/>
        </dgm:presLayoutVars>
      </dgm:prSet>
      <dgm:spPr/>
      <dgm:t>
        <a:bodyPr/>
        <a:lstStyle/>
        <a:p>
          <a:endParaRPr lang="en-GB"/>
        </a:p>
      </dgm:t>
    </dgm:pt>
    <dgm:pt modelId="{62961D9E-FD4D-423D-BED1-AFA6EA2AA07F}" type="pres">
      <dgm:prSet presAssocID="{7DAAE21B-60CE-4526-818F-9BC9B4607FA6}" presName="dummy" presStyleCnt="0"/>
      <dgm:spPr/>
    </dgm:pt>
    <dgm:pt modelId="{C5004084-21EE-4A1E-90B7-CF1777050BF7}" type="pres">
      <dgm:prSet presAssocID="{839D6084-1C6E-4119-A8CE-B44601E2C3BF}" presName="sibTrans" presStyleLbl="sibTrans2D1" presStyleIdx="1" presStyleCnt="4"/>
      <dgm:spPr/>
      <dgm:t>
        <a:bodyPr/>
        <a:lstStyle/>
        <a:p>
          <a:endParaRPr lang="en-GB"/>
        </a:p>
      </dgm:t>
    </dgm:pt>
    <dgm:pt modelId="{B04ACA83-3A12-4582-9907-EB1710694EB7}" type="pres">
      <dgm:prSet presAssocID="{F159CD0E-F899-4549-970D-AB314D013D3B}" presName="node" presStyleLbl="node1" presStyleIdx="2" presStyleCnt="4">
        <dgm:presLayoutVars>
          <dgm:bulletEnabled val="1"/>
        </dgm:presLayoutVars>
      </dgm:prSet>
      <dgm:spPr/>
      <dgm:t>
        <a:bodyPr/>
        <a:lstStyle/>
        <a:p>
          <a:endParaRPr lang="en-GB"/>
        </a:p>
      </dgm:t>
    </dgm:pt>
    <dgm:pt modelId="{9C3DD88B-6806-49CC-851B-8720D25DD8CC}" type="pres">
      <dgm:prSet presAssocID="{F159CD0E-F899-4549-970D-AB314D013D3B}" presName="dummy" presStyleCnt="0"/>
      <dgm:spPr/>
    </dgm:pt>
    <dgm:pt modelId="{A2233235-206A-4ED6-AB3F-01AA69433D31}" type="pres">
      <dgm:prSet presAssocID="{A173174D-68A3-428D-AA77-BF9F4C3F591B}" presName="sibTrans" presStyleLbl="sibTrans2D1" presStyleIdx="2" presStyleCnt="4"/>
      <dgm:spPr/>
      <dgm:t>
        <a:bodyPr/>
        <a:lstStyle/>
        <a:p>
          <a:endParaRPr lang="en-GB"/>
        </a:p>
      </dgm:t>
    </dgm:pt>
    <dgm:pt modelId="{C213E4E7-F0F7-412F-A885-DE2A0E990234}" type="pres">
      <dgm:prSet presAssocID="{35F138BC-EF55-4B2B-96D7-4AD8849D0C78}" presName="node" presStyleLbl="node1" presStyleIdx="3" presStyleCnt="4">
        <dgm:presLayoutVars>
          <dgm:bulletEnabled val="1"/>
        </dgm:presLayoutVars>
      </dgm:prSet>
      <dgm:spPr/>
      <dgm:t>
        <a:bodyPr/>
        <a:lstStyle/>
        <a:p>
          <a:endParaRPr lang="en-GB"/>
        </a:p>
      </dgm:t>
    </dgm:pt>
    <dgm:pt modelId="{70A29CEC-E892-4039-A5DA-427653ECA2E5}" type="pres">
      <dgm:prSet presAssocID="{35F138BC-EF55-4B2B-96D7-4AD8849D0C78}" presName="dummy" presStyleCnt="0"/>
      <dgm:spPr/>
    </dgm:pt>
    <dgm:pt modelId="{D07065FB-96FF-46C2-BF94-A7C6314B01DA}" type="pres">
      <dgm:prSet presAssocID="{6F29C624-7DEB-4B7C-8D8E-840FA96CB9D1}" presName="sibTrans" presStyleLbl="sibTrans2D1" presStyleIdx="3" presStyleCnt="4"/>
      <dgm:spPr/>
      <dgm:t>
        <a:bodyPr/>
        <a:lstStyle/>
        <a:p>
          <a:endParaRPr lang="en-GB"/>
        </a:p>
      </dgm:t>
    </dgm:pt>
  </dgm:ptLst>
  <dgm:cxnLst>
    <dgm:cxn modelId="{54B1B1B4-4D1C-48B2-B026-1AE153A2F3BA}" type="presOf" srcId="{6A85F064-0CD7-49FE-A328-C860353A1EFA}" destId="{13C207E6-FE43-41F1-876B-93200B22ECA0}" srcOrd="0" destOrd="0" presId="urn:microsoft.com/office/officeart/2005/8/layout/radial6"/>
    <dgm:cxn modelId="{27E8BF8D-9637-44A2-A6E1-CD2318FEAF52}" type="presOf" srcId="{6F29C624-7DEB-4B7C-8D8E-840FA96CB9D1}" destId="{D07065FB-96FF-46C2-BF94-A7C6314B01DA}" srcOrd="0" destOrd="0" presId="urn:microsoft.com/office/officeart/2005/8/layout/radial6"/>
    <dgm:cxn modelId="{6726902E-18A2-420F-98DB-BC58688FC6DE}" type="presOf" srcId="{839D6084-1C6E-4119-A8CE-B44601E2C3BF}" destId="{C5004084-21EE-4A1E-90B7-CF1777050BF7}" srcOrd="0" destOrd="0" presId="urn:microsoft.com/office/officeart/2005/8/layout/radial6"/>
    <dgm:cxn modelId="{CD636D57-F690-495D-A1F6-81B56A4B59F4}" type="presOf" srcId="{35F138BC-EF55-4B2B-96D7-4AD8849D0C78}" destId="{C213E4E7-F0F7-412F-A885-DE2A0E990234}" srcOrd="0" destOrd="0" presId="urn:microsoft.com/office/officeart/2005/8/layout/radial6"/>
    <dgm:cxn modelId="{4A7C3D7E-C9FC-49C8-A212-52F8CF645CE5}" srcId="{6A85F064-0CD7-49FE-A328-C860353A1EFA}" destId="{F159CD0E-F899-4549-970D-AB314D013D3B}" srcOrd="2" destOrd="0" parTransId="{0B5DAB33-C8E4-486F-ACAB-78BC4A339532}" sibTransId="{A173174D-68A3-428D-AA77-BF9F4C3F591B}"/>
    <dgm:cxn modelId="{B594AD3F-6F52-4E02-843D-980CD55D867F}" type="presOf" srcId="{A173174D-68A3-428D-AA77-BF9F4C3F591B}" destId="{A2233235-206A-4ED6-AB3F-01AA69433D31}" srcOrd="0" destOrd="0" presId="urn:microsoft.com/office/officeart/2005/8/layout/radial6"/>
    <dgm:cxn modelId="{676353E0-0CC2-40D5-8B58-28385EF43E46}" srcId="{6A85F064-0CD7-49FE-A328-C860353A1EFA}" destId="{521BAA09-439C-4246-B48D-50C936DDFF85}" srcOrd="0" destOrd="0" parTransId="{DA299AEC-D4E7-4762-BBBD-46A6D7A91959}" sibTransId="{882D62EC-F051-48EA-B0EC-6990C326171E}"/>
    <dgm:cxn modelId="{E4C92B1D-8DBB-4867-ACEE-A536AFA8A489}" srcId="{EBF3F802-7AB0-46EF-ACB0-B3DAD0C5168B}" destId="{6A85F064-0CD7-49FE-A328-C860353A1EFA}" srcOrd="0" destOrd="0" parTransId="{7B125703-0068-4D2E-8FA8-30A3BC961AC8}" sibTransId="{6E4658CD-EC2D-49E6-B3F1-BD0E0FDDE4C2}"/>
    <dgm:cxn modelId="{F2CC5692-BA2D-460B-985D-492D73415AD5}" type="presOf" srcId="{EBF3F802-7AB0-46EF-ACB0-B3DAD0C5168B}" destId="{AAFAC905-8E6C-474F-89B2-8EBC07FBBE12}" srcOrd="0" destOrd="0" presId="urn:microsoft.com/office/officeart/2005/8/layout/radial6"/>
    <dgm:cxn modelId="{852D690B-1C6E-4082-925E-E52468A1BB44}" srcId="{6A85F064-0CD7-49FE-A328-C860353A1EFA}" destId="{7DAAE21B-60CE-4526-818F-9BC9B4607FA6}" srcOrd="1" destOrd="0" parTransId="{F9AA571C-DE75-4B1F-9D6D-22E265726339}" sibTransId="{839D6084-1C6E-4119-A8CE-B44601E2C3BF}"/>
    <dgm:cxn modelId="{22A928BC-76C7-4242-9D87-0D40FE8B06C6}" type="presOf" srcId="{7DAAE21B-60CE-4526-818F-9BC9B4607FA6}" destId="{4F755B67-DC28-48E0-98C8-B902ADCC3AD4}" srcOrd="0" destOrd="0" presId="urn:microsoft.com/office/officeart/2005/8/layout/radial6"/>
    <dgm:cxn modelId="{BF57C1F8-66A4-434F-9217-453224F0380B}" type="presOf" srcId="{521BAA09-439C-4246-B48D-50C936DDFF85}" destId="{5EC4A402-E125-42A1-9EB0-EAE4A19A9097}" srcOrd="0" destOrd="0" presId="urn:microsoft.com/office/officeart/2005/8/layout/radial6"/>
    <dgm:cxn modelId="{36B01D65-3C10-4D2F-8D3B-2021534546A6}" type="presOf" srcId="{882D62EC-F051-48EA-B0EC-6990C326171E}" destId="{CF229C40-D494-4CC8-A86B-8E6C2085705C}" srcOrd="0" destOrd="0" presId="urn:microsoft.com/office/officeart/2005/8/layout/radial6"/>
    <dgm:cxn modelId="{2957C4CB-CC99-4351-AFC6-D50E06D4BCA0}" srcId="{6A85F064-0CD7-49FE-A328-C860353A1EFA}" destId="{35F138BC-EF55-4B2B-96D7-4AD8849D0C78}" srcOrd="3" destOrd="0" parTransId="{BC40AAE9-91BF-4B27-A693-523679C425CE}" sibTransId="{6F29C624-7DEB-4B7C-8D8E-840FA96CB9D1}"/>
    <dgm:cxn modelId="{32B8640C-8149-4D04-8B18-F482BD57AE64}" type="presOf" srcId="{F159CD0E-F899-4549-970D-AB314D013D3B}" destId="{B04ACA83-3A12-4582-9907-EB1710694EB7}" srcOrd="0" destOrd="0" presId="urn:microsoft.com/office/officeart/2005/8/layout/radial6"/>
    <dgm:cxn modelId="{D32B02D1-405E-40E3-8018-E8EA00FDCB03}" type="presParOf" srcId="{AAFAC905-8E6C-474F-89B2-8EBC07FBBE12}" destId="{13C207E6-FE43-41F1-876B-93200B22ECA0}" srcOrd="0" destOrd="0" presId="urn:microsoft.com/office/officeart/2005/8/layout/radial6"/>
    <dgm:cxn modelId="{6A703F73-A792-4298-9D5D-B1B08F5DC1CC}" type="presParOf" srcId="{AAFAC905-8E6C-474F-89B2-8EBC07FBBE12}" destId="{5EC4A402-E125-42A1-9EB0-EAE4A19A9097}" srcOrd="1" destOrd="0" presId="urn:microsoft.com/office/officeart/2005/8/layout/radial6"/>
    <dgm:cxn modelId="{11D108ED-EA44-4369-A130-62736F0CD4C9}" type="presParOf" srcId="{AAFAC905-8E6C-474F-89B2-8EBC07FBBE12}" destId="{A1723CB4-B6A8-44C2-A7A8-04DAFEFDF5ED}" srcOrd="2" destOrd="0" presId="urn:microsoft.com/office/officeart/2005/8/layout/radial6"/>
    <dgm:cxn modelId="{CB44EDD0-926B-4E78-A1B2-853EC4691266}" type="presParOf" srcId="{AAFAC905-8E6C-474F-89B2-8EBC07FBBE12}" destId="{CF229C40-D494-4CC8-A86B-8E6C2085705C}" srcOrd="3" destOrd="0" presId="urn:microsoft.com/office/officeart/2005/8/layout/radial6"/>
    <dgm:cxn modelId="{66422E9F-AEB4-46DD-BE3B-5874C93BF01A}" type="presParOf" srcId="{AAFAC905-8E6C-474F-89B2-8EBC07FBBE12}" destId="{4F755B67-DC28-48E0-98C8-B902ADCC3AD4}" srcOrd="4" destOrd="0" presId="urn:microsoft.com/office/officeart/2005/8/layout/radial6"/>
    <dgm:cxn modelId="{EC771552-1524-4DE4-9C0D-756B3153455B}" type="presParOf" srcId="{AAFAC905-8E6C-474F-89B2-8EBC07FBBE12}" destId="{62961D9E-FD4D-423D-BED1-AFA6EA2AA07F}" srcOrd="5" destOrd="0" presId="urn:microsoft.com/office/officeart/2005/8/layout/radial6"/>
    <dgm:cxn modelId="{9359B2C6-BB6F-4B02-BD53-40DE4B765E99}" type="presParOf" srcId="{AAFAC905-8E6C-474F-89B2-8EBC07FBBE12}" destId="{C5004084-21EE-4A1E-90B7-CF1777050BF7}" srcOrd="6" destOrd="0" presId="urn:microsoft.com/office/officeart/2005/8/layout/radial6"/>
    <dgm:cxn modelId="{6339B44A-80AE-44FA-A9D8-F9D2D7E18BA4}" type="presParOf" srcId="{AAFAC905-8E6C-474F-89B2-8EBC07FBBE12}" destId="{B04ACA83-3A12-4582-9907-EB1710694EB7}" srcOrd="7" destOrd="0" presId="urn:microsoft.com/office/officeart/2005/8/layout/radial6"/>
    <dgm:cxn modelId="{0855F9D6-79DC-4A29-AC5C-013055E435A7}" type="presParOf" srcId="{AAFAC905-8E6C-474F-89B2-8EBC07FBBE12}" destId="{9C3DD88B-6806-49CC-851B-8720D25DD8CC}" srcOrd="8" destOrd="0" presId="urn:microsoft.com/office/officeart/2005/8/layout/radial6"/>
    <dgm:cxn modelId="{00C8F6A2-26F8-44E1-B115-7EE7A70925AA}" type="presParOf" srcId="{AAFAC905-8E6C-474F-89B2-8EBC07FBBE12}" destId="{A2233235-206A-4ED6-AB3F-01AA69433D31}" srcOrd="9" destOrd="0" presId="urn:microsoft.com/office/officeart/2005/8/layout/radial6"/>
    <dgm:cxn modelId="{75AD0C2B-2CCD-494D-8787-1311C344ADEB}" type="presParOf" srcId="{AAFAC905-8E6C-474F-89B2-8EBC07FBBE12}" destId="{C213E4E7-F0F7-412F-A885-DE2A0E990234}" srcOrd="10" destOrd="0" presId="urn:microsoft.com/office/officeart/2005/8/layout/radial6"/>
    <dgm:cxn modelId="{2981D960-3F4D-4A67-BEC3-55223261E44B}" type="presParOf" srcId="{AAFAC905-8E6C-474F-89B2-8EBC07FBBE12}" destId="{70A29CEC-E892-4039-A5DA-427653ECA2E5}" srcOrd="11" destOrd="0" presId="urn:microsoft.com/office/officeart/2005/8/layout/radial6"/>
    <dgm:cxn modelId="{CBC58F20-D0C9-44AC-97AE-F746F9BAC20D}" type="presParOf" srcId="{AAFAC905-8E6C-474F-89B2-8EBC07FBBE12}" destId="{D07065FB-96FF-46C2-BF94-A7C6314B01DA}" srcOrd="12" destOrd="0" presId="urn:microsoft.com/office/officeart/2005/8/layout/radial6"/>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pitchFamily="34" charset="0"/>
              </a:defRPr>
            </a:lvl1pPr>
          </a:lstStyle>
          <a:p>
            <a:pPr>
              <a:defRPr/>
            </a:pPr>
            <a:fld id="{9D8304AB-34D1-4F0B-AB51-9EDE396C6FE7}" type="slidenum">
              <a:rPr lang="en-US" altLang="en-US"/>
              <a:pPr>
                <a:defRPr/>
              </a:pPr>
              <a:t>‹#›</a:t>
            </a:fld>
            <a:endParaRPr lang="en-US" altLang="en-US" dirty="0"/>
          </a:p>
        </p:txBody>
      </p:sp>
      <p:sp>
        <p:nvSpPr>
          <p:cNvPr id="6" name="Footer Placeholder 5"/>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GB" dirty="0"/>
          </a:p>
        </p:txBody>
      </p:sp>
    </p:spTree>
    <p:extLst>
      <p:ext uri="{BB962C8B-B14F-4D97-AF65-F5344CB8AC3E}">
        <p14:creationId xmlns:p14="http://schemas.microsoft.com/office/powerpoint/2010/main" xmlns="" val="167897865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34" charset="0"/>
              </a:defRPr>
            </a:lvl1pPr>
          </a:lstStyle>
          <a:p>
            <a:pPr>
              <a:defRPr/>
            </a:pPr>
            <a:fld id="{5D4C3C5F-F156-4255-8C19-14D1D9691654}" type="datetimeFigureOut">
              <a:rPr lang="en-US" altLang="en-US"/>
              <a:pPr>
                <a:defRPr/>
              </a:pPr>
              <a:t>3/12/2016</a:t>
            </a:fld>
            <a:endParaRPr lang="en-US" alt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pitchFamily="34" charset="0"/>
              </a:defRPr>
            </a:lvl1pPr>
          </a:lstStyle>
          <a:p>
            <a:pPr>
              <a:defRPr/>
            </a:pPr>
            <a:fld id="{D28AF442-D8F0-4F40-8A5D-11E6D598BD47}" type="slidenum">
              <a:rPr lang="en-US" altLang="en-US"/>
              <a:pPr>
                <a:defRPr/>
              </a:pPr>
              <a:t>‹#›</a:t>
            </a:fld>
            <a:endParaRPr lang="en-US" altLang="en-US" dirty="0"/>
          </a:p>
        </p:txBody>
      </p:sp>
    </p:spTree>
    <p:extLst>
      <p:ext uri="{BB962C8B-B14F-4D97-AF65-F5344CB8AC3E}">
        <p14:creationId xmlns:p14="http://schemas.microsoft.com/office/powerpoint/2010/main" xmlns="" val="329919445"/>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7CD171F-1A44-4516-A6B0-02B0B88CAFB7}" type="slidenum">
              <a:rPr lang="en-GB" smtClean="0"/>
              <a:pPr>
                <a:defRPr/>
              </a:pPr>
              <a:t>33</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7CD171F-1A44-4516-A6B0-02B0B88CAFB7}" type="slidenum">
              <a:rPr lang="en-GB" smtClean="0"/>
              <a:pPr>
                <a:defRPr/>
              </a:pPr>
              <a:t>35</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smtClean="0"/>
          </a:p>
        </p:txBody>
      </p:sp>
      <p:sp>
        <p:nvSpPr>
          <p:cNvPr id="4" name="Slide Number Placeholder 3"/>
          <p:cNvSpPr>
            <a:spLocks noGrp="1"/>
          </p:cNvSpPr>
          <p:nvPr>
            <p:ph type="sldNum" sz="quarter" idx="10"/>
          </p:nvPr>
        </p:nvSpPr>
        <p:spPr/>
        <p:txBody>
          <a:bodyPr/>
          <a:lstStyle/>
          <a:p>
            <a:pPr>
              <a:defRPr/>
            </a:pPr>
            <a:fld id="{97CD171F-1A44-4516-A6B0-02B0B88CAFB7}" type="slidenum">
              <a:rPr lang="en-GB" smtClean="0"/>
              <a:pPr>
                <a:defRPr/>
              </a:pPr>
              <a:t>37</a:t>
            </a:fld>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p:spPr>
      </p:sp>
      <p:sp>
        <p:nvSpPr>
          <p:cNvPr id="81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81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FEA5BBA-DD15-4197-8F6B-6A52819509F3}" type="slidenum">
              <a:rPr lang="en-GB" smtClean="0"/>
              <a:pPr fontAlgn="base">
                <a:spcBef>
                  <a:spcPct val="0"/>
                </a:spcBef>
                <a:spcAft>
                  <a:spcPct val="0"/>
                </a:spcAft>
                <a:defRPr/>
              </a:pPr>
              <a:t>39</a:t>
            </a:fld>
            <a:endParaRPr lang="en-GB"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8A67A987-9EA4-493D-A43B-01AF8043515A}" type="slidenum">
              <a:rPr lang="en-GB" smtClean="0"/>
              <a:pPr/>
              <a:t>59</a:t>
            </a:fld>
            <a:endParaRPr lang="en-GB" dirty="0"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Microsoft_Office_Excel_97-2003_Worksheet2.xls"/><Relationship Id="rId2" Type="http://schemas.openxmlformats.org/officeDocument/2006/relationships/slideMaster" Target="../slideMasters/slideMaster2.xml"/><Relationship Id="rId1" Type="http://schemas.openxmlformats.org/officeDocument/2006/relationships/vmlDrawing" Target="../drawings/vmlDrawing2.v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Microsoft_Office_Excel_97-2003_Worksheet3.xls"/><Relationship Id="rId2" Type="http://schemas.openxmlformats.org/officeDocument/2006/relationships/slideMaster" Target="../slideMasters/slideMaster3.xml"/><Relationship Id="rId1" Type="http://schemas.openxmlformats.org/officeDocument/2006/relationships/vmlDrawing" Target="../drawings/vmlDrawing3.v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Microsoft_Office_Excel_97-2003_Worksheet4.xls"/><Relationship Id="rId2" Type="http://schemas.openxmlformats.org/officeDocument/2006/relationships/slideMaster" Target="../slideMasters/slideMaster4.xml"/><Relationship Id="rId1" Type="http://schemas.openxmlformats.org/officeDocument/2006/relationships/vmlDrawing" Target="../drawings/vmlDrawing4.v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oleObject" Target="../embeddings/Microsoft_Office_Excel_97-2003_Worksheet5.xls"/><Relationship Id="rId2" Type="http://schemas.openxmlformats.org/officeDocument/2006/relationships/slideMaster" Target="../slideMasters/slideMaster5.xml"/><Relationship Id="rId1" Type="http://schemas.openxmlformats.org/officeDocument/2006/relationships/vmlDrawing" Target="../drawings/vmlDrawing5.v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Master" Target="../slideMasters/slideMaster1.xml"/><Relationship Id="rId1" Type="http://schemas.openxmlformats.org/officeDocument/2006/relationships/vmlDrawing" Target="../drawings/vmlDrawing1.v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AHT COVER">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00113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5" descr="NAHTidentity_reveresed_RGB_HR.png"/>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588963" y="606425"/>
            <a:ext cx="5595937" cy="295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 Placeholder 2"/>
          <p:cNvSpPr>
            <a:spLocks noGrp="1"/>
          </p:cNvSpPr>
          <p:nvPr>
            <p:ph type="body" sz="quarter" idx="10"/>
          </p:nvPr>
        </p:nvSpPr>
        <p:spPr>
          <a:xfrm>
            <a:off x="457200" y="4847246"/>
            <a:ext cx="8229600" cy="1611313"/>
          </a:xfrm>
          <a:prstGeom prst="rect">
            <a:avLst/>
          </a:prstGeom>
        </p:spPr>
        <p:txBody>
          <a:bodyPr vert="horz"/>
          <a:lstStyle>
            <a:lvl1pPr marL="0" indent="0" algn="r">
              <a:buNone/>
              <a:defRPr>
                <a:solidFill>
                  <a:srgbClr val="FFFFFF"/>
                </a:solidFill>
              </a:defRPr>
            </a:lvl1pPr>
            <a:lvl2pPr algn="r">
              <a:defRPr>
                <a:solidFill>
                  <a:srgbClr val="FFFFFF"/>
                </a:solidFill>
              </a:defRPr>
            </a:lvl2pPr>
            <a:lvl3pPr marL="914400" indent="0" algn="r">
              <a:buNone/>
              <a:defRPr>
                <a:solidFill>
                  <a:srgbClr val="FFFFFF"/>
                </a:solidFill>
              </a:defRPr>
            </a:lvl3pPr>
          </a:lstStyle>
          <a:p>
            <a:pPr lvl="0"/>
            <a:r>
              <a:rPr lang="en-GB" dirty="0" smtClean="0"/>
              <a:t>Click to edit Master text styles</a:t>
            </a:r>
          </a:p>
          <a:p>
            <a:pPr lvl="1"/>
            <a:r>
              <a:rPr lang="en-GB" dirty="0" smtClean="0"/>
              <a:t>Second level</a:t>
            </a:r>
          </a:p>
          <a:p>
            <a:pPr lvl="2"/>
            <a:r>
              <a:rPr lang="en-GB" dirty="0" smtClean="0"/>
              <a:t>Third level</a:t>
            </a:r>
          </a:p>
          <a:p>
            <a:pPr lvl="2"/>
            <a:r>
              <a:rPr lang="en-GB" dirty="0" smtClean="0"/>
              <a:t>00/00/00</a:t>
            </a:r>
          </a:p>
        </p:txBody>
      </p:sp>
      <p:sp>
        <p:nvSpPr>
          <p:cNvPr id="6" name="Date Placeholder 3"/>
          <p:cNvSpPr>
            <a:spLocks noGrp="1"/>
          </p:cNvSpPr>
          <p:nvPr>
            <p:ph type="dt" sz="half" idx="11"/>
          </p:nvPr>
        </p:nvSpPr>
        <p:spPr/>
        <p:txBody>
          <a:bodyPr/>
          <a:lstStyle>
            <a:lvl1pPr>
              <a:defRPr smtClean="0">
                <a:solidFill>
                  <a:schemeClr val="bg2"/>
                </a:solidFill>
              </a:defRPr>
            </a:lvl1pPr>
          </a:lstStyle>
          <a:p>
            <a:pPr>
              <a:defRPr/>
            </a:pPr>
            <a:r>
              <a:rPr lang="en-GB" altLang="en-US" dirty="0" smtClean="0"/>
              <a:t>www.gdmorewood.com</a:t>
            </a:r>
            <a:endParaRPr lang="en-US" altLang="en-US" dirty="0"/>
          </a:p>
        </p:txBody>
      </p:sp>
      <p:sp>
        <p:nvSpPr>
          <p:cNvPr id="7" name="Footer Placeholder 4"/>
          <p:cNvSpPr>
            <a:spLocks noGrp="1"/>
          </p:cNvSpPr>
          <p:nvPr>
            <p:ph type="ftr" sz="quarter" idx="12"/>
          </p:nvPr>
        </p:nvSpPr>
        <p:spPr/>
        <p:txBody>
          <a:bodyPr/>
          <a:lstStyle>
            <a:lvl1pPr algn="ctr">
              <a:defRPr sz="1200">
                <a:solidFill>
                  <a:schemeClr val="bg2"/>
                </a:solidFill>
              </a:defRPr>
            </a:lvl1pPr>
          </a:lstStyle>
          <a:p>
            <a:pPr>
              <a:defRPr/>
            </a:pPr>
            <a:r>
              <a:rPr lang="en-US" dirty="0" smtClean="0"/>
              <a:t>PRIVATE &amp; CONFIDENTIAL</a:t>
            </a:r>
            <a:endParaRPr lang="en-US" dirty="0"/>
          </a:p>
        </p:txBody>
      </p:sp>
      <p:sp>
        <p:nvSpPr>
          <p:cNvPr id="8" name="Slide Number Placeholder 5"/>
          <p:cNvSpPr>
            <a:spLocks noGrp="1"/>
          </p:cNvSpPr>
          <p:nvPr>
            <p:ph type="sldNum" sz="quarter" idx="13"/>
          </p:nvPr>
        </p:nvSpPr>
        <p:spPr/>
        <p:txBody>
          <a:bodyPr/>
          <a:lstStyle>
            <a:lvl1pPr>
              <a:defRPr smtClean="0"/>
            </a:lvl1pPr>
          </a:lstStyle>
          <a:p>
            <a:pPr>
              <a:defRPr/>
            </a:pPr>
            <a:fld id="{0253AF94-0B26-4FD5-B5DD-780A0BB5C2A9}" type="slidenum">
              <a:rPr lang="en-US" altLang="en-US"/>
              <a:pPr>
                <a:defRPr/>
              </a:pPr>
              <a:t>‹#›</a:t>
            </a:fld>
            <a:endParaRPr lang="en-US" altLang="en-US" dirty="0"/>
          </a:p>
        </p:txBody>
      </p:sp>
    </p:spTree>
    <p:extLst>
      <p:ext uri="{BB962C8B-B14F-4D97-AF65-F5344CB8AC3E}">
        <p14:creationId xmlns:p14="http://schemas.microsoft.com/office/powerpoint/2010/main" xmlns="" val="1355083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GB" altLang="en-US" dirty="0" smtClean="0"/>
              <a:t>www.gdmorewood.com</a:t>
            </a:r>
            <a:endParaRPr lang="en-US" altLang="en-US" dirty="0"/>
          </a:p>
        </p:txBody>
      </p:sp>
      <p:sp>
        <p:nvSpPr>
          <p:cNvPr id="3" name="Footer Placeholder 4"/>
          <p:cNvSpPr>
            <a:spLocks noGrp="1"/>
          </p:cNvSpPr>
          <p:nvPr>
            <p:ph type="ftr" sz="quarter" idx="11"/>
          </p:nvPr>
        </p:nvSpPr>
        <p:spPr/>
        <p:txBody>
          <a:bodyPr/>
          <a:lstStyle>
            <a:lvl1pPr>
              <a:defRPr/>
            </a:lvl1pPr>
          </a:lstStyle>
          <a:p>
            <a:pPr>
              <a:defRPr/>
            </a:pPr>
            <a:r>
              <a:rPr lang="en-US" dirty="0"/>
              <a:t>PRIVATE &amp; CONFIDENTIAL</a:t>
            </a:r>
          </a:p>
        </p:txBody>
      </p:sp>
      <p:sp>
        <p:nvSpPr>
          <p:cNvPr id="4" name="Slide Number Placeholder 5"/>
          <p:cNvSpPr>
            <a:spLocks noGrp="1"/>
          </p:cNvSpPr>
          <p:nvPr>
            <p:ph type="sldNum" sz="quarter" idx="12"/>
          </p:nvPr>
        </p:nvSpPr>
        <p:spPr/>
        <p:txBody>
          <a:bodyPr/>
          <a:lstStyle>
            <a:lvl1pPr>
              <a:defRPr/>
            </a:lvl1pPr>
          </a:lstStyle>
          <a:p>
            <a:pPr>
              <a:defRPr/>
            </a:pPr>
            <a:fld id="{11B39570-034F-4106-BA9A-E913A60DB897}" type="slidenum">
              <a:rPr lang="en-US" altLang="en-US"/>
              <a:pPr>
                <a:defRPr/>
              </a:pPr>
              <a:t>‹#›</a:t>
            </a:fld>
            <a:endParaRPr lang="en-US" altLang="en-US" dirty="0"/>
          </a:p>
        </p:txBody>
      </p:sp>
    </p:spTree>
    <p:extLst>
      <p:ext uri="{BB962C8B-B14F-4D97-AF65-F5344CB8AC3E}">
        <p14:creationId xmlns:p14="http://schemas.microsoft.com/office/powerpoint/2010/main" xmlns="" val="2026087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8"/>
            <a:ext cx="8229600" cy="4525963"/>
          </a:xfrm>
          <a:prstGeom prst="rect">
            <a:avLst/>
          </a:prstGeo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Title 6"/>
          <p:cNvSpPr>
            <a:spLocks noGrp="1"/>
          </p:cNvSpPr>
          <p:nvPr>
            <p:ph type="title"/>
          </p:nvPr>
        </p:nvSpPr>
        <p:spPr>
          <a:xfrm>
            <a:off x="457200" y="274638"/>
            <a:ext cx="8229600" cy="1143000"/>
          </a:xfrm>
          <a:prstGeom prst="rect">
            <a:avLst/>
          </a:prstGeom>
        </p:spPr>
        <p:txBody>
          <a:bodyPr rtlCol="0"/>
          <a:lstStyle>
            <a:extLst/>
          </a:lstStyle>
          <a:p>
            <a:r>
              <a:rPr kumimoji="0" lang="en-US" smtClean="0"/>
              <a:t>Click to edit Master title style</a:t>
            </a:r>
            <a:endParaRPr kumimoji="0"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ctr">
              <a:defRPr sz="1200" b="1" smtClean="0">
                <a:solidFill>
                  <a:schemeClr val="tx1"/>
                </a:solidFill>
              </a:defRPr>
            </a:lvl1pPr>
          </a:lstStyle>
          <a:p>
            <a:pPr>
              <a:defRPr/>
            </a:pPr>
            <a:r>
              <a:rPr lang="en-GB" altLang="en-US" dirty="0" smtClean="0"/>
              <a:t>www.gdmorewood.com</a:t>
            </a:r>
            <a:endParaRPr lang="en-US"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dirty="0"/>
              <a:t>PRIVATE &amp; CONFIDENTIAL</a:t>
            </a:r>
          </a:p>
        </p:txBody>
      </p:sp>
    </p:spTree>
    <p:extLst>
      <p:ext uri="{BB962C8B-B14F-4D97-AF65-F5344CB8AC3E}">
        <p14:creationId xmlns:p14="http://schemas.microsoft.com/office/powerpoint/2010/main" xmlns="" val="32993785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 columns - 2 line heading">
    <p:spTree>
      <p:nvGrpSpPr>
        <p:cNvPr id="1" name=""/>
        <p:cNvGrpSpPr/>
        <p:nvPr/>
      </p:nvGrpSpPr>
      <p:grpSpPr>
        <a:xfrm>
          <a:off x="0" y="0"/>
          <a:ext cx="0" cy="0"/>
          <a:chOff x="0" y="0"/>
          <a:chExt cx="0" cy="0"/>
        </a:xfrm>
      </p:grpSpPr>
      <p:sp>
        <p:nvSpPr>
          <p:cNvPr id="5" name="Text Placeholder 29"/>
          <p:cNvSpPr>
            <a:spLocks noGrp="1"/>
          </p:cNvSpPr>
          <p:nvPr>
            <p:ph type="body" sz="quarter" idx="14"/>
          </p:nvPr>
        </p:nvSpPr>
        <p:spPr>
          <a:xfrm>
            <a:off x="323528" y="1700808"/>
            <a:ext cx="4176464" cy="4896544"/>
          </a:xfrm>
          <a:prstGeom prst="rect">
            <a:avLst/>
          </a:prstGeom>
        </p:spPr>
        <p:txBody>
          <a:bodyPr/>
          <a:lstStyle>
            <a:lvl1pPr marL="0" marR="0" indent="0" algn="l" defTabSz="914400" rtl="0" eaLnBrk="0" fontAlgn="base" latinLnBrk="0" hangingPunct="0">
              <a:lnSpc>
                <a:spcPts val="2700"/>
              </a:lnSpc>
              <a:spcBef>
                <a:spcPts val="0"/>
              </a:spcBef>
              <a:spcAft>
                <a:spcPts val="1200"/>
              </a:spcAft>
              <a:buClr>
                <a:schemeClr val="tx1"/>
              </a:buClr>
              <a:buSzPct val="65000"/>
              <a:buFontTx/>
              <a:buNone/>
              <a:tabLst/>
              <a:defRPr sz="2400"/>
            </a:lvl1pPr>
            <a:lvl2pPr marL="669925" marR="0" indent="-325438" algn="l" defTabSz="914400" rtl="0" eaLnBrk="0" fontAlgn="base" latinLnBrk="0" hangingPunct="0">
              <a:lnSpc>
                <a:spcPts val="2600"/>
              </a:lnSpc>
              <a:spcBef>
                <a:spcPct val="20000"/>
              </a:spcBef>
              <a:spcAft>
                <a:spcPct val="0"/>
              </a:spcAft>
              <a:buClr>
                <a:schemeClr val="tx1"/>
              </a:buClr>
              <a:buSzPct val="60000"/>
              <a:buFont typeface="Courier New" pitchFamily="49" charset="0"/>
              <a:buChar char="o"/>
              <a:tabLst/>
              <a:defRPr sz="2400"/>
            </a:lvl2pPr>
            <a:lvl3pPr>
              <a:defRPr/>
            </a:lvl3pPr>
            <a:lvl4pPr>
              <a:defRPr/>
            </a:lvl4pPr>
          </a:lstStyle>
          <a:p>
            <a:pPr lvl="0"/>
            <a:r>
              <a:rPr lang="en-US" noProof="0" dirty="0" smtClean="0"/>
              <a:t>Click to edit Master text styles</a:t>
            </a:r>
          </a:p>
          <a:p>
            <a:pPr lvl="1"/>
            <a:r>
              <a:rPr lang="en-US" noProof="0" dirty="0" smtClean="0"/>
              <a:t>Df </a:t>
            </a:r>
            <a:r>
              <a:rPr lang="en-US" noProof="0" dirty="0" err="1" smtClean="0"/>
              <a:t>dsf</a:t>
            </a:r>
            <a:r>
              <a:rPr lang="en-US" noProof="0" dirty="0" smtClean="0"/>
              <a:t> </a:t>
            </a:r>
            <a:r>
              <a:rPr lang="en-US" noProof="0" dirty="0" err="1" smtClean="0"/>
              <a:t>dfdsf</a:t>
            </a:r>
            <a:endParaRPr lang="en-US" noProof="0" dirty="0" smtClean="0"/>
          </a:p>
          <a:p>
            <a:pPr lvl="2"/>
            <a:r>
              <a:rPr lang="en-US" noProof="0" dirty="0" err="1" smtClean="0"/>
              <a:t>Fsdfsdf</a:t>
            </a:r>
            <a:r>
              <a:rPr lang="en-US" noProof="0" dirty="0" smtClean="0"/>
              <a:t> </a:t>
            </a:r>
            <a:r>
              <a:rPr lang="en-US" noProof="0" dirty="0" err="1" smtClean="0"/>
              <a:t>sdfsdf</a:t>
            </a:r>
            <a:endParaRPr lang="en-US" noProof="0" dirty="0" smtClean="0"/>
          </a:p>
          <a:p>
            <a:pPr lvl="3"/>
            <a:r>
              <a:rPr lang="en-US" noProof="0" dirty="0" err="1" smtClean="0"/>
              <a:t>Fsdfsdfsdfs</a:t>
            </a:r>
            <a:endParaRPr lang="en-US" noProof="0" dirty="0" smtClean="0"/>
          </a:p>
          <a:p>
            <a:pPr lvl="3"/>
            <a:r>
              <a:rPr lang="en-US" noProof="0" dirty="0" err="1" smtClean="0"/>
              <a:t>Fsdfsdfsdfdsf</a:t>
            </a:r>
            <a:endParaRPr lang="en-US" noProof="0" dirty="0" smtClean="0"/>
          </a:p>
          <a:p>
            <a:pPr lvl="3"/>
            <a:r>
              <a:rPr lang="en-US" noProof="0" dirty="0" err="1" smtClean="0"/>
              <a:t>Fdsfsdf</a:t>
            </a:r>
            <a:endParaRPr lang="en-US" noProof="0" dirty="0" smtClean="0"/>
          </a:p>
          <a:p>
            <a:pPr lvl="2"/>
            <a:r>
              <a:rPr lang="en-US" noProof="0" dirty="0" err="1" smtClean="0"/>
              <a:t>fsdfsdfsd</a:t>
            </a:r>
            <a:endParaRPr lang="en-US" noProof="0" dirty="0" smtClean="0"/>
          </a:p>
        </p:txBody>
      </p:sp>
      <p:sp>
        <p:nvSpPr>
          <p:cNvPr id="6" name="Text Placeholder 29"/>
          <p:cNvSpPr>
            <a:spLocks noGrp="1"/>
          </p:cNvSpPr>
          <p:nvPr>
            <p:ph type="body" sz="quarter" idx="15"/>
          </p:nvPr>
        </p:nvSpPr>
        <p:spPr>
          <a:xfrm>
            <a:off x="4644008" y="1700808"/>
            <a:ext cx="4176464" cy="4896544"/>
          </a:xfrm>
          <a:prstGeom prst="rect">
            <a:avLst/>
          </a:prstGeom>
        </p:spPr>
        <p:txBody>
          <a:bodyPr/>
          <a:lstStyle>
            <a:lvl1pPr marL="0" marR="0" indent="0" algn="l" defTabSz="914400" rtl="0" eaLnBrk="0" fontAlgn="base" latinLnBrk="0" hangingPunct="0">
              <a:lnSpc>
                <a:spcPts val="2700"/>
              </a:lnSpc>
              <a:spcBef>
                <a:spcPts val="0"/>
              </a:spcBef>
              <a:spcAft>
                <a:spcPts val="1200"/>
              </a:spcAft>
              <a:buClr>
                <a:schemeClr val="tx1"/>
              </a:buClr>
              <a:buSzPct val="65000"/>
              <a:buFontTx/>
              <a:buNone/>
              <a:tabLst/>
              <a:defRPr sz="2400"/>
            </a:lvl1pPr>
            <a:lvl2pPr marL="669925" marR="0" indent="-325438" algn="l" defTabSz="914400" rtl="0" eaLnBrk="0" fontAlgn="base" latinLnBrk="0" hangingPunct="0">
              <a:lnSpc>
                <a:spcPts val="2600"/>
              </a:lnSpc>
              <a:spcBef>
                <a:spcPct val="20000"/>
              </a:spcBef>
              <a:spcAft>
                <a:spcPct val="0"/>
              </a:spcAft>
              <a:buClr>
                <a:schemeClr val="tx1"/>
              </a:buClr>
              <a:buSzPct val="60000"/>
              <a:buFont typeface="Courier New" pitchFamily="49" charset="0"/>
              <a:buChar char="o"/>
              <a:tabLst/>
              <a:defRPr sz="2400"/>
            </a:lvl2pPr>
            <a:lvl3pPr>
              <a:defRPr/>
            </a:lvl3pPr>
            <a:lvl4pPr>
              <a:defRPr/>
            </a:lvl4pPr>
          </a:lstStyle>
          <a:p>
            <a:pPr lvl="0"/>
            <a:r>
              <a:rPr lang="en-US" noProof="0" dirty="0" smtClean="0"/>
              <a:t>Click to edit Master text styles</a:t>
            </a:r>
          </a:p>
          <a:p>
            <a:pPr lvl="1"/>
            <a:r>
              <a:rPr lang="en-US" noProof="0" dirty="0" smtClean="0"/>
              <a:t>Df </a:t>
            </a:r>
            <a:r>
              <a:rPr lang="en-US" noProof="0" dirty="0" err="1" smtClean="0"/>
              <a:t>dsf</a:t>
            </a:r>
            <a:r>
              <a:rPr lang="en-US" noProof="0" dirty="0" smtClean="0"/>
              <a:t> </a:t>
            </a:r>
            <a:r>
              <a:rPr lang="en-US" noProof="0" dirty="0" err="1" smtClean="0"/>
              <a:t>dfdsf</a:t>
            </a:r>
            <a:endParaRPr lang="en-US" noProof="0" dirty="0" smtClean="0"/>
          </a:p>
          <a:p>
            <a:pPr lvl="2"/>
            <a:r>
              <a:rPr lang="en-US" noProof="0" dirty="0" err="1" smtClean="0"/>
              <a:t>Fsdfsdf</a:t>
            </a:r>
            <a:r>
              <a:rPr lang="en-US" noProof="0" dirty="0" smtClean="0"/>
              <a:t> </a:t>
            </a:r>
            <a:r>
              <a:rPr lang="en-US" noProof="0" dirty="0" err="1" smtClean="0"/>
              <a:t>sdfsdf</a:t>
            </a:r>
            <a:endParaRPr lang="en-US" noProof="0" dirty="0" smtClean="0"/>
          </a:p>
          <a:p>
            <a:pPr lvl="3"/>
            <a:r>
              <a:rPr lang="en-US" noProof="0" dirty="0" err="1" smtClean="0"/>
              <a:t>Fsdfsdfsdfs</a:t>
            </a:r>
            <a:endParaRPr lang="en-US" noProof="0" dirty="0" smtClean="0"/>
          </a:p>
          <a:p>
            <a:pPr lvl="3"/>
            <a:r>
              <a:rPr lang="en-US" noProof="0" dirty="0" err="1" smtClean="0"/>
              <a:t>Fsdfsdfsdfdsf</a:t>
            </a:r>
            <a:endParaRPr lang="en-US" noProof="0" dirty="0" smtClean="0"/>
          </a:p>
          <a:p>
            <a:pPr lvl="3"/>
            <a:r>
              <a:rPr lang="en-US" noProof="0" dirty="0" err="1" smtClean="0"/>
              <a:t>Fdsfsdf</a:t>
            </a:r>
            <a:endParaRPr lang="en-US" noProof="0" dirty="0" smtClean="0"/>
          </a:p>
          <a:p>
            <a:pPr lvl="2"/>
            <a:r>
              <a:rPr lang="en-US" noProof="0" dirty="0" err="1" smtClean="0"/>
              <a:t>fsdfsdfsd</a:t>
            </a:r>
            <a:endParaRPr lang="en-US" noProof="0" dirty="0" smtClean="0"/>
          </a:p>
        </p:txBody>
      </p:sp>
      <p:sp>
        <p:nvSpPr>
          <p:cNvPr id="8" name="Text Placeholder 23"/>
          <p:cNvSpPr>
            <a:spLocks noGrp="1"/>
          </p:cNvSpPr>
          <p:nvPr>
            <p:ph type="body" sz="quarter" idx="13"/>
          </p:nvPr>
        </p:nvSpPr>
        <p:spPr>
          <a:xfrm>
            <a:off x="323528" y="332656"/>
            <a:ext cx="8496944" cy="1224136"/>
          </a:xfrm>
          <a:prstGeom prst="rect">
            <a:avLst/>
          </a:prstGeom>
        </p:spPr>
        <p:txBody>
          <a:bodyPr anchor="b" anchorCtr="0"/>
          <a:lstStyle>
            <a:lvl1pPr marL="0" marR="0" indent="0" algn="l" defTabSz="914400" rtl="0" eaLnBrk="0" fontAlgn="base" latinLnBrk="0" hangingPunct="0">
              <a:lnSpc>
                <a:spcPts val="4400"/>
              </a:lnSpc>
              <a:spcBef>
                <a:spcPct val="0"/>
              </a:spcBef>
              <a:spcAft>
                <a:spcPct val="0"/>
              </a:spcAft>
              <a:buClrTx/>
              <a:buSzTx/>
              <a:buFontTx/>
              <a:buNone/>
              <a:tabLst/>
              <a:defRPr kumimoji="0" lang="en-GB" sz="4400" b="0" i="0" u="none" strike="noStrike" kern="0" cap="none" spc="0" normalizeH="0" baseline="0" noProof="0">
                <a:ln>
                  <a:noFill/>
                </a:ln>
                <a:solidFill>
                  <a:schemeClr val="tx1"/>
                </a:solidFill>
                <a:effectLst/>
                <a:uLnTx/>
                <a:uFillTx/>
                <a:latin typeface="Calibri" pitchFamily="34" charset="0"/>
                <a:cs typeface="Calibri" pitchFamily="34" charset="0"/>
              </a:defRPr>
            </a:lvl1pPr>
          </a:lstStyle>
          <a:p>
            <a:pPr lvl="0"/>
            <a:r>
              <a:rPr lang="en-US" noProof="0" smtClean="0"/>
              <a:t>Click to edit Master text styles</a:t>
            </a:r>
          </a:p>
        </p:txBody>
      </p:sp>
      <p:sp>
        <p:nvSpPr>
          <p:cNvPr id="7"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ctr">
              <a:defRPr sz="1200" b="1" smtClean="0">
                <a:solidFill>
                  <a:schemeClr val="tx1"/>
                </a:solidFill>
              </a:defRPr>
            </a:lvl1pPr>
          </a:lstStyle>
          <a:p>
            <a:pPr>
              <a:defRPr/>
            </a:pPr>
            <a:r>
              <a:rPr lang="en-GB" altLang="en-US" dirty="0" smtClean="0"/>
              <a:t>www.gdmorewood.com</a:t>
            </a:r>
            <a:endParaRPr lang="en-US" altLang="en-US" dirty="0"/>
          </a:p>
        </p:txBody>
      </p:sp>
      <p:sp>
        <p:nvSpPr>
          <p:cNvPr id="9"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dirty="0"/>
              <a:t>PRIVATE &amp; CONFIDENTIAL</a:t>
            </a:r>
          </a:p>
        </p:txBody>
      </p:sp>
    </p:spTree>
    <p:extLst>
      <p:ext uri="{BB962C8B-B14F-4D97-AF65-F5344CB8AC3E}">
        <p14:creationId xmlns:p14="http://schemas.microsoft.com/office/powerpoint/2010/main" xmlns="" val="1226027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a:prstGeom prst="rect">
            <a:avLst/>
          </a:prstGeo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a:prstGeom prst="rect">
            <a:avLst/>
          </a:prstGeo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Tree>
    <p:extLst>
      <p:ext uri="{BB962C8B-B14F-4D97-AF65-F5344CB8AC3E}">
        <p14:creationId xmlns:p14="http://schemas.microsoft.com/office/powerpoint/2010/main" xmlns="" val="2581154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AHT COVER">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00113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5" descr="NAHTidentity_reveresed_RGB_HR.png"/>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588963" y="606425"/>
            <a:ext cx="5595937" cy="295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 Placeholder 2"/>
          <p:cNvSpPr>
            <a:spLocks noGrp="1"/>
          </p:cNvSpPr>
          <p:nvPr>
            <p:ph type="body" sz="quarter" idx="10"/>
          </p:nvPr>
        </p:nvSpPr>
        <p:spPr>
          <a:xfrm>
            <a:off x="457200" y="4847246"/>
            <a:ext cx="8229600" cy="1611313"/>
          </a:xfrm>
          <a:prstGeom prst="rect">
            <a:avLst/>
          </a:prstGeom>
        </p:spPr>
        <p:txBody>
          <a:bodyPr vert="horz"/>
          <a:lstStyle>
            <a:lvl1pPr marL="0" indent="0" algn="r">
              <a:buNone/>
              <a:defRPr>
                <a:solidFill>
                  <a:srgbClr val="FFFFFF"/>
                </a:solidFill>
              </a:defRPr>
            </a:lvl1pPr>
            <a:lvl2pPr algn="r">
              <a:defRPr>
                <a:solidFill>
                  <a:srgbClr val="FFFFFF"/>
                </a:solidFill>
              </a:defRPr>
            </a:lvl2pPr>
            <a:lvl3pPr marL="914400" indent="0" algn="r">
              <a:buNone/>
              <a:defRPr>
                <a:solidFill>
                  <a:srgbClr val="FFFFFF"/>
                </a:solidFill>
              </a:defRPr>
            </a:lvl3pPr>
          </a:lstStyle>
          <a:p>
            <a:pPr lvl="0"/>
            <a:r>
              <a:rPr lang="en-GB" dirty="0" smtClean="0"/>
              <a:t>Click to edit Master text styles</a:t>
            </a:r>
          </a:p>
          <a:p>
            <a:pPr lvl="1"/>
            <a:r>
              <a:rPr lang="en-GB" dirty="0" smtClean="0"/>
              <a:t>Second level</a:t>
            </a:r>
          </a:p>
          <a:p>
            <a:pPr lvl="2"/>
            <a:r>
              <a:rPr lang="en-GB" dirty="0" smtClean="0"/>
              <a:t>Third level</a:t>
            </a:r>
          </a:p>
          <a:p>
            <a:pPr lvl="2"/>
            <a:r>
              <a:rPr lang="en-GB" dirty="0" smtClean="0"/>
              <a:t>00/00/00</a:t>
            </a:r>
          </a:p>
        </p:txBody>
      </p:sp>
      <p:sp>
        <p:nvSpPr>
          <p:cNvPr id="6" name="Date Placeholder 3"/>
          <p:cNvSpPr>
            <a:spLocks noGrp="1"/>
          </p:cNvSpPr>
          <p:nvPr>
            <p:ph type="dt" sz="half" idx="11"/>
          </p:nvPr>
        </p:nvSpPr>
        <p:spPr/>
        <p:txBody>
          <a:bodyPr/>
          <a:lstStyle>
            <a:lvl1pPr>
              <a:defRPr smtClean="0">
                <a:solidFill>
                  <a:schemeClr val="bg2"/>
                </a:solidFill>
              </a:defRPr>
            </a:lvl1pPr>
          </a:lstStyle>
          <a:p>
            <a:pPr>
              <a:defRPr/>
            </a:pPr>
            <a:r>
              <a:rPr lang="en-GB" altLang="en-US" dirty="0" smtClean="0"/>
              <a:t>www.gdmorewood.com</a:t>
            </a:r>
            <a:endParaRPr lang="en-US" altLang="en-US" dirty="0"/>
          </a:p>
        </p:txBody>
      </p:sp>
      <p:sp>
        <p:nvSpPr>
          <p:cNvPr id="7" name="Footer Placeholder 4"/>
          <p:cNvSpPr>
            <a:spLocks noGrp="1"/>
          </p:cNvSpPr>
          <p:nvPr>
            <p:ph type="ftr" sz="quarter" idx="12"/>
          </p:nvPr>
        </p:nvSpPr>
        <p:spPr/>
        <p:txBody>
          <a:bodyPr/>
          <a:lstStyle>
            <a:lvl1pPr algn="ctr">
              <a:defRPr sz="1200">
                <a:solidFill>
                  <a:schemeClr val="bg2"/>
                </a:solidFill>
              </a:defRPr>
            </a:lvl1pPr>
          </a:lstStyle>
          <a:p>
            <a:pPr>
              <a:defRPr/>
            </a:pPr>
            <a:r>
              <a:rPr lang="en-US" dirty="0" smtClean="0"/>
              <a:t>PRIVATE &amp; CONFIDENTIAL</a:t>
            </a:r>
            <a:endParaRPr lang="en-US" dirty="0"/>
          </a:p>
        </p:txBody>
      </p:sp>
      <p:sp>
        <p:nvSpPr>
          <p:cNvPr id="8" name="Slide Number Placeholder 5"/>
          <p:cNvSpPr>
            <a:spLocks noGrp="1"/>
          </p:cNvSpPr>
          <p:nvPr>
            <p:ph type="sldNum" sz="quarter" idx="13"/>
          </p:nvPr>
        </p:nvSpPr>
        <p:spPr/>
        <p:txBody>
          <a:bodyPr/>
          <a:lstStyle>
            <a:lvl1pPr>
              <a:defRPr smtClean="0"/>
            </a:lvl1pPr>
          </a:lstStyle>
          <a:p>
            <a:pPr>
              <a:defRPr/>
            </a:pPr>
            <a:fld id="{0253AF94-0B26-4FD5-B5DD-780A0BB5C2A9}" type="slidenum">
              <a:rPr lang="en-US" altLang="en-US"/>
              <a:pPr>
                <a:defRPr/>
              </a:pPr>
              <a:t>‹#›</a:t>
            </a:fld>
            <a:endParaRPr lang="en-US" altLang="en-US" dirty="0"/>
          </a:p>
        </p:txBody>
      </p:sp>
    </p:spTree>
    <p:extLst>
      <p:ext uri="{BB962C8B-B14F-4D97-AF65-F5344CB8AC3E}">
        <p14:creationId xmlns:p14="http://schemas.microsoft.com/office/powerpoint/2010/main" xmlns="" val="13550834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AHT CONTENTS">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57200" y="1600200"/>
            <a:ext cx="8229600" cy="4525963"/>
          </a:xfrm>
          <a:prstGeom prst="rect">
            <a:avLst/>
          </a:prstGeom>
        </p:spPr>
        <p:txBody>
          <a:bodyPr vert="horz"/>
          <a:lstStyle>
            <a:lvl1pPr>
              <a:defRPr sz="2000"/>
            </a:lvl1pPr>
            <a:lvl2pPr marL="800100" indent="-342900">
              <a:buFont typeface="Arial"/>
              <a:buChar char="•"/>
              <a:defRPr/>
            </a:lvl2pPr>
            <a:lvl4pPr marL="1371600" indent="0">
              <a:buNone/>
              <a:defRPr/>
            </a:lvl4pPr>
          </a:lstStyle>
          <a:p>
            <a:pPr lvl="0"/>
            <a:r>
              <a:rPr lang="en-GB" dirty="0" smtClean="0"/>
              <a:t>Click to edit Master text styles</a:t>
            </a:r>
          </a:p>
          <a:p>
            <a:pPr lvl="1"/>
            <a:r>
              <a:rPr lang="en-GB" dirty="0" smtClean="0"/>
              <a:t>Second level</a:t>
            </a:r>
          </a:p>
          <a:p>
            <a:pPr lvl="2"/>
            <a:r>
              <a:rPr lang="en-GB" dirty="0" smtClean="0"/>
              <a:t>Third level</a:t>
            </a:r>
            <a:endParaRPr lang="en-US" dirty="0"/>
          </a:p>
        </p:txBody>
      </p:sp>
      <p:sp>
        <p:nvSpPr>
          <p:cNvPr id="14"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dirty="0"/>
          </a:p>
        </p:txBody>
      </p:sp>
      <p:sp>
        <p:nvSpPr>
          <p:cNvPr id="4" name="Date Placeholder 3"/>
          <p:cNvSpPr>
            <a:spLocks noGrp="1"/>
          </p:cNvSpPr>
          <p:nvPr>
            <p:ph type="dt" sz="half" idx="11"/>
          </p:nvPr>
        </p:nvSpPr>
        <p:spPr/>
        <p:txBody>
          <a:bodyPr/>
          <a:lstStyle>
            <a:lvl1pPr>
              <a:defRPr/>
            </a:lvl1pPr>
          </a:lstStyle>
          <a:p>
            <a:pPr>
              <a:defRPr/>
            </a:pPr>
            <a:r>
              <a:rPr lang="en-GB" altLang="en-US" dirty="0" smtClean="0"/>
              <a:t>www.gdmorewood.com</a:t>
            </a:r>
            <a:endParaRPr lang="en-US" altLang="en-US" dirty="0"/>
          </a:p>
        </p:txBody>
      </p:sp>
      <p:sp>
        <p:nvSpPr>
          <p:cNvPr id="5" name="Footer Placeholder 4"/>
          <p:cNvSpPr>
            <a:spLocks noGrp="1"/>
          </p:cNvSpPr>
          <p:nvPr>
            <p:ph type="ftr" sz="quarter" idx="12"/>
          </p:nvPr>
        </p:nvSpPr>
        <p:spPr/>
        <p:txBody>
          <a:bodyPr/>
          <a:lstStyle>
            <a:lvl1pPr>
              <a:defRPr/>
            </a:lvl1pPr>
          </a:lstStyle>
          <a:p>
            <a:pPr>
              <a:defRPr/>
            </a:pPr>
            <a:r>
              <a:rPr lang="en-US" dirty="0"/>
              <a:t>PRIVATE &amp; CONFIDENTIAL</a:t>
            </a:r>
          </a:p>
        </p:txBody>
      </p:sp>
      <p:sp>
        <p:nvSpPr>
          <p:cNvPr id="6" name="Slide Number Placeholder 5"/>
          <p:cNvSpPr>
            <a:spLocks noGrp="1"/>
          </p:cNvSpPr>
          <p:nvPr>
            <p:ph type="sldNum" sz="quarter" idx="13"/>
          </p:nvPr>
        </p:nvSpPr>
        <p:spPr/>
        <p:txBody>
          <a:bodyPr/>
          <a:lstStyle>
            <a:lvl1pPr>
              <a:defRPr/>
            </a:lvl1pPr>
          </a:lstStyle>
          <a:p>
            <a:pPr>
              <a:defRPr/>
            </a:pPr>
            <a:fld id="{485E26C6-A956-44CE-A121-511F366ED217}" type="slidenum">
              <a:rPr lang="en-US" altLang="en-US"/>
              <a:pPr>
                <a:defRPr/>
              </a:pPr>
              <a:t>‹#›</a:t>
            </a:fld>
            <a:endParaRPr lang="en-US" altLang="en-US" dirty="0"/>
          </a:p>
        </p:txBody>
      </p:sp>
    </p:spTree>
    <p:extLst>
      <p:ext uri="{BB962C8B-B14F-4D97-AF65-F5344CB8AC3E}">
        <p14:creationId xmlns:p14="http://schemas.microsoft.com/office/powerpoint/2010/main" xmlns="" val="3401468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AHT TEXT">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dirty="0"/>
          </a:p>
        </p:txBody>
      </p:sp>
      <p:sp>
        <p:nvSpPr>
          <p:cNvPr id="3" name="Text Placeholder 2"/>
          <p:cNvSpPr>
            <a:spLocks noGrp="1"/>
          </p:cNvSpPr>
          <p:nvPr>
            <p:ph type="body" sz="quarter" idx="10"/>
          </p:nvPr>
        </p:nvSpPr>
        <p:spPr>
          <a:xfrm>
            <a:off x="457200" y="1600200"/>
            <a:ext cx="8229600" cy="4525963"/>
          </a:xfrm>
          <a:prstGeom prst="rect">
            <a:avLst/>
          </a:prstGeom>
        </p:spPr>
        <p:txBody>
          <a:bodyPr vert="horz"/>
          <a:lstStyle>
            <a:lvl1pPr marL="0" indent="0">
              <a:buFontTx/>
              <a:buNone/>
              <a:defRPr sz="2000"/>
            </a:lvl1pPr>
            <a:lvl2pPr>
              <a:buFontTx/>
              <a:buNone/>
              <a:defRPr/>
            </a:lvl2pPr>
            <a:lvl3pPr marL="914400" indent="0">
              <a:buFontTx/>
              <a:buNone/>
              <a:defRPr/>
            </a:lvl3pPr>
            <a:lvl4pPr marL="1371600" indent="0">
              <a:buFontTx/>
              <a:buNone/>
              <a:defRPr/>
            </a:lvl4pPr>
            <a:lvl5pPr marL="1828800" indent="0">
              <a:buFontTx/>
              <a:buNone/>
              <a:defRPr/>
            </a:lvl5pPr>
          </a:lstStyle>
          <a:p>
            <a:pPr lvl="0"/>
            <a:r>
              <a:rPr lang="en-GB" dirty="0" smtClean="0"/>
              <a:t>Click to edit Master text styles</a:t>
            </a:r>
          </a:p>
          <a:p>
            <a:pPr lvl="2"/>
            <a:r>
              <a:rPr lang="en-GB" dirty="0" smtClean="0"/>
              <a:t>Third level</a:t>
            </a:r>
            <a:endParaRPr lang="en-US" dirty="0"/>
          </a:p>
        </p:txBody>
      </p:sp>
      <p:sp>
        <p:nvSpPr>
          <p:cNvPr id="4" name="Date Placeholder 3"/>
          <p:cNvSpPr>
            <a:spLocks noGrp="1"/>
          </p:cNvSpPr>
          <p:nvPr>
            <p:ph type="dt" sz="half" idx="11"/>
          </p:nvPr>
        </p:nvSpPr>
        <p:spPr/>
        <p:txBody>
          <a:bodyPr/>
          <a:lstStyle>
            <a:lvl1pPr>
              <a:defRPr/>
            </a:lvl1pPr>
          </a:lstStyle>
          <a:p>
            <a:pPr>
              <a:defRPr/>
            </a:pPr>
            <a:r>
              <a:rPr lang="en-GB" altLang="en-US" dirty="0" smtClean="0"/>
              <a:t>www.gdmorewood.com</a:t>
            </a:r>
            <a:endParaRPr lang="en-US" altLang="en-US" dirty="0"/>
          </a:p>
        </p:txBody>
      </p:sp>
      <p:sp>
        <p:nvSpPr>
          <p:cNvPr id="5" name="Footer Placeholder 4"/>
          <p:cNvSpPr>
            <a:spLocks noGrp="1"/>
          </p:cNvSpPr>
          <p:nvPr>
            <p:ph type="ftr" sz="quarter" idx="12"/>
          </p:nvPr>
        </p:nvSpPr>
        <p:spPr/>
        <p:txBody>
          <a:bodyPr/>
          <a:lstStyle>
            <a:lvl1pPr>
              <a:defRPr/>
            </a:lvl1pPr>
          </a:lstStyle>
          <a:p>
            <a:pPr>
              <a:defRPr/>
            </a:pPr>
            <a:r>
              <a:rPr lang="en-US" dirty="0"/>
              <a:t>PRIVATE &amp; CONFIDENTIAL</a:t>
            </a:r>
          </a:p>
        </p:txBody>
      </p:sp>
      <p:sp>
        <p:nvSpPr>
          <p:cNvPr id="6" name="Slide Number Placeholder 5"/>
          <p:cNvSpPr>
            <a:spLocks noGrp="1"/>
          </p:cNvSpPr>
          <p:nvPr>
            <p:ph type="sldNum" sz="quarter" idx="13"/>
          </p:nvPr>
        </p:nvSpPr>
        <p:spPr/>
        <p:txBody>
          <a:bodyPr/>
          <a:lstStyle>
            <a:lvl1pPr>
              <a:defRPr/>
            </a:lvl1pPr>
          </a:lstStyle>
          <a:p>
            <a:pPr>
              <a:defRPr/>
            </a:pPr>
            <a:fld id="{EFBA7034-F059-40C5-9E1A-AD77740802F1}" type="slidenum">
              <a:rPr lang="en-US" altLang="en-US"/>
              <a:pPr>
                <a:defRPr/>
              </a:pPr>
              <a:t>‹#›</a:t>
            </a:fld>
            <a:endParaRPr lang="en-US" altLang="en-US" dirty="0"/>
          </a:p>
        </p:txBody>
      </p:sp>
    </p:spTree>
    <p:extLst>
      <p:ext uri="{BB962C8B-B14F-4D97-AF65-F5344CB8AC3E}">
        <p14:creationId xmlns:p14="http://schemas.microsoft.com/office/powerpoint/2010/main" xmlns="" val="7730953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AHT DIVIDER">
    <p:spTree>
      <p:nvGrpSpPr>
        <p:cNvPr id="1" name=""/>
        <p:cNvGrpSpPr/>
        <p:nvPr/>
      </p:nvGrpSpPr>
      <p:grpSpPr>
        <a:xfrm>
          <a:off x="0" y="0"/>
          <a:ext cx="0" cy="0"/>
          <a:chOff x="0" y="0"/>
          <a:chExt cx="0" cy="0"/>
        </a:xfrm>
      </p:grpSpPr>
      <p:pic>
        <p:nvPicPr>
          <p:cNvPr id="3" name="Picture 4" descr="NAHT_DIVIDER.png"/>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88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 Placeholder 2"/>
          <p:cNvSpPr>
            <a:spLocks noGrp="1"/>
          </p:cNvSpPr>
          <p:nvPr>
            <p:ph type="body" sz="quarter" idx="13"/>
          </p:nvPr>
        </p:nvSpPr>
        <p:spPr>
          <a:xfrm>
            <a:off x="457200" y="4847246"/>
            <a:ext cx="8229600" cy="1611313"/>
          </a:xfrm>
          <a:prstGeom prst="rect">
            <a:avLst/>
          </a:prstGeom>
        </p:spPr>
        <p:txBody>
          <a:bodyPr vert="horz"/>
          <a:lstStyle>
            <a:lvl1pPr marL="0" indent="0" algn="r">
              <a:buNone/>
              <a:defRPr>
                <a:solidFill>
                  <a:srgbClr val="FFFFFF"/>
                </a:solidFill>
              </a:defRPr>
            </a:lvl1pPr>
            <a:lvl2pPr algn="r">
              <a:defRPr>
                <a:solidFill>
                  <a:srgbClr val="FFFFFF"/>
                </a:solidFill>
              </a:defRPr>
            </a:lvl2pPr>
            <a:lvl3pPr marL="914400" indent="0" algn="r">
              <a:buNone/>
              <a:defRPr>
                <a:solidFill>
                  <a:srgbClr val="FFFFFF"/>
                </a:solidFill>
              </a:defRPr>
            </a:lvl3pPr>
          </a:lstStyle>
          <a:p>
            <a:pPr lvl="0"/>
            <a:r>
              <a:rPr lang="en-GB" dirty="0" smtClean="0"/>
              <a:t>Click to edit Master text styles</a:t>
            </a:r>
          </a:p>
          <a:p>
            <a:pPr lvl="1"/>
            <a:r>
              <a:rPr lang="en-GB" dirty="0" smtClean="0"/>
              <a:t>Second level</a:t>
            </a:r>
          </a:p>
        </p:txBody>
      </p:sp>
      <p:sp>
        <p:nvSpPr>
          <p:cNvPr id="4" name="Date Placeholder 3"/>
          <p:cNvSpPr>
            <a:spLocks noGrp="1"/>
          </p:cNvSpPr>
          <p:nvPr>
            <p:ph type="dt" sz="half" idx="14"/>
          </p:nvPr>
        </p:nvSpPr>
        <p:spPr/>
        <p:txBody>
          <a:bodyPr/>
          <a:lstStyle>
            <a:lvl1pPr>
              <a:defRPr smtClean="0">
                <a:solidFill>
                  <a:schemeClr val="bg2"/>
                </a:solidFill>
              </a:defRPr>
            </a:lvl1pPr>
          </a:lstStyle>
          <a:p>
            <a:pPr>
              <a:defRPr/>
            </a:pPr>
            <a:r>
              <a:rPr lang="en-GB" altLang="en-US" dirty="0" smtClean="0"/>
              <a:t>www.gdmorewood.com</a:t>
            </a:r>
            <a:endParaRPr lang="en-US" altLang="en-US" dirty="0"/>
          </a:p>
        </p:txBody>
      </p:sp>
      <p:sp>
        <p:nvSpPr>
          <p:cNvPr id="5" name="Footer Placeholder 4"/>
          <p:cNvSpPr>
            <a:spLocks noGrp="1"/>
          </p:cNvSpPr>
          <p:nvPr>
            <p:ph type="ftr" sz="quarter" idx="15"/>
          </p:nvPr>
        </p:nvSpPr>
        <p:spPr/>
        <p:txBody>
          <a:bodyPr/>
          <a:lstStyle>
            <a:lvl1pPr>
              <a:defRPr>
                <a:solidFill>
                  <a:schemeClr val="bg2"/>
                </a:solidFill>
              </a:defRPr>
            </a:lvl1pPr>
          </a:lstStyle>
          <a:p>
            <a:pPr>
              <a:defRPr/>
            </a:pPr>
            <a:r>
              <a:rPr lang="en-US" dirty="0" smtClean="0"/>
              <a:t>PRIVATE &amp; CONFIDENTIAL</a:t>
            </a:r>
            <a:endParaRPr lang="en-US" dirty="0"/>
          </a:p>
        </p:txBody>
      </p:sp>
      <p:sp>
        <p:nvSpPr>
          <p:cNvPr id="6" name="Slide Number Placeholder 5"/>
          <p:cNvSpPr>
            <a:spLocks noGrp="1"/>
          </p:cNvSpPr>
          <p:nvPr>
            <p:ph type="sldNum" sz="quarter" idx="16"/>
          </p:nvPr>
        </p:nvSpPr>
        <p:spPr>
          <a:xfrm>
            <a:off x="6553200" y="6356350"/>
            <a:ext cx="2133600" cy="365125"/>
          </a:xfrm>
        </p:spPr>
        <p:txBody>
          <a:bodyPr/>
          <a:lstStyle>
            <a:lvl1pPr>
              <a:defRPr smtClean="0"/>
            </a:lvl1pPr>
          </a:lstStyle>
          <a:p>
            <a:pPr>
              <a:defRPr/>
            </a:pPr>
            <a:fld id="{57AF90FD-5AA0-48AC-A535-D930A83ED405}" type="slidenum">
              <a:rPr lang="en-US" altLang="en-US"/>
              <a:pPr>
                <a:defRPr/>
              </a:pPr>
              <a:t>‹#›</a:t>
            </a:fld>
            <a:endParaRPr lang="en-US" altLang="en-US" dirty="0"/>
          </a:p>
        </p:txBody>
      </p:sp>
    </p:spTree>
    <p:extLst>
      <p:ext uri="{BB962C8B-B14F-4D97-AF65-F5344CB8AC3E}">
        <p14:creationId xmlns:p14="http://schemas.microsoft.com/office/powerpoint/2010/main" xmlns="" val="11825622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AHT TEXT &amp; IMAGE">
    <p:spTree>
      <p:nvGrpSpPr>
        <p:cNvPr id="1" name=""/>
        <p:cNvGrpSpPr/>
        <p:nvPr/>
      </p:nvGrpSpPr>
      <p:grpSpPr>
        <a:xfrm>
          <a:off x="0" y="0"/>
          <a:ext cx="0" cy="0"/>
          <a:chOff x="0" y="0"/>
          <a:chExt cx="0" cy="0"/>
        </a:xfrm>
      </p:grpSpPr>
      <p:sp>
        <p:nvSpPr>
          <p:cNvPr id="14" name="Picture Placeholder 13"/>
          <p:cNvSpPr>
            <a:spLocks noGrp="1"/>
          </p:cNvSpPr>
          <p:nvPr>
            <p:ph type="pic" sz="quarter" idx="13"/>
          </p:nvPr>
        </p:nvSpPr>
        <p:spPr>
          <a:xfrm>
            <a:off x="4833938" y="1600200"/>
            <a:ext cx="3852862" cy="4025900"/>
          </a:xfrm>
          <a:prstGeom prst="rect">
            <a:avLst/>
          </a:prstGeom>
        </p:spPr>
        <p:txBody>
          <a:bodyPr vert="horz"/>
          <a:lstStyle/>
          <a:p>
            <a:pPr lvl="0"/>
            <a:endParaRPr lang="en-US" noProof="0" dirty="0"/>
          </a:p>
        </p:txBody>
      </p:sp>
      <p:sp>
        <p:nvSpPr>
          <p:cNvPr id="15"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dirty="0"/>
          </a:p>
        </p:txBody>
      </p:sp>
      <p:sp>
        <p:nvSpPr>
          <p:cNvPr id="17" name="Text Placeholder 16"/>
          <p:cNvSpPr>
            <a:spLocks noGrp="1"/>
          </p:cNvSpPr>
          <p:nvPr>
            <p:ph type="body" sz="quarter" idx="14"/>
          </p:nvPr>
        </p:nvSpPr>
        <p:spPr>
          <a:xfrm>
            <a:off x="457200" y="1600200"/>
            <a:ext cx="4117975" cy="4525963"/>
          </a:xfrm>
          <a:prstGeom prst="rect">
            <a:avLst/>
          </a:prstGeom>
        </p:spPr>
        <p:txBody>
          <a:bodyPr vert="horz"/>
          <a:lstStyle>
            <a:lvl1pPr marL="0" indent="0">
              <a:buNone/>
              <a:defRPr sz="2000"/>
            </a:lvl1pPr>
          </a:lstStyle>
          <a:p>
            <a:pPr lvl="0"/>
            <a:r>
              <a:rPr lang="en-GB" dirty="0" smtClean="0"/>
              <a:t>Click to edit Master text styles</a:t>
            </a:r>
          </a:p>
          <a:p>
            <a:pPr lvl="1"/>
            <a:r>
              <a:rPr lang="en-GB" dirty="0" smtClean="0"/>
              <a:t>Second level</a:t>
            </a:r>
            <a:endParaRPr lang="en-US" dirty="0"/>
          </a:p>
        </p:txBody>
      </p:sp>
      <p:sp>
        <p:nvSpPr>
          <p:cNvPr id="5" name="Date Placeholder 3"/>
          <p:cNvSpPr>
            <a:spLocks noGrp="1"/>
          </p:cNvSpPr>
          <p:nvPr>
            <p:ph type="dt" sz="half" idx="15"/>
          </p:nvPr>
        </p:nvSpPr>
        <p:spPr/>
        <p:txBody>
          <a:bodyPr/>
          <a:lstStyle>
            <a:lvl1pPr marL="0" marR="0" indent="0" algn="ctr" defTabSz="457200" rtl="0" eaLnBrk="1" fontAlgn="base" latinLnBrk="0" hangingPunct="1">
              <a:lnSpc>
                <a:spcPct val="100000"/>
              </a:lnSpc>
              <a:spcBef>
                <a:spcPct val="0"/>
              </a:spcBef>
              <a:spcAft>
                <a:spcPct val="0"/>
              </a:spcAft>
              <a:buClrTx/>
              <a:buSzTx/>
              <a:buFontTx/>
              <a:buNone/>
              <a:tabLst/>
              <a:defRPr/>
            </a:lvl1pPr>
          </a:lstStyle>
          <a:p>
            <a:pPr>
              <a:defRPr/>
            </a:pPr>
            <a:r>
              <a:rPr lang="en-GB" altLang="en-US" dirty="0" smtClean="0"/>
              <a:t>www.gdmorewood.com</a:t>
            </a:r>
            <a:endParaRPr lang="en-US" altLang="en-US" dirty="0" smtClean="0"/>
          </a:p>
        </p:txBody>
      </p:sp>
      <p:sp>
        <p:nvSpPr>
          <p:cNvPr id="6" name="Footer Placeholder 4"/>
          <p:cNvSpPr>
            <a:spLocks noGrp="1"/>
          </p:cNvSpPr>
          <p:nvPr>
            <p:ph type="ftr" sz="quarter" idx="16"/>
          </p:nvPr>
        </p:nvSpPr>
        <p:spPr/>
        <p:txBody>
          <a:bodyPr/>
          <a:lstStyle>
            <a:lvl1pPr>
              <a:defRPr/>
            </a:lvl1pPr>
          </a:lstStyle>
          <a:p>
            <a:pPr>
              <a:defRPr/>
            </a:pPr>
            <a:r>
              <a:rPr lang="en-US" dirty="0"/>
              <a:t>PRIVATE &amp; CONFIDENTIAL</a:t>
            </a:r>
          </a:p>
        </p:txBody>
      </p:sp>
      <p:sp>
        <p:nvSpPr>
          <p:cNvPr id="7" name="Slide Number Placeholder 5"/>
          <p:cNvSpPr>
            <a:spLocks noGrp="1"/>
          </p:cNvSpPr>
          <p:nvPr>
            <p:ph type="sldNum" sz="quarter" idx="17"/>
          </p:nvPr>
        </p:nvSpPr>
        <p:spPr/>
        <p:txBody>
          <a:bodyPr/>
          <a:lstStyle>
            <a:lvl1pPr>
              <a:defRPr/>
            </a:lvl1pPr>
          </a:lstStyle>
          <a:p>
            <a:pPr>
              <a:defRPr/>
            </a:pPr>
            <a:fld id="{D9DEB712-4D60-4046-9117-6834C0FECA05}" type="slidenum">
              <a:rPr lang="en-US" altLang="en-US"/>
              <a:pPr>
                <a:defRPr/>
              </a:pPr>
              <a:t>‹#›</a:t>
            </a:fld>
            <a:endParaRPr lang="en-US" altLang="en-US" dirty="0"/>
          </a:p>
        </p:txBody>
      </p:sp>
    </p:spTree>
    <p:extLst>
      <p:ext uri="{BB962C8B-B14F-4D97-AF65-F5344CB8AC3E}">
        <p14:creationId xmlns:p14="http://schemas.microsoft.com/office/powerpoint/2010/main" xmlns="" val="27649006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AHT TEXT 2 COLUMN">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dirty="0"/>
          </a:p>
        </p:txBody>
      </p:sp>
      <p:sp>
        <p:nvSpPr>
          <p:cNvPr id="10" name="Text Placeholder 9"/>
          <p:cNvSpPr>
            <a:spLocks noGrp="1"/>
          </p:cNvSpPr>
          <p:nvPr>
            <p:ph type="body" sz="quarter" idx="13"/>
          </p:nvPr>
        </p:nvSpPr>
        <p:spPr>
          <a:xfrm>
            <a:off x="457200" y="1600200"/>
            <a:ext cx="4038600" cy="4525963"/>
          </a:xfrm>
          <a:prstGeom prst="rect">
            <a:avLst/>
          </a:prstGeom>
        </p:spPr>
        <p:txBody>
          <a:bodyPr vert="horz"/>
          <a:lstStyle>
            <a:lvl1pPr marL="0" indent="0">
              <a:buFontTx/>
              <a:buNone/>
              <a:defRPr sz="2000"/>
            </a:lvl1pPr>
            <a:lvl2pPr>
              <a:buFontTx/>
              <a:buNone/>
              <a:defRPr/>
            </a:lvl2pPr>
          </a:lstStyle>
          <a:p>
            <a:pPr lvl="0"/>
            <a:r>
              <a:rPr lang="en-GB" dirty="0" smtClean="0"/>
              <a:t>Click to edit Master text styles</a:t>
            </a:r>
          </a:p>
          <a:p>
            <a:pPr lvl="1"/>
            <a:r>
              <a:rPr lang="en-GB" dirty="0" smtClean="0"/>
              <a:t>Second level</a:t>
            </a:r>
            <a:endParaRPr lang="en-US" dirty="0"/>
          </a:p>
        </p:txBody>
      </p:sp>
      <p:sp>
        <p:nvSpPr>
          <p:cNvPr id="12" name="Text Placeholder 11"/>
          <p:cNvSpPr>
            <a:spLocks noGrp="1"/>
          </p:cNvSpPr>
          <p:nvPr>
            <p:ph type="body" sz="quarter" idx="14"/>
          </p:nvPr>
        </p:nvSpPr>
        <p:spPr>
          <a:xfrm>
            <a:off x="4648200" y="1600200"/>
            <a:ext cx="4038600" cy="4525963"/>
          </a:xfrm>
          <a:prstGeom prst="rect">
            <a:avLst/>
          </a:prstGeom>
        </p:spPr>
        <p:txBody>
          <a:bodyPr vert="horz"/>
          <a:lstStyle>
            <a:lvl1pPr marL="0" indent="0">
              <a:buFontTx/>
              <a:buNone/>
              <a:defRPr sz="2000"/>
            </a:lvl1pPr>
            <a:lvl2pPr>
              <a:buFontTx/>
              <a:buNone/>
              <a:defRPr/>
            </a:lvl2pPr>
          </a:lstStyle>
          <a:p>
            <a:pPr lvl="0"/>
            <a:r>
              <a:rPr lang="en-GB" dirty="0" smtClean="0"/>
              <a:t>Click to edit Master text styles</a:t>
            </a:r>
          </a:p>
          <a:p>
            <a:pPr lvl="1"/>
            <a:r>
              <a:rPr lang="en-GB" dirty="0" smtClean="0"/>
              <a:t>Second level</a:t>
            </a:r>
            <a:endParaRPr lang="en-US" dirty="0"/>
          </a:p>
        </p:txBody>
      </p:sp>
      <p:sp>
        <p:nvSpPr>
          <p:cNvPr id="5" name="Date Placeholder 3"/>
          <p:cNvSpPr>
            <a:spLocks noGrp="1"/>
          </p:cNvSpPr>
          <p:nvPr>
            <p:ph type="dt" sz="half" idx="15"/>
          </p:nvPr>
        </p:nvSpPr>
        <p:spPr/>
        <p:txBody>
          <a:bodyPr/>
          <a:lstStyle>
            <a:lvl1pPr>
              <a:defRPr/>
            </a:lvl1pPr>
          </a:lstStyle>
          <a:p>
            <a:pPr>
              <a:defRPr/>
            </a:pPr>
            <a:r>
              <a:rPr lang="en-GB" altLang="en-US" dirty="0" smtClean="0"/>
              <a:t>www.gdmorewood.com</a:t>
            </a:r>
            <a:endParaRPr lang="en-US" altLang="en-US" dirty="0"/>
          </a:p>
        </p:txBody>
      </p:sp>
      <p:sp>
        <p:nvSpPr>
          <p:cNvPr id="6" name="Footer Placeholder 4"/>
          <p:cNvSpPr>
            <a:spLocks noGrp="1"/>
          </p:cNvSpPr>
          <p:nvPr>
            <p:ph type="ftr" sz="quarter" idx="16"/>
          </p:nvPr>
        </p:nvSpPr>
        <p:spPr/>
        <p:txBody>
          <a:bodyPr/>
          <a:lstStyle>
            <a:lvl1pPr>
              <a:defRPr/>
            </a:lvl1pPr>
          </a:lstStyle>
          <a:p>
            <a:pPr>
              <a:defRPr/>
            </a:pPr>
            <a:r>
              <a:rPr lang="en-US" dirty="0"/>
              <a:t>PRIVATE &amp; CONFIDENTIAL</a:t>
            </a:r>
          </a:p>
        </p:txBody>
      </p:sp>
      <p:sp>
        <p:nvSpPr>
          <p:cNvPr id="7" name="Slide Number Placeholder 5"/>
          <p:cNvSpPr>
            <a:spLocks noGrp="1"/>
          </p:cNvSpPr>
          <p:nvPr>
            <p:ph type="sldNum" sz="quarter" idx="17"/>
          </p:nvPr>
        </p:nvSpPr>
        <p:spPr/>
        <p:txBody>
          <a:bodyPr/>
          <a:lstStyle>
            <a:lvl1pPr>
              <a:defRPr/>
            </a:lvl1pPr>
          </a:lstStyle>
          <a:p>
            <a:pPr>
              <a:defRPr/>
            </a:pPr>
            <a:fld id="{0C9B1FF5-353D-4E9B-87D9-8AF73408ECAE}" type="slidenum">
              <a:rPr lang="en-US" altLang="en-US"/>
              <a:pPr>
                <a:defRPr/>
              </a:pPr>
              <a:t>‹#›</a:t>
            </a:fld>
            <a:endParaRPr lang="en-US" altLang="en-US" dirty="0"/>
          </a:p>
        </p:txBody>
      </p:sp>
    </p:spTree>
    <p:extLst>
      <p:ext uri="{BB962C8B-B14F-4D97-AF65-F5344CB8AC3E}">
        <p14:creationId xmlns:p14="http://schemas.microsoft.com/office/powerpoint/2010/main" xmlns="" val="2068419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HT CONTENTS">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57200" y="1600200"/>
            <a:ext cx="8229600" cy="4525963"/>
          </a:xfrm>
          <a:prstGeom prst="rect">
            <a:avLst/>
          </a:prstGeom>
        </p:spPr>
        <p:txBody>
          <a:bodyPr vert="horz"/>
          <a:lstStyle>
            <a:lvl1pPr>
              <a:defRPr sz="2000"/>
            </a:lvl1pPr>
            <a:lvl2pPr marL="800100" indent="-342900">
              <a:buFont typeface="Arial"/>
              <a:buChar char="•"/>
              <a:defRPr/>
            </a:lvl2pPr>
            <a:lvl4pPr marL="1371600" indent="0">
              <a:buNone/>
              <a:defRPr/>
            </a:lvl4pPr>
          </a:lstStyle>
          <a:p>
            <a:pPr lvl="0"/>
            <a:r>
              <a:rPr lang="en-GB" dirty="0" smtClean="0"/>
              <a:t>Click to edit Master text styles</a:t>
            </a:r>
          </a:p>
          <a:p>
            <a:pPr lvl="1"/>
            <a:r>
              <a:rPr lang="en-GB" dirty="0" smtClean="0"/>
              <a:t>Second level</a:t>
            </a:r>
          </a:p>
          <a:p>
            <a:pPr lvl="2"/>
            <a:r>
              <a:rPr lang="en-GB" dirty="0" smtClean="0"/>
              <a:t>Third level</a:t>
            </a:r>
            <a:endParaRPr lang="en-US" dirty="0"/>
          </a:p>
        </p:txBody>
      </p:sp>
      <p:sp>
        <p:nvSpPr>
          <p:cNvPr id="14"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dirty="0"/>
          </a:p>
        </p:txBody>
      </p:sp>
      <p:sp>
        <p:nvSpPr>
          <p:cNvPr id="4" name="Date Placeholder 3"/>
          <p:cNvSpPr>
            <a:spLocks noGrp="1"/>
          </p:cNvSpPr>
          <p:nvPr>
            <p:ph type="dt" sz="half" idx="11"/>
          </p:nvPr>
        </p:nvSpPr>
        <p:spPr/>
        <p:txBody>
          <a:bodyPr/>
          <a:lstStyle>
            <a:lvl1pPr>
              <a:defRPr/>
            </a:lvl1pPr>
          </a:lstStyle>
          <a:p>
            <a:pPr>
              <a:defRPr/>
            </a:pPr>
            <a:r>
              <a:rPr lang="en-GB" altLang="en-US" dirty="0" smtClean="0"/>
              <a:t>www.gdmorewood.com</a:t>
            </a:r>
            <a:endParaRPr lang="en-US" altLang="en-US" dirty="0"/>
          </a:p>
        </p:txBody>
      </p:sp>
      <p:sp>
        <p:nvSpPr>
          <p:cNvPr id="5" name="Footer Placeholder 4"/>
          <p:cNvSpPr>
            <a:spLocks noGrp="1"/>
          </p:cNvSpPr>
          <p:nvPr>
            <p:ph type="ftr" sz="quarter" idx="12"/>
          </p:nvPr>
        </p:nvSpPr>
        <p:spPr/>
        <p:txBody>
          <a:bodyPr/>
          <a:lstStyle>
            <a:lvl1pPr>
              <a:defRPr/>
            </a:lvl1pPr>
          </a:lstStyle>
          <a:p>
            <a:pPr>
              <a:defRPr/>
            </a:pPr>
            <a:r>
              <a:rPr lang="en-US" dirty="0"/>
              <a:t>PRIVATE &amp; CONFIDENTIAL</a:t>
            </a:r>
          </a:p>
        </p:txBody>
      </p:sp>
      <p:sp>
        <p:nvSpPr>
          <p:cNvPr id="6" name="Slide Number Placeholder 5"/>
          <p:cNvSpPr>
            <a:spLocks noGrp="1"/>
          </p:cNvSpPr>
          <p:nvPr>
            <p:ph type="sldNum" sz="quarter" idx="13"/>
          </p:nvPr>
        </p:nvSpPr>
        <p:spPr/>
        <p:txBody>
          <a:bodyPr/>
          <a:lstStyle>
            <a:lvl1pPr>
              <a:defRPr/>
            </a:lvl1pPr>
          </a:lstStyle>
          <a:p>
            <a:pPr>
              <a:defRPr/>
            </a:pPr>
            <a:fld id="{485E26C6-A956-44CE-A121-511F366ED217}" type="slidenum">
              <a:rPr lang="en-US" altLang="en-US"/>
              <a:pPr>
                <a:defRPr/>
              </a:pPr>
              <a:t>‹#›</a:t>
            </a:fld>
            <a:endParaRPr lang="en-US" altLang="en-US" dirty="0"/>
          </a:p>
        </p:txBody>
      </p:sp>
    </p:spTree>
    <p:extLst>
      <p:ext uri="{BB962C8B-B14F-4D97-AF65-F5344CB8AC3E}">
        <p14:creationId xmlns:p14="http://schemas.microsoft.com/office/powerpoint/2010/main" xmlns="" val="3401468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AHT BLANK">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r>
              <a:rPr lang="en-GB" altLang="en-US" dirty="0" smtClean="0"/>
              <a:t>www.gdmorewood.com</a:t>
            </a:r>
            <a:endParaRPr lang="en-US" altLang="en-US" dirty="0"/>
          </a:p>
        </p:txBody>
      </p:sp>
      <p:sp>
        <p:nvSpPr>
          <p:cNvPr id="4" name="Footer Placeholder 4"/>
          <p:cNvSpPr>
            <a:spLocks noGrp="1"/>
          </p:cNvSpPr>
          <p:nvPr>
            <p:ph type="ftr" sz="quarter" idx="11"/>
          </p:nvPr>
        </p:nvSpPr>
        <p:spPr/>
        <p:txBody>
          <a:bodyPr/>
          <a:lstStyle>
            <a:lvl1pPr>
              <a:defRPr/>
            </a:lvl1pPr>
          </a:lstStyle>
          <a:p>
            <a:pPr>
              <a:defRPr/>
            </a:pPr>
            <a:r>
              <a:rPr lang="en-US" dirty="0"/>
              <a:t>PRIVATE &amp; CONFIDENTIAL</a:t>
            </a:r>
          </a:p>
        </p:txBody>
      </p:sp>
      <p:sp>
        <p:nvSpPr>
          <p:cNvPr id="5" name="Slide Number Placeholder 5"/>
          <p:cNvSpPr>
            <a:spLocks noGrp="1"/>
          </p:cNvSpPr>
          <p:nvPr>
            <p:ph type="sldNum" sz="quarter" idx="12"/>
          </p:nvPr>
        </p:nvSpPr>
        <p:spPr/>
        <p:txBody>
          <a:bodyPr/>
          <a:lstStyle>
            <a:lvl1pPr>
              <a:defRPr/>
            </a:lvl1pPr>
          </a:lstStyle>
          <a:p>
            <a:pPr>
              <a:defRPr/>
            </a:pPr>
            <a:fld id="{9EB9DBDC-806B-4982-B809-ABE6BB88CCDD}" type="slidenum">
              <a:rPr lang="en-US" altLang="en-US"/>
              <a:pPr>
                <a:defRPr/>
              </a:pPr>
              <a:t>‹#›</a:t>
            </a:fld>
            <a:endParaRPr lang="en-US" altLang="en-US" dirty="0"/>
          </a:p>
        </p:txBody>
      </p:sp>
    </p:spTree>
    <p:extLst>
      <p:ext uri="{BB962C8B-B14F-4D97-AF65-F5344CB8AC3E}">
        <p14:creationId xmlns:p14="http://schemas.microsoft.com/office/powerpoint/2010/main" xmlns="" val="12527687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AHT GRAPH">
    <p:spTree>
      <p:nvGrpSpPr>
        <p:cNvPr id="1" name=""/>
        <p:cNvGrpSpPr/>
        <p:nvPr/>
      </p:nvGrpSpPr>
      <p:grpSpPr>
        <a:xfrm>
          <a:off x="0" y="0"/>
          <a:ext cx="0" cy="0"/>
          <a:chOff x="0" y="0"/>
          <a:chExt cx="0" cy="0"/>
        </a:xfrm>
      </p:grpSpPr>
      <p:graphicFrame>
        <p:nvGraphicFramePr>
          <p:cNvPr id="3" name="Chart 4"/>
          <p:cNvGraphicFramePr>
            <a:graphicFrameLocks/>
          </p:cNvGraphicFramePr>
          <p:nvPr/>
        </p:nvGraphicFramePr>
        <p:xfrm>
          <a:off x="1731963" y="1609725"/>
          <a:ext cx="6197600" cy="4165600"/>
        </p:xfrm>
        <a:graphic>
          <a:graphicData uri="http://schemas.openxmlformats.org/presentationml/2006/ole">
            <p:oleObj spid="_x0000_s39948" r:id="rId3" imgW="6199120" imgH="4163224" progId="Excel.Sheet.8">
              <p:embed/>
            </p:oleObj>
          </a:graphicData>
        </a:graphic>
      </p:graphicFrame>
      <p:sp>
        <p:nvSpPr>
          <p:cNvPr id="10"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dirty="0"/>
          </a:p>
        </p:txBody>
      </p:sp>
      <p:sp>
        <p:nvSpPr>
          <p:cNvPr id="4" name="Date Placeholder 3"/>
          <p:cNvSpPr>
            <a:spLocks noGrp="1"/>
          </p:cNvSpPr>
          <p:nvPr>
            <p:ph type="dt" sz="half" idx="10"/>
          </p:nvPr>
        </p:nvSpPr>
        <p:spPr/>
        <p:txBody>
          <a:bodyPr/>
          <a:lstStyle>
            <a:lvl1pPr>
              <a:defRPr smtClean="0"/>
            </a:lvl1pPr>
          </a:lstStyle>
          <a:p>
            <a:pPr>
              <a:defRPr/>
            </a:pPr>
            <a:r>
              <a:rPr lang="en-GB" altLang="en-US" dirty="0" smtClean="0"/>
              <a:t>www.gdmorewood.com</a:t>
            </a:r>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dirty="0"/>
              <a:t>PRIVATE &amp; CONFIDENTIAL</a:t>
            </a:r>
          </a:p>
        </p:txBody>
      </p:sp>
      <p:sp>
        <p:nvSpPr>
          <p:cNvPr id="6" name="Slide Number Placeholder 5"/>
          <p:cNvSpPr>
            <a:spLocks noGrp="1"/>
          </p:cNvSpPr>
          <p:nvPr>
            <p:ph type="sldNum" sz="quarter" idx="12"/>
          </p:nvPr>
        </p:nvSpPr>
        <p:spPr/>
        <p:txBody>
          <a:bodyPr/>
          <a:lstStyle>
            <a:lvl1pPr>
              <a:defRPr smtClean="0"/>
            </a:lvl1pPr>
          </a:lstStyle>
          <a:p>
            <a:pPr>
              <a:defRPr/>
            </a:pPr>
            <a:fld id="{1F6F23E0-378A-4038-8C20-FBCF93032286}" type="slidenum">
              <a:rPr lang="en-US" altLang="en-US"/>
              <a:pPr>
                <a:defRPr/>
              </a:pPr>
              <a:t>‹#›</a:t>
            </a:fld>
            <a:endParaRPr lang="en-US" altLang="en-US" dirty="0"/>
          </a:p>
        </p:txBody>
      </p:sp>
    </p:spTree>
    <p:extLst>
      <p:ext uri="{BB962C8B-B14F-4D97-AF65-F5344CB8AC3E}">
        <p14:creationId xmlns:p14="http://schemas.microsoft.com/office/powerpoint/2010/main" xmlns="" val="11783511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AHT BACK COVER">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001138"/>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5" descr="NAHTidentity_reveresed_RGB_HR.png"/>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588963" y="606425"/>
            <a:ext cx="5595937" cy="295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 Placeholder 2"/>
          <p:cNvSpPr>
            <a:spLocks noGrp="1"/>
          </p:cNvSpPr>
          <p:nvPr>
            <p:ph type="body" sz="quarter" idx="10"/>
          </p:nvPr>
        </p:nvSpPr>
        <p:spPr>
          <a:xfrm>
            <a:off x="457200" y="4847246"/>
            <a:ext cx="8229600" cy="1611313"/>
          </a:xfrm>
          <a:prstGeom prst="rect">
            <a:avLst/>
          </a:prstGeom>
        </p:spPr>
        <p:txBody>
          <a:bodyPr vert="horz"/>
          <a:lstStyle>
            <a:lvl1pPr marL="0" indent="0" algn="r">
              <a:buNone/>
              <a:defRPr>
                <a:solidFill>
                  <a:srgbClr val="FFFFFF"/>
                </a:solidFill>
              </a:defRPr>
            </a:lvl1pPr>
            <a:lvl2pPr algn="r">
              <a:defRPr>
                <a:solidFill>
                  <a:srgbClr val="FFFFFF"/>
                </a:solidFill>
              </a:defRPr>
            </a:lvl2pPr>
            <a:lvl3pPr marL="914400" indent="0" algn="r">
              <a:buNone/>
              <a:defRPr>
                <a:solidFill>
                  <a:srgbClr val="FFFFFF"/>
                </a:solidFill>
              </a:defRPr>
            </a:lvl3pPr>
          </a:lstStyle>
          <a:p>
            <a:pPr lvl="0"/>
            <a:r>
              <a:rPr lang="en-GB" dirty="0" smtClean="0"/>
              <a:t>Click to edit Master text styles</a:t>
            </a:r>
          </a:p>
        </p:txBody>
      </p:sp>
      <p:sp>
        <p:nvSpPr>
          <p:cNvPr id="6" name="Date Placeholder 3"/>
          <p:cNvSpPr>
            <a:spLocks noGrp="1"/>
          </p:cNvSpPr>
          <p:nvPr>
            <p:ph type="dt" sz="half" idx="11"/>
          </p:nvPr>
        </p:nvSpPr>
        <p:spPr/>
        <p:txBody>
          <a:bodyPr/>
          <a:lstStyle>
            <a:lvl1pPr marL="0" marR="0" indent="0" algn="ctr" defTabSz="457200" rtl="0" eaLnBrk="1" fontAlgn="base" latinLnBrk="0" hangingPunct="1">
              <a:lnSpc>
                <a:spcPct val="100000"/>
              </a:lnSpc>
              <a:spcBef>
                <a:spcPct val="0"/>
              </a:spcBef>
              <a:spcAft>
                <a:spcPct val="0"/>
              </a:spcAft>
              <a:buClrTx/>
              <a:buSzTx/>
              <a:buFontTx/>
              <a:buNone/>
              <a:tabLst/>
              <a:defRPr>
                <a:solidFill>
                  <a:schemeClr val="bg2"/>
                </a:solidFill>
              </a:defRPr>
            </a:lvl1pPr>
          </a:lstStyle>
          <a:p>
            <a:pPr>
              <a:defRPr/>
            </a:pPr>
            <a:r>
              <a:rPr lang="en-GB" altLang="en-US" dirty="0" smtClean="0"/>
              <a:t>www.gdmorewood.com</a:t>
            </a:r>
            <a:endParaRPr lang="en-US" altLang="en-US" dirty="0" smtClean="0"/>
          </a:p>
        </p:txBody>
      </p:sp>
      <p:sp>
        <p:nvSpPr>
          <p:cNvPr id="7" name="Footer Placeholder 4"/>
          <p:cNvSpPr>
            <a:spLocks noGrp="1"/>
          </p:cNvSpPr>
          <p:nvPr>
            <p:ph type="ftr" sz="quarter" idx="12"/>
          </p:nvPr>
        </p:nvSpPr>
        <p:spPr/>
        <p:txBody>
          <a:bodyPr/>
          <a:lstStyle>
            <a:lvl1pPr algn="ctr">
              <a:defRPr sz="1200">
                <a:solidFill>
                  <a:schemeClr val="bg2"/>
                </a:solidFill>
              </a:defRPr>
            </a:lvl1pPr>
          </a:lstStyle>
          <a:p>
            <a:pPr>
              <a:defRPr/>
            </a:pPr>
            <a:r>
              <a:rPr lang="en-US" dirty="0" smtClean="0"/>
              <a:t>PRIVATE &amp; CONFIDENTIAL</a:t>
            </a:r>
            <a:endParaRPr lang="en-US" dirty="0"/>
          </a:p>
        </p:txBody>
      </p:sp>
      <p:sp>
        <p:nvSpPr>
          <p:cNvPr id="8" name="Slide Number Placeholder 5"/>
          <p:cNvSpPr>
            <a:spLocks noGrp="1"/>
          </p:cNvSpPr>
          <p:nvPr>
            <p:ph type="sldNum" sz="quarter" idx="13"/>
          </p:nvPr>
        </p:nvSpPr>
        <p:spPr/>
        <p:txBody>
          <a:bodyPr/>
          <a:lstStyle>
            <a:lvl1pPr>
              <a:defRPr smtClean="0"/>
            </a:lvl1pPr>
          </a:lstStyle>
          <a:p>
            <a:pPr>
              <a:defRPr/>
            </a:pPr>
            <a:fld id="{77147358-2A71-49B6-8C03-E68A793B259F}" type="slidenum">
              <a:rPr lang="en-US" altLang="en-US"/>
              <a:pPr>
                <a:defRPr/>
              </a:pPr>
              <a:t>‹#›</a:t>
            </a:fld>
            <a:endParaRPr lang="en-US" altLang="en-US" dirty="0"/>
          </a:p>
        </p:txBody>
      </p:sp>
    </p:spTree>
    <p:extLst>
      <p:ext uri="{BB962C8B-B14F-4D97-AF65-F5344CB8AC3E}">
        <p14:creationId xmlns:p14="http://schemas.microsoft.com/office/powerpoint/2010/main" xmlns="" val="39108725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GB" altLang="en-US" dirty="0" smtClean="0"/>
              <a:t>www.gdmorewood.com</a:t>
            </a:r>
            <a:endParaRPr lang="en-US" altLang="en-US" dirty="0"/>
          </a:p>
        </p:txBody>
      </p:sp>
      <p:sp>
        <p:nvSpPr>
          <p:cNvPr id="3" name="Footer Placeholder 4"/>
          <p:cNvSpPr>
            <a:spLocks noGrp="1"/>
          </p:cNvSpPr>
          <p:nvPr>
            <p:ph type="ftr" sz="quarter" idx="11"/>
          </p:nvPr>
        </p:nvSpPr>
        <p:spPr/>
        <p:txBody>
          <a:bodyPr/>
          <a:lstStyle>
            <a:lvl1pPr>
              <a:defRPr/>
            </a:lvl1pPr>
          </a:lstStyle>
          <a:p>
            <a:pPr>
              <a:defRPr/>
            </a:pPr>
            <a:r>
              <a:rPr lang="en-US" dirty="0"/>
              <a:t>PRIVATE &amp; CONFIDENTIAL</a:t>
            </a:r>
          </a:p>
        </p:txBody>
      </p:sp>
      <p:sp>
        <p:nvSpPr>
          <p:cNvPr id="4" name="Slide Number Placeholder 5"/>
          <p:cNvSpPr>
            <a:spLocks noGrp="1"/>
          </p:cNvSpPr>
          <p:nvPr>
            <p:ph type="sldNum" sz="quarter" idx="12"/>
          </p:nvPr>
        </p:nvSpPr>
        <p:spPr/>
        <p:txBody>
          <a:bodyPr/>
          <a:lstStyle>
            <a:lvl1pPr>
              <a:defRPr/>
            </a:lvl1pPr>
          </a:lstStyle>
          <a:p>
            <a:pPr>
              <a:defRPr/>
            </a:pPr>
            <a:fld id="{11B39570-034F-4106-BA9A-E913A60DB897}" type="slidenum">
              <a:rPr lang="en-US" altLang="en-US"/>
              <a:pPr>
                <a:defRPr/>
              </a:pPr>
              <a:t>‹#›</a:t>
            </a:fld>
            <a:endParaRPr lang="en-US" altLang="en-US" dirty="0"/>
          </a:p>
        </p:txBody>
      </p:sp>
    </p:spTree>
    <p:extLst>
      <p:ext uri="{BB962C8B-B14F-4D97-AF65-F5344CB8AC3E}">
        <p14:creationId xmlns:p14="http://schemas.microsoft.com/office/powerpoint/2010/main" xmlns="" val="20260873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AHT COVER">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00113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5" descr="NAHTidentity_reveresed_RGB_HR.png"/>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588963" y="606425"/>
            <a:ext cx="5595937" cy="295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 Placeholder 2"/>
          <p:cNvSpPr>
            <a:spLocks noGrp="1"/>
          </p:cNvSpPr>
          <p:nvPr>
            <p:ph type="body" sz="quarter" idx="10"/>
          </p:nvPr>
        </p:nvSpPr>
        <p:spPr>
          <a:xfrm>
            <a:off x="457200" y="4847246"/>
            <a:ext cx="8229600" cy="1611313"/>
          </a:xfrm>
          <a:prstGeom prst="rect">
            <a:avLst/>
          </a:prstGeom>
        </p:spPr>
        <p:txBody>
          <a:bodyPr vert="horz"/>
          <a:lstStyle>
            <a:lvl1pPr marL="0" indent="0" algn="r">
              <a:buNone/>
              <a:defRPr>
                <a:solidFill>
                  <a:srgbClr val="FFFFFF"/>
                </a:solidFill>
              </a:defRPr>
            </a:lvl1pPr>
            <a:lvl2pPr algn="r">
              <a:defRPr>
                <a:solidFill>
                  <a:srgbClr val="FFFFFF"/>
                </a:solidFill>
              </a:defRPr>
            </a:lvl2pPr>
            <a:lvl3pPr marL="914400" indent="0" algn="r">
              <a:buNone/>
              <a:defRPr>
                <a:solidFill>
                  <a:srgbClr val="FFFFFF"/>
                </a:solidFill>
              </a:defRPr>
            </a:lvl3pPr>
          </a:lstStyle>
          <a:p>
            <a:pPr lvl="0"/>
            <a:r>
              <a:rPr lang="en-GB" dirty="0" smtClean="0"/>
              <a:t>Click to edit Master text styles</a:t>
            </a:r>
          </a:p>
          <a:p>
            <a:pPr lvl="1"/>
            <a:r>
              <a:rPr lang="en-GB" dirty="0" smtClean="0"/>
              <a:t>Second level</a:t>
            </a:r>
          </a:p>
          <a:p>
            <a:pPr lvl="2"/>
            <a:r>
              <a:rPr lang="en-GB" dirty="0" smtClean="0"/>
              <a:t>Third level</a:t>
            </a:r>
          </a:p>
          <a:p>
            <a:pPr lvl="2"/>
            <a:r>
              <a:rPr lang="en-GB" dirty="0" smtClean="0"/>
              <a:t>00/00/00</a:t>
            </a:r>
          </a:p>
        </p:txBody>
      </p:sp>
      <p:sp>
        <p:nvSpPr>
          <p:cNvPr id="6" name="Date Placeholder 3"/>
          <p:cNvSpPr>
            <a:spLocks noGrp="1"/>
          </p:cNvSpPr>
          <p:nvPr>
            <p:ph type="dt" sz="half" idx="11"/>
          </p:nvPr>
        </p:nvSpPr>
        <p:spPr/>
        <p:txBody>
          <a:bodyPr/>
          <a:lstStyle>
            <a:lvl1pPr>
              <a:defRPr smtClean="0">
                <a:solidFill>
                  <a:schemeClr val="bg2"/>
                </a:solidFill>
              </a:defRPr>
            </a:lvl1pPr>
          </a:lstStyle>
          <a:p>
            <a:pPr>
              <a:defRPr/>
            </a:pPr>
            <a:r>
              <a:rPr lang="en-GB" altLang="en-US" dirty="0" smtClean="0"/>
              <a:t>www.gdmorewood.com</a:t>
            </a:r>
            <a:endParaRPr lang="en-US" altLang="en-US" dirty="0"/>
          </a:p>
        </p:txBody>
      </p:sp>
      <p:sp>
        <p:nvSpPr>
          <p:cNvPr id="7" name="Footer Placeholder 4"/>
          <p:cNvSpPr>
            <a:spLocks noGrp="1"/>
          </p:cNvSpPr>
          <p:nvPr>
            <p:ph type="ftr" sz="quarter" idx="12"/>
          </p:nvPr>
        </p:nvSpPr>
        <p:spPr/>
        <p:txBody>
          <a:bodyPr/>
          <a:lstStyle>
            <a:lvl1pPr algn="ctr">
              <a:defRPr sz="1200">
                <a:solidFill>
                  <a:schemeClr val="bg2"/>
                </a:solidFill>
              </a:defRPr>
            </a:lvl1pPr>
          </a:lstStyle>
          <a:p>
            <a:pPr>
              <a:defRPr/>
            </a:pPr>
            <a:r>
              <a:rPr lang="en-US" dirty="0" smtClean="0"/>
              <a:t>PRIVATE &amp; CONFIDENTIAL</a:t>
            </a:r>
            <a:endParaRPr lang="en-US" dirty="0"/>
          </a:p>
        </p:txBody>
      </p:sp>
      <p:sp>
        <p:nvSpPr>
          <p:cNvPr id="8" name="Slide Number Placeholder 5"/>
          <p:cNvSpPr>
            <a:spLocks noGrp="1"/>
          </p:cNvSpPr>
          <p:nvPr>
            <p:ph type="sldNum" sz="quarter" idx="13"/>
          </p:nvPr>
        </p:nvSpPr>
        <p:spPr/>
        <p:txBody>
          <a:bodyPr/>
          <a:lstStyle>
            <a:lvl1pPr>
              <a:defRPr smtClean="0"/>
            </a:lvl1pPr>
          </a:lstStyle>
          <a:p>
            <a:pPr>
              <a:defRPr/>
            </a:pPr>
            <a:fld id="{0253AF94-0B26-4FD5-B5DD-780A0BB5C2A9}" type="slidenum">
              <a:rPr lang="en-US" altLang="en-US"/>
              <a:pPr>
                <a:defRPr/>
              </a:pPr>
              <a:t>‹#›</a:t>
            </a:fld>
            <a:endParaRPr lang="en-US" altLang="en-US" dirty="0"/>
          </a:p>
        </p:txBody>
      </p:sp>
    </p:spTree>
    <p:extLst>
      <p:ext uri="{BB962C8B-B14F-4D97-AF65-F5344CB8AC3E}">
        <p14:creationId xmlns:p14="http://schemas.microsoft.com/office/powerpoint/2010/main" xmlns="" val="13550834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NAHT CONTENTS">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57200" y="1600200"/>
            <a:ext cx="8229600" cy="4525963"/>
          </a:xfrm>
          <a:prstGeom prst="rect">
            <a:avLst/>
          </a:prstGeom>
        </p:spPr>
        <p:txBody>
          <a:bodyPr vert="horz"/>
          <a:lstStyle>
            <a:lvl1pPr>
              <a:defRPr sz="2000"/>
            </a:lvl1pPr>
            <a:lvl2pPr marL="800100" indent="-342900">
              <a:buFont typeface="Arial"/>
              <a:buChar char="•"/>
              <a:defRPr/>
            </a:lvl2pPr>
            <a:lvl4pPr marL="1371600" indent="0">
              <a:buNone/>
              <a:defRPr/>
            </a:lvl4pPr>
          </a:lstStyle>
          <a:p>
            <a:pPr lvl="0"/>
            <a:r>
              <a:rPr lang="en-GB" dirty="0" smtClean="0"/>
              <a:t>Click to edit Master text styles</a:t>
            </a:r>
          </a:p>
          <a:p>
            <a:pPr lvl="1"/>
            <a:r>
              <a:rPr lang="en-GB" dirty="0" smtClean="0"/>
              <a:t>Second level</a:t>
            </a:r>
          </a:p>
          <a:p>
            <a:pPr lvl="2"/>
            <a:r>
              <a:rPr lang="en-GB" dirty="0" smtClean="0"/>
              <a:t>Third level</a:t>
            </a:r>
            <a:endParaRPr lang="en-US" dirty="0"/>
          </a:p>
        </p:txBody>
      </p:sp>
      <p:sp>
        <p:nvSpPr>
          <p:cNvPr id="14"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dirty="0"/>
          </a:p>
        </p:txBody>
      </p:sp>
      <p:sp>
        <p:nvSpPr>
          <p:cNvPr id="4" name="Date Placeholder 3"/>
          <p:cNvSpPr>
            <a:spLocks noGrp="1"/>
          </p:cNvSpPr>
          <p:nvPr>
            <p:ph type="dt" sz="half" idx="11"/>
          </p:nvPr>
        </p:nvSpPr>
        <p:spPr/>
        <p:txBody>
          <a:bodyPr/>
          <a:lstStyle>
            <a:lvl1pPr>
              <a:defRPr/>
            </a:lvl1pPr>
          </a:lstStyle>
          <a:p>
            <a:pPr>
              <a:defRPr/>
            </a:pPr>
            <a:r>
              <a:rPr lang="en-GB" altLang="en-US" dirty="0" smtClean="0"/>
              <a:t>www.gdmorewood.com</a:t>
            </a:r>
            <a:endParaRPr lang="en-US" altLang="en-US" dirty="0"/>
          </a:p>
        </p:txBody>
      </p:sp>
      <p:sp>
        <p:nvSpPr>
          <p:cNvPr id="5" name="Footer Placeholder 4"/>
          <p:cNvSpPr>
            <a:spLocks noGrp="1"/>
          </p:cNvSpPr>
          <p:nvPr>
            <p:ph type="ftr" sz="quarter" idx="12"/>
          </p:nvPr>
        </p:nvSpPr>
        <p:spPr/>
        <p:txBody>
          <a:bodyPr/>
          <a:lstStyle>
            <a:lvl1pPr>
              <a:defRPr/>
            </a:lvl1pPr>
          </a:lstStyle>
          <a:p>
            <a:pPr>
              <a:defRPr/>
            </a:pPr>
            <a:r>
              <a:rPr lang="en-US" dirty="0"/>
              <a:t>PRIVATE &amp; CONFIDENTIAL</a:t>
            </a:r>
          </a:p>
        </p:txBody>
      </p:sp>
      <p:sp>
        <p:nvSpPr>
          <p:cNvPr id="6" name="Slide Number Placeholder 5"/>
          <p:cNvSpPr>
            <a:spLocks noGrp="1"/>
          </p:cNvSpPr>
          <p:nvPr>
            <p:ph type="sldNum" sz="quarter" idx="13"/>
          </p:nvPr>
        </p:nvSpPr>
        <p:spPr/>
        <p:txBody>
          <a:bodyPr/>
          <a:lstStyle>
            <a:lvl1pPr>
              <a:defRPr/>
            </a:lvl1pPr>
          </a:lstStyle>
          <a:p>
            <a:pPr>
              <a:defRPr/>
            </a:pPr>
            <a:fld id="{485E26C6-A956-44CE-A121-511F366ED217}" type="slidenum">
              <a:rPr lang="en-US" altLang="en-US"/>
              <a:pPr>
                <a:defRPr/>
              </a:pPr>
              <a:t>‹#›</a:t>
            </a:fld>
            <a:endParaRPr lang="en-US" altLang="en-US" dirty="0"/>
          </a:p>
        </p:txBody>
      </p:sp>
    </p:spTree>
    <p:extLst>
      <p:ext uri="{BB962C8B-B14F-4D97-AF65-F5344CB8AC3E}">
        <p14:creationId xmlns:p14="http://schemas.microsoft.com/office/powerpoint/2010/main" xmlns="" val="3401468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NAHT TEXT">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dirty="0"/>
          </a:p>
        </p:txBody>
      </p:sp>
      <p:sp>
        <p:nvSpPr>
          <p:cNvPr id="3" name="Text Placeholder 2"/>
          <p:cNvSpPr>
            <a:spLocks noGrp="1"/>
          </p:cNvSpPr>
          <p:nvPr>
            <p:ph type="body" sz="quarter" idx="10"/>
          </p:nvPr>
        </p:nvSpPr>
        <p:spPr>
          <a:xfrm>
            <a:off x="457200" y="1600200"/>
            <a:ext cx="8229600" cy="4525963"/>
          </a:xfrm>
          <a:prstGeom prst="rect">
            <a:avLst/>
          </a:prstGeom>
        </p:spPr>
        <p:txBody>
          <a:bodyPr vert="horz"/>
          <a:lstStyle>
            <a:lvl1pPr marL="0" indent="0">
              <a:buFontTx/>
              <a:buNone/>
              <a:defRPr sz="2000"/>
            </a:lvl1pPr>
            <a:lvl2pPr>
              <a:buFontTx/>
              <a:buNone/>
              <a:defRPr/>
            </a:lvl2pPr>
            <a:lvl3pPr marL="914400" indent="0">
              <a:buFontTx/>
              <a:buNone/>
              <a:defRPr/>
            </a:lvl3pPr>
            <a:lvl4pPr marL="1371600" indent="0">
              <a:buFontTx/>
              <a:buNone/>
              <a:defRPr/>
            </a:lvl4pPr>
            <a:lvl5pPr marL="1828800" indent="0">
              <a:buFontTx/>
              <a:buNone/>
              <a:defRPr/>
            </a:lvl5pPr>
          </a:lstStyle>
          <a:p>
            <a:pPr lvl="0"/>
            <a:r>
              <a:rPr lang="en-GB" dirty="0" smtClean="0"/>
              <a:t>Click to edit Master text styles</a:t>
            </a:r>
          </a:p>
          <a:p>
            <a:pPr lvl="2"/>
            <a:r>
              <a:rPr lang="en-GB" dirty="0" smtClean="0"/>
              <a:t>Third level</a:t>
            </a:r>
            <a:endParaRPr lang="en-US" dirty="0"/>
          </a:p>
        </p:txBody>
      </p:sp>
      <p:sp>
        <p:nvSpPr>
          <p:cNvPr id="4" name="Date Placeholder 3"/>
          <p:cNvSpPr>
            <a:spLocks noGrp="1"/>
          </p:cNvSpPr>
          <p:nvPr>
            <p:ph type="dt" sz="half" idx="11"/>
          </p:nvPr>
        </p:nvSpPr>
        <p:spPr/>
        <p:txBody>
          <a:bodyPr/>
          <a:lstStyle>
            <a:lvl1pPr>
              <a:defRPr/>
            </a:lvl1pPr>
          </a:lstStyle>
          <a:p>
            <a:pPr>
              <a:defRPr/>
            </a:pPr>
            <a:r>
              <a:rPr lang="en-GB" altLang="en-US" dirty="0" smtClean="0"/>
              <a:t>www.gdmorewood.com</a:t>
            </a:r>
            <a:endParaRPr lang="en-US" altLang="en-US" dirty="0"/>
          </a:p>
        </p:txBody>
      </p:sp>
      <p:sp>
        <p:nvSpPr>
          <p:cNvPr id="5" name="Footer Placeholder 4"/>
          <p:cNvSpPr>
            <a:spLocks noGrp="1"/>
          </p:cNvSpPr>
          <p:nvPr>
            <p:ph type="ftr" sz="quarter" idx="12"/>
          </p:nvPr>
        </p:nvSpPr>
        <p:spPr/>
        <p:txBody>
          <a:bodyPr/>
          <a:lstStyle>
            <a:lvl1pPr>
              <a:defRPr/>
            </a:lvl1pPr>
          </a:lstStyle>
          <a:p>
            <a:pPr>
              <a:defRPr/>
            </a:pPr>
            <a:r>
              <a:rPr lang="en-US" dirty="0"/>
              <a:t>PRIVATE &amp; CONFIDENTIAL</a:t>
            </a:r>
          </a:p>
        </p:txBody>
      </p:sp>
      <p:sp>
        <p:nvSpPr>
          <p:cNvPr id="6" name="Slide Number Placeholder 5"/>
          <p:cNvSpPr>
            <a:spLocks noGrp="1"/>
          </p:cNvSpPr>
          <p:nvPr>
            <p:ph type="sldNum" sz="quarter" idx="13"/>
          </p:nvPr>
        </p:nvSpPr>
        <p:spPr/>
        <p:txBody>
          <a:bodyPr/>
          <a:lstStyle>
            <a:lvl1pPr>
              <a:defRPr/>
            </a:lvl1pPr>
          </a:lstStyle>
          <a:p>
            <a:pPr>
              <a:defRPr/>
            </a:pPr>
            <a:fld id="{EFBA7034-F059-40C5-9E1A-AD77740802F1}" type="slidenum">
              <a:rPr lang="en-US" altLang="en-US"/>
              <a:pPr>
                <a:defRPr/>
              </a:pPr>
              <a:t>‹#›</a:t>
            </a:fld>
            <a:endParaRPr lang="en-US" altLang="en-US" dirty="0"/>
          </a:p>
        </p:txBody>
      </p:sp>
    </p:spTree>
    <p:extLst>
      <p:ext uri="{BB962C8B-B14F-4D97-AF65-F5344CB8AC3E}">
        <p14:creationId xmlns:p14="http://schemas.microsoft.com/office/powerpoint/2010/main" xmlns="" val="7730953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NAHT DIVIDER">
    <p:spTree>
      <p:nvGrpSpPr>
        <p:cNvPr id="1" name=""/>
        <p:cNvGrpSpPr/>
        <p:nvPr/>
      </p:nvGrpSpPr>
      <p:grpSpPr>
        <a:xfrm>
          <a:off x="0" y="0"/>
          <a:ext cx="0" cy="0"/>
          <a:chOff x="0" y="0"/>
          <a:chExt cx="0" cy="0"/>
        </a:xfrm>
      </p:grpSpPr>
      <p:pic>
        <p:nvPicPr>
          <p:cNvPr id="3" name="Picture 4" descr="NAHT_DIVIDER.png"/>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88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 Placeholder 2"/>
          <p:cNvSpPr>
            <a:spLocks noGrp="1"/>
          </p:cNvSpPr>
          <p:nvPr>
            <p:ph type="body" sz="quarter" idx="13"/>
          </p:nvPr>
        </p:nvSpPr>
        <p:spPr>
          <a:xfrm>
            <a:off x="457200" y="4847246"/>
            <a:ext cx="8229600" cy="1611313"/>
          </a:xfrm>
          <a:prstGeom prst="rect">
            <a:avLst/>
          </a:prstGeom>
        </p:spPr>
        <p:txBody>
          <a:bodyPr vert="horz"/>
          <a:lstStyle>
            <a:lvl1pPr marL="0" indent="0" algn="r">
              <a:buNone/>
              <a:defRPr>
                <a:solidFill>
                  <a:srgbClr val="FFFFFF"/>
                </a:solidFill>
              </a:defRPr>
            </a:lvl1pPr>
            <a:lvl2pPr algn="r">
              <a:defRPr>
                <a:solidFill>
                  <a:srgbClr val="FFFFFF"/>
                </a:solidFill>
              </a:defRPr>
            </a:lvl2pPr>
            <a:lvl3pPr marL="914400" indent="0" algn="r">
              <a:buNone/>
              <a:defRPr>
                <a:solidFill>
                  <a:srgbClr val="FFFFFF"/>
                </a:solidFill>
              </a:defRPr>
            </a:lvl3pPr>
          </a:lstStyle>
          <a:p>
            <a:pPr lvl="0"/>
            <a:r>
              <a:rPr lang="en-GB" dirty="0" smtClean="0"/>
              <a:t>Click to edit Master text styles</a:t>
            </a:r>
          </a:p>
          <a:p>
            <a:pPr lvl="1"/>
            <a:r>
              <a:rPr lang="en-GB" dirty="0" smtClean="0"/>
              <a:t>Second level</a:t>
            </a:r>
          </a:p>
        </p:txBody>
      </p:sp>
      <p:sp>
        <p:nvSpPr>
          <p:cNvPr id="4" name="Date Placeholder 3"/>
          <p:cNvSpPr>
            <a:spLocks noGrp="1"/>
          </p:cNvSpPr>
          <p:nvPr>
            <p:ph type="dt" sz="half" idx="14"/>
          </p:nvPr>
        </p:nvSpPr>
        <p:spPr/>
        <p:txBody>
          <a:bodyPr/>
          <a:lstStyle>
            <a:lvl1pPr>
              <a:defRPr smtClean="0">
                <a:solidFill>
                  <a:schemeClr val="bg2"/>
                </a:solidFill>
              </a:defRPr>
            </a:lvl1pPr>
          </a:lstStyle>
          <a:p>
            <a:pPr>
              <a:defRPr/>
            </a:pPr>
            <a:r>
              <a:rPr lang="en-GB" altLang="en-US" dirty="0" smtClean="0"/>
              <a:t>www.gdmorewood.com</a:t>
            </a:r>
            <a:endParaRPr lang="en-US" altLang="en-US" dirty="0"/>
          </a:p>
        </p:txBody>
      </p:sp>
      <p:sp>
        <p:nvSpPr>
          <p:cNvPr id="5" name="Footer Placeholder 4"/>
          <p:cNvSpPr>
            <a:spLocks noGrp="1"/>
          </p:cNvSpPr>
          <p:nvPr>
            <p:ph type="ftr" sz="quarter" idx="15"/>
          </p:nvPr>
        </p:nvSpPr>
        <p:spPr/>
        <p:txBody>
          <a:bodyPr/>
          <a:lstStyle>
            <a:lvl1pPr>
              <a:defRPr>
                <a:solidFill>
                  <a:schemeClr val="bg2"/>
                </a:solidFill>
              </a:defRPr>
            </a:lvl1pPr>
          </a:lstStyle>
          <a:p>
            <a:pPr>
              <a:defRPr/>
            </a:pPr>
            <a:r>
              <a:rPr lang="en-US" dirty="0" smtClean="0"/>
              <a:t>PRIVATE &amp; CONFIDENTIAL</a:t>
            </a:r>
            <a:endParaRPr lang="en-US" dirty="0"/>
          </a:p>
        </p:txBody>
      </p:sp>
      <p:sp>
        <p:nvSpPr>
          <p:cNvPr id="6" name="Slide Number Placeholder 5"/>
          <p:cNvSpPr>
            <a:spLocks noGrp="1"/>
          </p:cNvSpPr>
          <p:nvPr>
            <p:ph type="sldNum" sz="quarter" idx="16"/>
          </p:nvPr>
        </p:nvSpPr>
        <p:spPr>
          <a:xfrm>
            <a:off x="6553200" y="6356350"/>
            <a:ext cx="2133600" cy="365125"/>
          </a:xfrm>
        </p:spPr>
        <p:txBody>
          <a:bodyPr/>
          <a:lstStyle>
            <a:lvl1pPr>
              <a:defRPr smtClean="0"/>
            </a:lvl1pPr>
          </a:lstStyle>
          <a:p>
            <a:pPr>
              <a:defRPr/>
            </a:pPr>
            <a:fld id="{57AF90FD-5AA0-48AC-A535-D930A83ED405}" type="slidenum">
              <a:rPr lang="en-US" altLang="en-US"/>
              <a:pPr>
                <a:defRPr/>
              </a:pPr>
              <a:t>‹#›</a:t>
            </a:fld>
            <a:endParaRPr lang="en-US" altLang="en-US" dirty="0"/>
          </a:p>
        </p:txBody>
      </p:sp>
    </p:spTree>
    <p:extLst>
      <p:ext uri="{BB962C8B-B14F-4D97-AF65-F5344CB8AC3E}">
        <p14:creationId xmlns:p14="http://schemas.microsoft.com/office/powerpoint/2010/main" xmlns="" val="11825622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NAHT TEXT &amp; IMAGE">
    <p:spTree>
      <p:nvGrpSpPr>
        <p:cNvPr id="1" name=""/>
        <p:cNvGrpSpPr/>
        <p:nvPr/>
      </p:nvGrpSpPr>
      <p:grpSpPr>
        <a:xfrm>
          <a:off x="0" y="0"/>
          <a:ext cx="0" cy="0"/>
          <a:chOff x="0" y="0"/>
          <a:chExt cx="0" cy="0"/>
        </a:xfrm>
      </p:grpSpPr>
      <p:sp>
        <p:nvSpPr>
          <p:cNvPr id="14" name="Picture Placeholder 13"/>
          <p:cNvSpPr>
            <a:spLocks noGrp="1"/>
          </p:cNvSpPr>
          <p:nvPr>
            <p:ph type="pic" sz="quarter" idx="13"/>
          </p:nvPr>
        </p:nvSpPr>
        <p:spPr>
          <a:xfrm>
            <a:off x="4833938" y="1600200"/>
            <a:ext cx="3852862" cy="4025900"/>
          </a:xfrm>
          <a:prstGeom prst="rect">
            <a:avLst/>
          </a:prstGeom>
        </p:spPr>
        <p:txBody>
          <a:bodyPr vert="horz"/>
          <a:lstStyle/>
          <a:p>
            <a:pPr lvl="0"/>
            <a:endParaRPr lang="en-US" noProof="0" dirty="0"/>
          </a:p>
        </p:txBody>
      </p:sp>
      <p:sp>
        <p:nvSpPr>
          <p:cNvPr id="15"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dirty="0"/>
          </a:p>
        </p:txBody>
      </p:sp>
      <p:sp>
        <p:nvSpPr>
          <p:cNvPr id="17" name="Text Placeholder 16"/>
          <p:cNvSpPr>
            <a:spLocks noGrp="1"/>
          </p:cNvSpPr>
          <p:nvPr>
            <p:ph type="body" sz="quarter" idx="14"/>
          </p:nvPr>
        </p:nvSpPr>
        <p:spPr>
          <a:xfrm>
            <a:off x="457200" y="1600200"/>
            <a:ext cx="4117975" cy="4525963"/>
          </a:xfrm>
          <a:prstGeom prst="rect">
            <a:avLst/>
          </a:prstGeom>
        </p:spPr>
        <p:txBody>
          <a:bodyPr vert="horz"/>
          <a:lstStyle>
            <a:lvl1pPr marL="0" indent="0">
              <a:buNone/>
              <a:defRPr sz="2000"/>
            </a:lvl1pPr>
          </a:lstStyle>
          <a:p>
            <a:pPr lvl="0"/>
            <a:r>
              <a:rPr lang="en-GB" dirty="0" smtClean="0"/>
              <a:t>Click to edit Master text styles</a:t>
            </a:r>
          </a:p>
          <a:p>
            <a:pPr lvl="1"/>
            <a:r>
              <a:rPr lang="en-GB" dirty="0" smtClean="0"/>
              <a:t>Second level</a:t>
            </a:r>
            <a:endParaRPr lang="en-US" dirty="0"/>
          </a:p>
        </p:txBody>
      </p:sp>
      <p:sp>
        <p:nvSpPr>
          <p:cNvPr id="5" name="Date Placeholder 3"/>
          <p:cNvSpPr>
            <a:spLocks noGrp="1"/>
          </p:cNvSpPr>
          <p:nvPr>
            <p:ph type="dt" sz="half" idx="15"/>
          </p:nvPr>
        </p:nvSpPr>
        <p:spPr/>
        <p:txBody>
          <a:bodyPr/>
          <a:lstStyle>
            <a:lvl1pPr marL="0" marR="0" indent="0" algn="ctr" defTabSz="457200" rtl="0" eaLnBrk="1" fontAlgn="base" latinLnBrk="0" hangingPunct="1">
              <a:lnSpc>
                <a:spcPct val="100000"/>
              </a:lnSpc>
              <a:spcBef>
                <a:spcPct val="0"/>
              </a:spcBef>
              <a:spcAft>
                <a:spcPct val="0"/>
              </a:spcAft>
              <a:buClrTx/>
              <a:buSzTx/>
              <a:buFontTx/>
              <a:buNone/>
              <a:tabLst/>
              <a:defRPr/>
            </a:lvl1pPr>
          </a:lstStyle>
          <a:p>
            <a:pPr>
              <a:defRPr/>
            </a:pPr>
            <a:r>
              <a:rPr lang="en-GB" altLang="en-US" dirty="0" smtClean="0"/>
              <a:t>www.gdmorewood.com</a:t>
            </a:r>
            <a:endParaRPr lang="en-US" altLang="en-US" dirty="0" smtClean="0"/>
          </a:p>
        </p:txBody>
      </p:sp>
      <p:sp>
        <p:nvSpPr>
          <p:cNvPr id="6" name="Footer Placeholder 4"/>
          <p:cNvSpPr>
            <a:spLocks noGrp="1"/>
          </p:cNvSpPr>
          <p:nvPr>
            <p:ph type="ftr" sz="quarter" idx="16"/>
          </p:nvPr>
        </p:nvSpPr>
        <p:spPr/>
        <p:txBody>
          <a:bodyPr/>
          <a:lstStyle>
            <a:lvl1pPr>
              <a:defRPr/>
            </a:lvl1pPr>
          </a:lstStyle>
          <a:p>
            <a:pPr>
              <a:defRPr/>
            </a:pPr>
            <a:r>
              <a:rPr lang="en-US" dirty="0"/>
              <a:t>PRIVATE &amp; CONFIDENTIAL</a:t>
            </a:r>
          </a:p>
        </p:txBody>
      </p:sp>
      <p:sp>
        <p:nvSpPr>
          <p:cNvPr id="7" name="Slide Number Placeholder 5"/>
          <p:cNvSpPr>
            <a:spLocks noGrp="1"/>
          </p:cNvSpPr>
          <p:nvPr>
            <p:ph type="sldNum" sz="quarter" idx="17"/>
          </p:nvPr>
        </p:nvSpPr>
        <p:spPr/>
        <p:txBody>
          <a:bodyPr/>
          <a:lstStyle>
            <a:lvl1pPr>
              <a:defRPr/>
            </a:lvl1pPr>
          </a:lstStyle>
          <a:p>
            <a:pPr>
              <a:defRPr/>
            </a:pPr>
            <a:fld id="{D9DEB712-4D60-4046-9117-6834C0FECA05}" type="slidenum">
              <a:rPr lang="en-US" altLang="en-US"/>
              <a:pPr>
                <a:defRPr/>
              </a:pPr>
              <a:t>‹#›</a:t>
            </a:fld>
            <a:endParaRPr lang="en-US" altLang="en-US" dirty="0"/>
          </a:p>
        </p:txBody>
      </p:sp>
    </p:spTree>
    <p:extLst>
      <p:ext uri="{BB962C8B-B14F-4D97-AF65-F5344CB8AC3E}">
        <p14:creationId xmlns:p14="http://schemas.microsoft.com/office/powerpoint/2010/main" xmlns="" val="27649006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NAHT TEXT 2 COLUMN">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dirty="0"/>
          </a:p>
        </p:txBody>
      </p:sp>
      <p:sp>
        <p:nvSpPr>
          <p:cNvPr id="10" name="Text Placeholder 9"/>
          <p:cNvSpPr>
            <a:spLocks noGrp="1"/>
          </p:cNvSpPr>
          <p:nvPr>
            <p:ph type="body" sz="quarter" idx="13"/>
          </p:nvPr>
        </p:nvSpPr>
        <p:spPr>
          <a:xfrm>
            <a:off x="457200" y="1600200"/>
            <a:ext cx="4038600" cy="4525963"/>
          </a:xfrm>
          <a:prstGeom prst="rect">
            <a:avLst/>
          </a:prstGeom>
        </p:spPr>
        <p:txBody>
          <a:bodyPr vert="horz"/>
          <a:lstStyle>
            <a:lvl1pPr marL="0" indent="0">
              <a:buFontTx/>
              <a:buNone/>
              <a:defRPr sz="2000"/>
            </a:lvl1pPr>
            <a:lvl2pPr>
              <a:buFontTx/>
              <a:buNone/>
              <a:defRPr/>
            </a:lvl2pPr>
          </a:lstStyle>
          <a:p>
            <a:pPr lvl="0"/>
            <a:r>
              <a:rPr lang="en-GB" dirty="0" smtClean="0"/>
              <a:t>Click to edit Master text styles</a:t>
            </a:r>
          </a:p>
          <a:p>
            <a:pPr lvl="1"/>
            <a:r>
              <a:rPr lang="en-GB" dirty="0" smtClean="0"/>
              <a:t>Second level</a:t>
            </a:r>
            <a:endParaRPr lang="en-US" dirty="0"/>
          </a:p>
        </p:txBody>
      </p:sp>
      <p:sp>
        <p:nvSpPr>
          <p:cNvPr id="12" name="Text Placeholder 11"/>
          <p:cNvSpPr>
            <a:spLocks noGrp="1"/>
          </p:cNvSpPr>
          <p:nvPr>
            <p:ph type="body" sz="quarter" idx="14"/>
          </p:nvPr>
        </p:nvSpPr>
        <p:spPr>
          <a:xfrm>
            <a:off x="4648200" y="1600200"/>
            <a:ext cx="4038600" cy="4525963"/>
          </a:xfrm>
          <a:prstGeom prst="rect">
            <a:avLst/>
          </a:prstGeom>
        </p:spPr>
        <p:txBody>
          <a:bodyPr vert="horz"/>
          <a:lstStyle>
            <a:lvl1pPr marL="0" indent="0">
              <a:buFontTx/>
              <a:buNone/>
              <a:defRPr sz="2000"/>
            </a:lvl1pPr>
            <a:lvl2pPr>
              <a:buFontTx/>
              <a:buNone/>
              <a:defRPr/>
            </a:lvl2pPr>
          </a:lstStyle>
          <a:p>
            <a:pPr lvl="0"/>
            <a:r>
              <a:rPr lang="en-GB" dirty="0" smtClean="0"/>
              <a:t>Click to edit Master text styles</a:t>
            </a:r>
          </a:p>
          <a:p>
            <a:pPr lvl="1"/>
            <a:r>
              <a:rPr lang="en-GB" dirty="0" smtClean="0"/>
              <a:t>Second level</a:t>
            </a:r>
            <a:endParaRPr lang="en-US" dirty="0"/>
          </a:p>
        </p:txBody>
      </p:sp>
      <p:sp>
        <p:nvSpPr>
          <p:cNvPr id="5" name="Date Placeholder 3"/>
          <p:cNvSpPr>
            <a:spLocks noGrp="1"/>
          </p:cNvSpPr>
          <p:nvPr>
            <p:ph type="dt" sz="half" idx="15"/>
          </p:nvPr>
        </p:nvSpPr>
        <p:spPr/>
        <p:txBody>
          <a:bodyPr/>
          <a:lstStyle>
            <a:lvl1pPr>
              <a:defRPr/>
            </a:lvl1pPr>
          </a:lstStyle>
          <a:p>
            <a:pPr>
              <a:defRPr/>
            </a:pPr>
            <a:r>
              <a:rPr lang="en-GB" altLang="en-US" dirty="0" smtClean="0"/>
              <a:t>www.gdmorewood.com</a:t>
            </a:r>
            <a:endParaRPr lang="en-US" altLang="en-US" dirty="0"/>
          </a:p>
        </p:txBody>
      </p:sp>
      <p:sp>
        <p:nvSpPr>
          <p:cNvPr id="6" name="Footer Placeholder 4"/>
          <p:cNvSpPr>
            <a:spLocks noGrp="1"/>
          </p:cNvSpPr>
          <p:nvPr>
            <p:ph type="ftr" sz="quarter" idx="16"/>
          </p:nvPr>
        </p:nvSpPr>
        <p:spPr/>
        <p:txBody>
          <a:bodyPr/>
          <a:lstStyle>
            <a:lvl1pPr>
              <a:defRPr/>
            </a:lvl1pPr>
          </a:lstStyle>
          <a:p>
            <a:pPr>
              <a:defRPr/>
            </a:pPr>
            <a:r>
              <a:rPr lang="en-US" dirty="0"/>
              <a:t>PRIVATE &amp; CONFIDENTIAL</a:t>
            </a:r>
          </a:p>
        </p:txBody>
      </p:sp>
      <p:sp>
        <p:nvSpPr>
          <p:cNvPr id="7" name="Slide Number Placeholder 5"/>
          <p:cNvSpPr>
            <a:spLocks noGrp="1"/>
          </p:cNvSpPr>
          <p:nvPr>
            <p:ph type="sldNum" sz="quarter" idx="17"/>
          </p:nvPr>
        </p:nvSpPr>
        <p:spPr/>
        <p:txBody>
          <a:bodyPr/>
          <a:lstStyle>
            <a:lvl1pPr>
              <a:defRPr/>
            </a:lvl1pPr>
          </a:lstStyle>
          <a:p>
            <a:pPr>
              <a:defRPr/>
            </a:pPr>
            <a:fld id="{0C9B1FF5-353D-4E9B-87D9-8AF73408ECAE}" type="slidenum">
              <a:rPr lang="en-US" altLang="en-US"/>
              <a:pPr>
                <a:defRPr/>
              </a:pPr>
              <a:t>‹#›</a:t>
            </a:fld>
            <a:endParaRPr lang="en-US" altLang="en-US" dirty="0"/>
          </a:p>
        </p:txBody>
      </p:sp>
    </p:spTree>
    <p:extLst>
      <p:ext uri="{BB962C8B-B14F-4D97-AF65-F5344CB8AC3E}">
        <p14:creationId xmlns:p14="http://schemas.microsoft.com/office/powerpoint/2010/main" xmlns="" val="2068419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HT TEXT">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dirty="0"/>
          </a:p>
        </p:txBody>
      </p:sp>
      <p:sp>
        <p:nvSpPr>
          <p:cNvPr id="3" name="Text Placeholder 2"/>
          <p:cNvSpPr>
            <a:spLocks noGrp="1"/>
          </p:cNvSpPr>
          <p:nvPr>
            <p:ph type="body" sz="quarter" idx="10"/>
          </p:nvPr>
        </p:nvSpPr>
        <p:spPr>
          <a:xfrm>
            <a:off x="457200" y="1600200"/>
            <a:ext cx="8229600" cy="4525963"/>
          </a:xfrm>
          <a:prstGeom prst="rect">
            <a:avLst/>
          </a:prstGeom>
        </p:spPr>
        <p:txBody>
          <a:bodyPr vert="horz"/>
          <a:lstStyle>
            <a:lvl1pPr marL="0" indent="0">
              <a:buFontTx/>
              <a:buNone/>
              <a:defRPr sz="2000"/>
            </a:lvl1pPr>
            <a:lvl2pPr>
              <a:buFontTx/>
              <a:buNone/>
              <a:defRPr/>
            </a:lvl2pPr>
            <a:lvl3pPr marL="914400" indent="0">
              <a:buFontTx/>
              <a:buNone/>
              <a:defRPr/>
            </a:lvl3pPr>
            <a:lvl4pPr marL="1371600" indent="0">
              <a:buFontTx/>
              <a:buNone/>
              <a:defRPr/>
            </a:lvl4pPr>
            <a:lvl5pPr marL="1828800" indent="0">
              <a:buFontTx/>
              <a:buNone/>
              <a:defRPr/>
            </a:lvl5pPr>
          </a:lstStyle>
          <a:p>
            <a:pPr lvl="0"/>
            <a:r>
              <a:rPr lang="en-GB" dirty="0" smtClean="0"/>
              <a:t>Click to edit Master text styles</a:t>
            </a:r>
          </a:p>
          <a:p>
            <a:pPr lvl="2"/>
            <a:r>
              <a:rPr lang="en-GB" dirty="0" smtClean="0"/>
              <a:t>Third level</a:t>
            </a:r>
            <a:endParaRPr lang="en-US" dirty="0"/>
          </a:p>
        </p:txBody>
      </p:sp>
      <p:sp>
        <p:nvSpPr>
          <p:cNvPr id="4" name="Date Placeholder 3"/>
          <p:cNvSpPr>
            <a:spLocks noGrp="1"/>
          </p:cNvSpPr>
          <p:nvPr>
            <p:ph type="dt" sz="half" idx="11"/>
          </p:nvPr>
        </p:nvSpPr>
        <p:spPr/>
        <p:txBody>
          <a:bodyPr/>
          <a:lstStyle>
            <a:lvl1pPr>
              <a:defRPr/>
            </a:lvl1pPr>
          </a:lstStyle>
          <a:p>
            <a:pPr>
              <a:defRPr/>
            </a:pPr>
            <a:r>
              <a:rPr lang="en-GB" altLang="en-US" dirty="0" smtClean="0"/>
              <a:t>www.gdmorewood.com</a:t>
            </a:r>
            <a:endParaRPr lang="en-US" altLang="en-US" dirty="0"/>
          </a:p>
        </p:txBody>
      </p:sp>
      <p:sp>
        <p:nvSpPr>
          <p:cNvPr id="5" name="Footer Placeholder 4"/>
          <p:cNvSpPr>
            <a:spLocks noGrp="1"/>
          </p:cNvSpPr>
          <p:nvPr>
            <p:ph type="ftr" sz="quarter" idx="12"/>
          </p:nvPr>
        </p:nvSpPr>
        <p:spPr/>
        <p:txBody>
          <a:bodyPr/>
          <a:lstStyle>
            <a:lvl1pPr>
              <a:defRPr/>
            </a:lvl1pPr>
          </a:lstStyle>
          <a:p>
            <a:pPr>
              <a:defRPr/>
            </a:pPr>
            <a:r>
              <a:rPr lang="en-US" dirty="0"/>
              <a:t>PRIVATE &amp; CONFIDENTIAL</a:t>
            </a:r>
          </a:p>
        </p:txBody>
      </p:sp>
      <p:sp>
        <p:nvSpPr>
          <p:cNvPr id="6" name="Slide Number Placeholder 5"/>
          <p:cNvSpPr>
            <a:spLocks noGrp="1"/>
          </p:cNvSpPr>
          <p:nvPr>
            <p:ph type="sldNum" sz="quarter" idx="13"/>
          </p:nvPr>
        </p:nvSpPr>
        <p:spPr/>
        <p:txBody>
          <a:bodyPr/>
          <a:lstStyle>
            <a:lvl1pPr>
              <a:defRPr/>
            </a:lvl1pPr>
          </a:lstStyle>
          <a:p>
            <a:pPr>
              <a:defRPr/>
            </a:pPr>
            <a:fld id="{EFBA7034-F059-40C5-9E1A-AD77740802F1}" type="slidenum">
              <a:rPr lang="en-US" altLang="en-US"/>
              <a:pPr>
                <a:defRPr/>
              </a:pPr>
              <a:t>‹#›</a:t>
            </a:fld>
            <a:endParaRPr lang="en-US" altLang="en-US" dirty="0"/>
          </a:p>
        </p:txBody>
      </p:sp>
    </p:spTree>
    <p:extLst>
      <p:ext uri="{BB962C8B-B14F-4D97-AF65-F5344CB8AC3E}">
        <p14:creationId xmlns:p14="http://schemas.microsoft.com/office/powerpoint/2010/main" xmlns="" val="7730953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NAHT BLANK">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r>
              <a:rPr lang="en-GB" altLang="en-US" dirty="0" smtClean="0"/>
              <a:t>www.gdmorewood.com</a:t>
            </a:r>
            <a:endParaRPr lang="en-US" altLang="en-US" dirty="0"/>
          </a:p>
        </p:txBody>
      </p:sp>
      <p:sp>
        <p:nvSpPr>
          <p:cNvPr id="4" name="Footer Placeholder 4"/>
          <p:cNvSpPr>
            <a:spLocks noGrp="1"/>
          </p:cNvSpPr>
          <p:nvPr>
            <p:ph type="ftr" sz="quarter" idx="11"/>
          </p:nvPr>
        </p:nvSpPr>
        <p:spPr/>
        <p:txBody>
          <a:bodyPr/>
          <a:lstStyle>
            <a:lvl1pPr>
              <a:defRPr/>
            </a:lvl1pPr>
          </a:lstStyle>
          <a:p>
            <a:pPr>
              <a:defRPr/>
            </a:pPr>
            <a:r>
              <a:rPr lang="en-US" dirty="0"/>
              <a:t>PRIVATE &amp; CONFIDENTIAL</a:t>
            </a:r>
          </a:p>
        </p:txBody>
      </p:sp>
      <p:sp>
        <p:nvSpPr>
          <p:cNvPr id="5" name="Slide Number Placeholder 5"/>
          <p:cNvSpPr>
            <a:spLocks noGrp="1"/>
          </p:cNvSpPr>
          <p:nvPr>
            <p:ph type="sldNum" sz="quarter" idx="12"/>
          </p:nvPr>
        </p:nvSpPr>
        <p:spPr/>
        <p:txBody>
          <a:bodyPr/>
          <a:lstStyle>
            <a:lvl1pPr>
              <a:defRPr/>
            </a:lvl1pPr>
          </a:lstStyle>
          <a:p>
            <a:pPr>
              <a:defRPr/>
            </a:pPr>
            <a:fld id="{9EB9DBDC-806B-4982-B809-ABE6BB88CCDD}" type="slidenum">
              <a:rPr lang="en-US" altLang="en-US"/>
              <a:pPr>
                <a:defRPr/>
              </a:pPr>
              <a:t>‹#›</a:t>
            </a:fld>
            <a:endParaRPr lang="en-US" altLang="en-US" dirty="0"/>
          </a:p>
        </p:txBody>
      </p:sp>
    </p:spTree>
    <p:extLst>
      <p:ext uri="{BB962C8B-B14F-4D97-AF65-F5344CB8AC3E}">
        <p14:creationId xmlns:p14="http://schemas.microsoft.com/office/powerpoint/2010/main" xmlns="" val="12527687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NAHT GRAPH">
    <p:spTree>
      <p:nvGrpSpPr>
        <p:cNvPr id="1" name=""/>
        <p:cNvGrpSpPr/>
        <p:nvPr/>
      </p:nvGrpSpPr>
      <p:grpSpPr>
        <a:xfrm>
          <a:off x="0" y="0"/>
          <a:ext cx="0" cy="0"/>
          <a:chOff x="0" y="0"/>
          <a:chExt cx="0" cy="0"/>
        </a:xfrm>
      </p:grpSpPr>
      <p:graphicFrame>
        <p:nvGraphicFramePr>
          <p:cNvPr id="3" name="Chart 4"/>
          <p:cNvGraphicFramePr>
            <a:graphicFrameLocks/>
          </p:cNvGraphicFramePr>
          <p:nvPr/>
        </p:nvGraphicFramePr>
        <p:xfrm>
          <a:off x="1731963" y="1609725"/>
          <a:ext cx="6197600" cy="4165600"/>
        </p:xfrm>
        <a:graphic>
          <a:graphicData uri="http://schemas.openxmlformats.org/presentationml/2006/ole">
            <p:oleObj spid="_x0000_s40972" r:id="rId3" imgW="6199120" imgH="4163224" progId="Excel.Sheet.8">
              <p:embed/>
            </p:oleObj>
          </a:graphicData>
        </a:graphic>
      </p:graphicFrame>
      <p:sp>
        <p:nvSpPr>
          <p:cNvPr id="10"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dirty="0"/>
          </a:p>
        </p:txBody>
      </p:sp>
      <p:sp>
        <p:nvSpPr>
          <p:cNvPr id="4" name="Date Placeholder 3"/>
          <p:cNvSpPr>
            <a:spLocks noGrp="1"/>
          </p:cNvSpPr>
          <p:nvPr>
            <p:ph type="dt" sz="half" idx="10"/>
          </p:nvPr>
        </p:nvSpPr>
        <p:spPr/>
        <p:txBody>
          <a:bodyPr/>
          <a:lstStyle>
            <a:lvl1pPr>
              <a:defRPr smtClean="0"/>
            </a:lvl1pPr>
          </a:lstStyle>
          <a:p>
            <a:pPr>
              <a:defRPr/>
            </a:pPr>
            <a:r>
              <a:rPr lang="en-GB" altLang="en-US" dirty="0" smtClean="0"/>
              <a:t>www.gdmorewood.com</a:t>
            </a:r>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dirty="0"/>
              <a:t>PRIVATE &amp; CONFIDENTIAL</a:t>
            </a:r>
          </a:p>
        </p:txBody>
      </p:sp>
      <p:sp>
        <p:nvSpPr>
          <p:cNvPr id="6" name="Slide Number Placeholder 5"/>
          <p:cNvSpPr>
            <a:spLocks noGrp="1"/>
          </p:cNvSpPr>
          <p:nvPr>
            <p:ph type="sldNum" sz="quarter" idx="12"/>
          </p:nvPr>
        </p:nvSpPr>
        <p:spPr/>
        <p:txBody>
          <a:bodyPr/>
          <a:lstStyle>
            <a:lvl1pPr>
              <a:defRPr smtClean="0"/>
            </a:lvl1pPr>
          </a:lstStyle>
          <a:p>
            <a:pPr>
              <a:defRPr/>
            </a:pPr>
            <a:fld id="{1F6F23E0-378A-4038-8C20-FBCF93032286}" type="slidenum">
              <a:rPr lang="en-US" altLang="en-US"/>
              <a:pPr>
                <a:defRPr/>
              </a:pPr>
              <a:t>‹#›</a:t>
            </a:fld>
            <a:endParaRPr lang="en-US" altLang="en-US" dirty="0"/>
          </a:p>
        </p:txBody>
      </p:sp>
    </p:spTree>
    <p:extLst>
      <p:ext uri="{BB962C8B-B14F-4D97-AF65-F5344CB8AC3E}">
        <p14:creationId xmlns:p14="http://schemas.microsoft.com/office/powerpoint/2010/main" xmlns="" val="11783511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NAHT BACK COVER">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001138"/>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5" descr="NAHTidentity_reveresed_RGB_HR.png"/>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588963" y="606425"/>
            <a:ext cx="5595937" cy="295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 Placeholder 2"/>
          <p:cNvSpPr>
            <a:spLocks noGrp="1"/>
          </p:cNvSpPr>
          <p:nvPr>
            <p:ph type="body" sz="quarter" idx="10"/>
          </p:nvPr>
        </p:nvSpPr>
        <p:spPr>
          <a:xfrm>
            <a:off x="457200" y="4847246"/>
            <a:ext cx="8229600" cy="1611313"/>
          </a:xfrm>
          <a:prstGeom prst="rect">
            <a:avLst/>
          </a:prstGeom>
        </p:spPr>
        <p:txBody>
          <a:bodyPr vert="horz"/>
          <a:lstStyle>
            <a:lvl1pPr marL="0" indent="0" algn="r">
              <a:buNone/>
              <a:defRPr>
                <a:solidFill>
                  <a:srgbClr val="FFFFFF"/>
                </a:solidFill>
              </a:defRPr>
            </a:lvl1pPr>
            <a:lvl2pPr algn="r">
              <a:defRPr>
                <a:solidFill>
                  <a:srgbClr val="FFFFFF"/>
                </a:solidFill>
              </a:defRPr>
            </a:lvl2pPr>
            <a:lvl3pPr marL="914400" indent="0" algn="r">
              <a:buNone/>
              <a:defRPr>
                <a:solidFill>
                  <a:srgbClr val="FFFFFF"/>
                </a:solidFill>
              </a:defRPr>
            </a:lvl3pPr>
          </a:lstStyle>
          <a:p>
            <a:pPr lvl="0"/>
            <a:r>
              <a:rPr lang="en-GB" dirty="0" smtClean="0"/>
              <a:t>Click to edit Master text styles</a:t>
            </a:r>
          </a:p>
        </p:txBody>
      </p:sp>
      <p:sp>
        <p:nvSpPr>
          <p:cNvPr id="6" name="Date Placeholder 3"/>
          <p:cNvSpPr>
            <a:spLocks noGrp="1"/>
          </p:cNvSpPr>
          <p:nvPr>
            <p:ph type="dt" sz="half" idx="11"/>
          </p:nvPr>
        </p:nvSpPr>
        <p:spPr/>
        <p:txBody>
          <a:bodyPr/>
          <a:lstStyle>
            <a:lvl1pPr marL="0" marR="0" indent="0" algn="ctr" defTabSz="457200" rtl="0" eaLnBrk="1" fontAlgn="base" latinLnBrk="0" hangingPunct="1">
              <a:lnSpc>
                <a:spcPct val="100000"/>
              </a:lnSpc>
              <a:spcBef>
                <a:spcPct val="0"/>
              </a:spcBef>
              <a:spcAft>
                <a:spcPct val="0"/>
              </a:spcAft>
              <a:buClrTx/>
              <a:buSzTx/>
              <a:buFontTx/>
              <a:buNone/>
              <a:tabLst/>
              <a:defRPr>
                <a:solidFill>
                  <a:schemeClr val="bg2"/>
                </a:solidFill>
              </a:defRPr>
            </a:lvl1pPr>
          </a:lstStyle>
          <a:p>
            <a:pPr>
              <a:defRPr/>
            </a:pPr>
            <a:r>
              <a:rPr lang="en-GB" altLang="en-US" dirty="0" smtClean="0"/>
              <a:t>www.gdmorewood.com</a:t>
            </a:r>
            <a:endParaRPr lang="en-US" altLang="en-US" dirty="0" smtClean="0"/>
          </a:p>
        </p:txBody>
      </p:sp>
      <p:sp>
        <p:nvSpPr>
          <p:cNvPr id="7" name="Footer Placeholder 4"/>
          <p:cNvSpPr>
            <a:spLocks noGrp="1"/>
          </p:cNvSpPr>
          <p:nvPr>
            <p:ph type="ftr" sz="quarter" idx="12"/>
          </p:nvPr>
        </p:nvSpPr>
        <p:spPr/>
        <p:txBody>
          <a:bodyPr/>
          <a:lstStyle>
            <a:lvl1pPr algn="ctr">
              <a:defRPr sz="1200">
                <a:solidFill>
                  <a:schemeClr val="bg2"/>
                </a:solidFill>
              </a:defRPr>
            </a:lvl1pPr>
          </a:lstStyle>
          <a:p>
            <a:pPr>
              <a:defRPr/>
            </a:pPr>
            <a:r>
              <a:rPr lang="en-US" dirty="0" smtClean="0"/>
              <a:t>PRIVATE &amp; CONFIDENTIAL</a:t>
            </a:r>
            <a:endParaRPr lang="en-US" dirty="0"/>
          </a:p>
        </p:txBody>
      </p:sp>
      <p:sp>
        <p:nvSpPr>
          <p:cNvPr id="8" name="Slide Number Placeholder 5"/>
          <p:cNvSpPr>
            <a:spLocks noGrp="1"/>
          </p:cNvSpPr>
          <p:nvPr>
            <p:ph type="sldNum" sz="quarter" idx="13"/>
          </p:nvPr>
        </p:nvSpPr>
        <p:spPr/>
        <p:txBody>
          <a:bodyPr/>
          <a:lstStyle>
            <a:lvl1pPr>
              <a:defRPr smtClean="0"/>
            </a:lvl1pPr>
          </a:lstStyle>
          <a:p>
            <a:pPr>
              <a:defRPr/>
            </a:pPr>
            <a:fld id="{77147358-2A71-49B6-8C03-E68A793B259F}" type="slidenum">
              <a:rPr lang="en-US" altLang="en-US"/>
              <a:pPr>
                <a:defRPr/>
              </a:pPr>
              <a:t>‹#›</a:t>
            </a:fld>
            <a:endParaRPr lang="en-US" altLang="en-US" dirty="0"/>
          </a:p>
        </p:txBody>
      </p:sp>
    </p:spTree>
    <p:extLst>
      <p:ext uri="{BB962C8B-B14F-4D97-AF65-F5344CB8AC3E}">
        <p14:creationId xmlns:p14="http://schemas.microsoft.com/office/powerpoint/2010/main" xmlns="" val="39108725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GB" altLang="en-US" dirty="0" smtClean="0"/>
              <a:t>www.gdmorewood.com</a:t>
            </a:r>
            <a:endParaRPr lang="en-US" altLang="en-US" dirty="0"/>
          </a:p>
        </p:txBody>
      </p:sp>
      <p:sp>
        <p:nvSpPr>
          <p:cNvPr id="3" name="Footer Placeholder 4"/>
          <p:cNvSpPr>
            <a:spLocks noGrp="1"/>
          </p:cNvSpPr>
          <p:nvPr>
            <p:ph type="ftr" sz="quarter" idx="11"/>
          </p:nvPr>
        </p:nvSpPr>
        <p:spPr/>
        <p:txBody>
          <a:bodyPr/>
          <a:lstStyle>
            <a:lvl1pPr>
              <a:defRPr/>
            </a:lvl1pPr>
          </a:lstStyle>
          <a:p>
            <a:pPr>
              <a:defRPr/>
            </a:pPr>
            <a:r>
              <a:rPr lang="en-US" dirty="0"/>
              <a:t>PRIVATE &amp; CONFIDENTIAL</a:t>
            </a:r>
          </a:p>
        </p:txBody>
      </p:sp>
      <p:sp>
        <p:nvSpPr>
          <p:cNvPr id="4" name="Slide Number Placeholder 5"/>
          <p:cNvSpPr>
            <a:spLocks noGrp="1"/>
          </p:cNvSpPr>
          <p:nvPr>
            <p:ph type="sldNum" sz="quarter" idx="12"/>
          </p:nvPr>
        </p:nvSpPr>
        <p:spPr/>
        <p:txBody>
          <a:bodyPr/>
          <a:lstStyle>
            <a:lvl1pPr>
              <a:defRPr/>
            </a:lvl1pPr>
          </a:lstStyle>
          <a:p>
            <a:pPr>
              <a:defRPr/>
            </a:pPr>
            <a:fld id="{11B39570-034F-4106-BA9A-E913A60DB897}" type="slidenum">
              <a:rPr lang="en-US" altLang="en-US"/>
              <a:pPr>
                <a:defRPr/>
              </a:pPr>
              <a:t>‹#›</a:t>
            </a:fld>
            <a:endParaRPr lang="en-US" altLang="en-US" dirty="0"/>
          </a:p>
        </p:txBody>
      </p:sp>
    </p:spTree>
    <p:extLst>
      <p:ext uri="{BB962C8B-B14F-4D97-AF65-F5344CB8AC3E}">
        <p14:creationId xmlns:p14="http://schemas.microsoft.com/office/powerpoint/2010/main" xmlns="" val="20260873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NAHT COVER">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00113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5" descr="NAHTidentity_reveresed_RGB_HR.png"/>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588963" y="606425"/>
            <a:ext cx="5595937" cy="295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 Placeholder 2"/>
          <p:cNvSpPr>
            <a:spLocks noGrp="1"/>
          </p:cNvSpPr>
          <p:nvPr>
            <p:ph type="body" sz="quarter" idx="10"/>
          </p:nvPr>
        </p:nvSpPr>
        <p:spPr>
          <a:xfrm>
            <a:off x="457200" y="4847246"/>
            <a:ext cx="8229600" cy="1611313"/>
          </a:xfrm>
          <a:prstGeom prst="rect">
            <a:avLst/>
          </a:prstGeom>
        </p:spPr>
        <p:txBody>
          <a:bodyPr vert="horz"/>
          <a:lstStyle>
            <a:lvl1pPr marL="0" indent="0" algn="r">
              <a:buNone/>
              <a:defRPr>
                <a:solidFill>
                  <a:srgbClr val="FFFFFF"/>
                </a:solidFill>
              </a:defRPr>
            </a:lvl1pPr>
            <a:lvl2pPr algn="r">
              <a:defRPr>
                <a:solidFill>
                  <a:srgbClr val="FFFFFF"/>
                </a:solidFill>
              </a:defRPr>
            </a:lvl2pPr>
            <a:lvl3pPr marL="914400" indent="0" algn="r">
              <a:buNone/>
              <a:defRPr>
                <a:solidFill>
                  <a:srgbClr val="FFFFFF"/>
                </a:solidFill>
              </a:defRPr>
            </a:lvl3pPr>
          </a:lstStyle>
          <a:p>
            <a:pPr lvl="0"/>
            <a:r>
              <a:rPr lang="en-GB" dirty="0" smtClean="0"/>
              <a:t>Click to edit Master text styles</a:t>
            </a:r>
          </a:p>
          <a:p>
            <a:pPr lvl="1"/>
            <a:r>
              <a:rPr lang="en-GB" dirty="0" smtClean="0"/>
              <a:t>Second level</a:t>
            </a:r>
          </a:p>
          <a:p>
            <a:pPr lvl="2"/>
            <a:r>
              <a:rPr lang="en-GB" dirty="0" smtClean="0"/>
              <a:t>Third level</a:t>
            </a:r>
          </a:p>
          <a:p>
            <a:pPr lvl="2"/>
            <a:r>
              <a:rPr lang="en-GB" dirty="0" smtClean="0"/>
              <a:t>00/00/00</a:t>
            </a:r>
          </a:p>
        </p:txBody>
      </p:sp>
      <p:sp>
        <p:nvSpPr>
          <p:cNvPr id="6" name="Date Placeholder 3"/>
          <p:cNvSpPr>
            <a:spLocks noGrp="1"/>
          </p:cNvSpPr>
          <p:nvPr>
            <p:ph type="dt" sz="half" idx="11"/>
          </p:nvPr>
        </p:nvSpPr>
        <p:spPr/>
        <p:txBody>
          <a:bodyPr/>
          <a:lstStyle>
            <a:lvl1pPr>
              <a:defRPr smtClean="0">
                <a:solidFill>
                  <a:schemeClr val="bg2"/>
                </a:solidFill>
              </a:defRPr>
            </a:lvl1pPr>
          </a:lstStyle>
          <a:p>
            <a:pPr>
              <a:defRPr/>
            </a:pPr>
            <a:r>
              <a:rPr lang="en-GB" altLang="en-US" dirty="0" smtClean="0"/>
              <a:t>www.gdmorewood.com</a:t>
            </a:r>
            <a:endParaRPr lang="en-US" altLang="en-US" dirty="0"/>
          </a:p>
        </p:txBody>
      </p:sp>
      <p:sp>
        <p:nvSpPr>
          <p:cNvPr id="7" name="Footer Placeholder 4"/>
          <p:cNvSpPr>
            <a:spLocks noGrp="1"/>
          </p:cNvSpPr>
          <p:nvPr>
            <p:ph type="ftr" sz="quarter" idx="12"/>
          </p:nvPr>
        </p:nvSpPr>
        <p:spPr/>
        <p:txBody>
          <a:bodyPr/>
          <a:lstStyle>
            <a:lvl1pPr algn="ctr">
              <a:defRPr sz="1200">
                <a:solidFill>
                  <a:schemeClr val="bg2"/>
                </a:solidFill>
              </a:defRPr>
            </a:lvl1pPr>
          </a:lstStyle>
          <a:p>
            <a:pPr>
              <a:defRPr/>
            </a:pPr>
            <a:r>
              <a:rPr lang="en-US" dirty="0" smtClean="0"/>
              <a:t>PRIVATE &amp; CONFIDENTIAL</a:t>
            </a:r>
            <a:endParaRPr lang="en-US" dirty="0"/>
          </a:p>
        </p:txBody>
      </p:sp>
      <p:sp>
        <p:nvSpPr>
          <p:cNvPr id="8" name="Slide Number Placeholder 5"/>
          <p:cNvSpPr>
            <a:spLocks noGrp="1"/>
          </p:cNvSpPr>
          <p:nvPr>
            <p:ph type="sldNum" sz="quarter" idx="13"/>
          </p:nvPr>
        </p:nvSpPr>
        <p:spPr/>
        <p:txBody>
          <a:bodyPr/>
          <a:lstStyle>
            <a:lvl1pPr>
              <a:defRPr smtClean="0"/>
            </a:lvl1pPr>
          </a:lstStyle>
          <a:p>
            <a:pPr>
              <a:defRPr/>
            </a:pPr>
            <a:fld id="{0253AF94-0B26-4FD5-B5DD-780A0BB5C2A9}" type="slidenum">
              <a:rPr lang="en-US" altLang="en-US"/>
              <a:pPr>
                <a:defRPr/>
              </a:pPr>
              <a:t>‹#›</a:t>
            </a:fld>
            <a:endParaRPr lang="en-US" altLang="en-US" dirty="0"/>
          </a:p>
        </p:txBody>
      </p:sp>
    </p:spTree>
    <p:extLst>
      <p:ext uri="{BB962C8B-B14F-4D97-AF65-F5344CB8AC3E}">
        <p14:creationId xmlns:p14="http://schemas.microsoft.com/office/powerpoint/2010/main" xmlns="" val="13550834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NAHT CONTENTS">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57200" y="1600200"/>
            <a:ext cx="8229600" cy="4525963"/>
          </a:xfrm>
          <a:prstGeom prst="rect">
            <a:avLst/>
          </a:prstGeom>
        </p:spPr>
        <p:txBody>
          <a:bodyPr vert="horz"/>
          <a:lstStyle>
            <a:lvl1pPr>
              <a:defRPr sz="2000"/>
            </a:lvl1pPr>
            <a:lvl2pPr marL="800100" indent="-342900">
              <a:buFont typeface="Arial"/>
              <a:buChar char="•"/>
              <a:defRPr/>
            </a:lvl2pPr>
            <a:lvl4pPr marL="1371600" indent="0">
              <a:buNone/>
              <a:defRPr/>
            </a:lvl4pPr>
          </a:lstStyle>
          <a:p>
            <a:pPr lvl="0"/>
            <a:r>
              <a:rPr lang="en-GB" dirty="0" smtClean="0"/>
              <a:t>Click to edit Master text styles</a:t>
            </a:r>
          </a:p>
          <a:p>
            <a:pPr lvl="1"/>
            <a:r>
              <a:rPr lang="en-GB" dirty="0" smtClean="0"/>
              <a:t>Second level</a:t>
            </a:r>
          </a:p>
          <a:p>
            <a:pPr lvl="2"/>
            <a:r>
              <a:rPr lang="en-GB" dirty="0" smtClean="0"/>
              <a:t>Third level</a:t>
            </a:r>
            <a:endParaRPr lang="en-US" dirty="0"/>
          </a:p>
        </p:txBody>
      </p:sp>
      <p:sp>
        <p:nvSpPr>
          <p:cNvPr id="14"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dirty="0"/>
          </a:p>
        </p:txBody>
      </p:sp>
      <p:sp>
        <p:nvSpPr>
          <p:cNvPr id="4" name="Date Placeholder 3"/>
          <p:cNvSpPr>
            <a:spLocks noGrp="1"/>
          </p:cNvSpPr>
          <p:nvPr>
            <p:ph type="dt" sz="half" idx="11"/>
          </p:nvPr>
        </p:nvSpPr>
        <p:spPr/>
        <p:txBody>
          <a:bodyPr/>
          <a:lstStyle>
            <a:lvl1pPr>
              <a:defRPr/>
            </a:lvl1pPr>
          </a:lstStyle>
          <a:p>
            <a:pPr>
              <a:defRPr/>
            </a:pPr>
            <a:r>
              <a:rPr lang="en-GB" altLang="en-US" dirty="0" smtClean="0"/>
              <a:t>www.gdmorewood.com</a:t>
            </a:r>
            <a:endParaRPr lang="en-US" altLang="en-US" dirty="0"/>
          </a:p>
        </p:txBody>
      </p:sp>
      <p:sp>
        <p:nvSpPr>
          <p:cNvPr id="5" name="Footer Placeholder 4"/>
          <p:cNvSpPr>
            <a:spLocks noGrp="1"/>
          </p:cNvSpPr>
          <p:nvPr>
            <p:ph type="ftr" sz="quarter" idx="12"/>
          </p:nvPr>
        </p:nvSpPr>
        <p:spPr/>
        <p:txBody>
          <a:bodyPr/>
          <a:lstStyle>
            <a:lvl1pPr>
              <a:defRPr/>
            </a:lvl1pPr>
          </a:lstStyle>
          <a:p>
            <a:pPr>
              <a:defRPr/>
            </a:pPr>
            <a:r>
              <a:rPr lang="en-US" dirty="0"/>
              <a:t>PRIVATE &amp; CONFIDENTIAL</a:t>
            </a:r>
          </a:p>
        </p:txBody>
      </p:sp>
      <p:sp>
        <p:nvSpPr>
          <p:cNvPr id="6" name="Slide Number Placeholder 5"/>
          <p:cNvSpPr>
            <a:spLocks noGrp="1"/>
          </p:cNvSpPr>
          <p:nvPr>
            <p:ph type="sldNum" sz="quarter" idx="13"/>
          </p:nvPr>
        </p:nvSpPr>
        <p:spPr/>
        <p:txBody>
          <a:bodyPr/>
          <a:lstStyle>
            <a:lvl1pPr>
              <a:defRPr/>
            </a:lvl1pPr>
          </a:lstStyle>
          <a:p>
            <a:pPr>
              <a:defRPr/>
            </a:pPr>
            <a:fld id="{485E26C6-A956-44CE-A121-511F366ED217}" type="slidenum">
              <a:rPr lang="en-US" altLang="en-US"/>
              <a:pPr>
                <a:defRPr/>
              </a:pPr>
              <a:t>‹#›</a:t>
            </a:fld>
            <a:endParaRPr lang="en-US" altLang="en-US" dirty="0"/>
          </a:p>
        </p:txBody>
      </p:sp>
    </p:spTree>
    <p:extLst>
      <p:ext uri="{BB962C8B-B14F-4D97-AF65-F5344CB8AC3E}">
        <p14:creationId xmlns:p14="http://schemas.microsoft.com/office/powerpoint/2010/main" xmlns="" val="3401468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NAHT TEXT">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dirty="0"/>
          </a:p>
        </p:txBody>
      </p:sp>
      <p:sp>
        <p:nvSpPr>
          <p:cNvPr id="3" name="Text Placeholder 2"/>
          <p:cNvSpPr>
            <a:spLocks noGrp="1"/>
          </p:cNvSpPr>
          <p:nvPr>
            <p:ph type="body" sz="quarter" idx="10"/>
          </p:nvPr>
        </p:nvSpPr>
        <p:spPr>
          <a:xfrm>
            <a:off x="457200" y="1600200"/>
            <a:ext cx="8229600" cy="4525963"/>
          </a:xfrm>
          <a:prstGeom prst="rect">
            <a:avLst/>
          </a:prstGeom>
        </p:spPr>
        <p:txBody>
          <a:bodyPr vert="horz"/>
          <a:lstStyle>
            <a:lvl1pPr marL="0" indent="0">
              <a:buFontTx/>
              <a:buNone/>
              <a:defRPr sz="2000"/>
            </a:lvl1pPr>
            <a:lvl2pPr>
              <a:buFontTx/>
              <a:buNone/>
              <a:defRPr/>
            </a:lvl2pPr>
            <a:lvl3pPr marL="914400" indent="0">
              <a:buFontTx/>
              <a:buNone/>
              <a:defRPr/>
            </a:lvl3pPr>
            <a:lvl4pPr marL="1371600" indent="0">
              <a:buFontTx/>
              <a:buNone/>
              <a:defRPr/>
            </a:lvl4pPr>
            <a:lvl5pPr marL="1828800" indent="0">
              <a:buFontTx/>
              <a:buNone/>
              <a:defRPr/>
            </a:lvl5pPr>
          </a:lstStyle>
          <a:p>
            <a:pPr lvl="0"/>
            <a:r>
              <a:rPr lang="en-GB" dirty="0" smtClean="0"/>
              <a:t>Click to edit Master text styles</a:t>
            </a:r>
          </a:p>
          <a:p>
            <a:pPr lvl="2"/>
            <a:r>
              <a:rPr lang="en-GB" dirty="0" smtClean="0"/>
              <a:t>Third level</a:t>
            </a:r>
            <a:endParaRPr lang="en-US" dirty="0"/>
          </a:p>
        </p:txBody>
      </p:sp>
      <p:sp>
        <p:nvSpPr>
          <p:cNvPr id="4" name="Date Placeholder 3"/>
          <p:cNvSpPr>
            <a:spLocks noGrp="1"/>
          </p:cNvSpPr>
          <p:nvPr>
            <p:ph type="dt" sz="half" idx="11"/>
          </p:nvPr>
        </p:nvSpPr>
        <p:spPr/>
        <p:txBody>
          <a:bodyPr/>
          <a:lstStyle>
            <a:lvl1pPr>
              <a:defRPr/>
            </a:lvl1pPr>
          </a:lstStyle>
          <a:p>
            <a:pPr>
              <a:defRPr/>
            </a:pPr>
            <a:r>
              <a:rPr lang="en-GB" altLang="en-US" dirty="0" smtClean="0"/>
              <a:t>www.gdmorewood.com</a:t>
            </a:r>
            <a:endParaRPr lang="en-US" altLang="en-US" dirty="0"/>
          </a:p>
        </p:txBody>
      </p:sp>
      <p:sp>
        <p:nvSpPr>
          <p:cNvPr id="5" name="Footer Placeholder 4"/>
          <p:cNvSpPr>
            <a:spLocks noGrp="1"/>
          </p:cNvSpPr>
          <p:nvPr>
            <p:ph type="ftr" sz="quarter" idx="12"/>
          </p:nvPr>
        </p:nvSpPr>
        <p:spPr/>
        <p:txBody>
          <a:bodyPr/>
          <a:lstStyle>
            <a:lvl1pPr>
              <a:defRPr/>
            </a:lvl1pPr>
          </a:lstStyle>
          <a:p>
            <a:pPr>
              <a:defRPr/>
            </a:pPr>
            <a:r>
              <a:rPr lang="en-US" dirty="0"/>
              <a:t>PRIVATE &amp; CONFIDENTIAL</a:t>
            </a:r>
          </a:p>
        </p:txBody>
      </p:sp>
      <p:sp>
        <p:nvSpPr>
          <p:cNvPr id="6" name="Slide Number Placeholder 5"/>
          <p:cNvSpPr>
            <a:spLocks noGrp="1"/>
          </p:cNvSpPr>
          <p:nvPr>
            <p:ph type="sldNum" sz="quarter" idx="13"/>
          </p:nvPr>
        </p:nvSpPr>
        <p:spPr/>
        <p:txBody>
          <a:bodyPr/>
          <a:lstStyle>
            <a:lvl1pPr>
              <a:defRPr/>
            </a:lvl1pPr>
          </a:lstStyle>
          <a:p>
            <a:pPr>
              <a:defRPr/>
            </a:pPr>
            <a:fld id="{EFBA7034-F059-40C5-9E1A-AD77740802F1}" type="slidenum">
              <a:rPr lang="en-US" altLang="en-US"/>
              <a:pPr>
                <a:defRPr/>
              </a:pPr>
              <a:t>‹#›</a:t>
            </a:fld>
            <a:endParaRPr lang="en-US" altLang="en-US" dirty="0"/>
          </a:p>
        </p:txBody>
      </p:sp>
    </p:spTree>
    <p:extLst>
      <p:ext uri="{BB962C8B-B14F-4D97-AF65-F5344CB8AC3E}">
        <p14:creationId xmlns:p14="http://schemas.microsoft.com/office/powerpoint/2010/main" xmlns="" val="7730953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NAHT DIVIDER">
    <p:spTree>
      <p:nvGrpSpPr>
        <p:cNvPr id="1" name=""/>
        <p:cNvGrpSpPr/>
        <p:nvPr/>
      </p:nvGrpSpPr>
      <p:grpSpPr>
        <a:xfrm>
          <a:off x="0" y="0"/>
          <a:ext cx="0" cy="0"/>
          <a:chOff x="0" y="0"/>
          <a:chExt cx="0" cy="0"/>
        </a:xfrm>
      </p:grpSpPr>
      <p:pic>
        <p:nvPicPr>
          <p:cNvPr id="3" name="Picture 4" descr="NAHT_DIVIDER.png"/>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88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 Placeholder 2"/>
          <p:cNvSpPr>
            <a:spLocks noGrp="1"/>
          </p:cNvSpPr>
          <p:nvPr>
            <p:ph type="body" sz="quarter" idx="13"/>
          </p:nvPr>
        </p:nvSpPr>
        <p:spPr>
          <a:xfrm>
            <a:off x="457200" y="4847246"/>
            <a:ext cx="8229600" cy="1611313"/>
          </a:xfrm>
          <a:prstGeom prst="rect">
            <a:avLst/>
          </a:prstGeom>
        </p:spPr>
        <p:txBody>
          <a:bodyPr vert="horz"/>
          <a:lstStyle>
            <a:lvl1pPr marL="0" indent="0" algn="r">
              <a:buNone/>
              <a:defRPr>
                <a:solidFill>
                  <a:srgbClr val="FFFFFF"/>
                </a:solidFill>
              </a:defRPr>
            </a:lvl1pPr>
            <a:lvl2pPr algn="r">
              <a:defRPr>
                <a:solidFill>
                  <a:srgbClr val="FFFFFF"/>
                </a:solidFill>
              </a:defRPr>
            </a:lvl2pPr>
            <a:lvl3pPr marL="914400" indent="0" algn="r">
              <a:buNone/>
              <a:defRPr>
                <a:solidFill>
                  <a:srgbClr val="FFFFFF"/>
                </a:solidFill>
              </a:defRPr>
            </a:lvl3pPr>
          </a:lstStyle>
          <a:p>
            <a:pPr lvl="0"/>
            <a:r>
              <a:rPr lang="en-GB" dirty="0" smtClean="0"/>
              <a:t>Click to edit Master text styles</a:t>
            </a:r>
          </a:p>
          <a:p>
            <a:pPr lvl="1"/>
            <a:r>
              <a:rPr lang="en-GB" dirty="0" smtClean="0"/>
              <a:t>Second level</a:t>
            </a:r>
          </a:p>
        </p:txBody>
      </p:sp>
      <p:sp>
        <p:nvSpPr>
          <p:cNvPr id="4" name="Date Placeholder 3"/>
          <p:cNvSpPr>
            <a:spLocks noGrp="1"/>
          </p:cNvSpPr>
          <p:nvPr>
            <p:ph type="dt" sz="half" idx="14"/>
          </p:nvPr>
        </p:nvSpPr>
        <p:spPr/>
        <p:txBody>
          <a:bodyPr/>
          <a:lstStyle>
            <a:lvl1pPr>
              <a:defRPr smtClean="0">
                <a:solidFill>
                  <a:schemeClr val="bg2"/>
                </a:solidFill>
              </a:defRPr>
            </a:lvl1pPr>
          </a:lstStyle>
          <a:p>
            <a:pPr>
              <a:defRPr/>
            </a:pPr>
            <a:r>
              <a:rPr lang="en-GB" altLang="en-US" dirty="0" smtClean="0"/>
              <a:t>www.gdmorewood.com</a:t>
            </a:r>
            <a:endParaRPr lang="en-US" altLang="en-US" dirty="0"/>
          </a:p>
        </p:txBody>
      </p:sp>
      <p:sp>
        <p:nvSpPr>
          <p:cNvPr id="5" name="Footer Placeholder 4"/>
          <p:cNvSpPr>
            <a:spLocks noGrp="1"/>
          </p:cNvSpPr>
          <p:nvPr>
            <p:ph type="ftr" sz="quarter" idx="15"/>
          </p:nvPr>
        </p:nvSpPr>
        <p:spPr/>
        <p:txBody>
          <a:bodyPr/>
          <a:lstStyle>
            <a:lvl1pPr>
              <a:defRPr>
                <a:solidFill>
                  <a:schemeClr val="bg2"/>
                </a:solidFill>
              </a:defRPr>
            </a:lvl1pPr>
          </a:lstStyle>
          <a:p>
            <a:pPr>
              <a:defRPr/>
            </a:pPr>
            <a:r>
              <a:rPr lang="en-US" dirty="0" smtClean="0"/>
              <a:t>PRIVATE &amp; CONFIDENTIAL</a:t>
            </a:r>
            <a:endParaRPr lang="en-US" dirty="0"/>
          </a:p>
        </p:txBody>
      </p:sp>
      <p:sp>
        <p:nvSpPr>
          <p:cNvPr id="6" name="Slide Number Placeholder 5"/>
          <p:cNvSpPr>
            <a:spLocks noGrp="1"/>
          </p:cNvSpPr>
          <p:nvPr>
            <p:ph type="sldNum" sz="quarter" idx="16"/>
          </p:nvPr>
        </p:nvSpPr>
        <p:spPr>
          <a:xfrm>
            <a:off x="6553200" y="6356350"/>
            <a:ext cx="2133600" cy="365125"/>
          </a:xfrm>
        </p:spPr>
        <p:txBody>
          <a:bodyPr/>
          <a:lstStyle>
            <a:lvl1pPr>
              <a:defRPr smtClean="0"/>
            </a:lvl1pPr>
          </a:lstStyle>
          <a:p>
            <a:pPr>
              <a:defRPr/>
            </a:pPr>
            <a:fld id="{57AF90FD-5AA0-48AC-A535-D930A83ED405}" type="slidenum">
              <a:rPr lang="en-US" altLang="en-US"/>
              <a:pPr>
                <a:defRPr/>
              </a:pPr>
              <a:t>‹#›</a:t>
            </a:fld>
            <a:endParaRPr lang="en-US" altLang="en-US" dirty="0"/>
          </a:p>
        </p:txBody>
      </p:sp>
    </p:spTree>
    <p:extLst>
      <p:ext uri="{BB962C8B-B14F-4D97-AF65-F5344CB8AC3E}">
        <p14:creationId xmlns:p14="http://schemas.microsoft.com/office/powerpoint/2010/main" xmlns="" val="11825622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NAHT TEXT &amp; IMAGE">
    <p:spTree>
      <p:nvGrpSpPr>
        <p:cNvPr id="1" name=""/>
        <p:cNvGrpSpPr/>
        <p:nvPr/>
      </p:nvGrpSpPr>
      <p:grpSpPr>
        <a:xfrm>
          <a:off x="0" y="0"/>
          <a:ext cx="0" cy="0"/>
          <a:chOff x="0" y="0"/>
          <a:chExt cx="0" cy="0"/>
        </a:xfrm>
      </p:grpSpPr>
      <p:sp>
        <p:nvSpPr>
          <p:cNvPr id="14" name="Picture Placeholder 13"/>
          <p:cNvSpPr>
            <a:spLocks noGrp="1"/>
          </p:cNvSpPr>
          <p:nvPr>
            <p:ph type="pic" sz="quarter" idx="13"/>
          </p:nvPr>
        </p:nvSpPr>
        <p:spPr>
          <a:xfrm>
            <a:off x="4833938" y="1600200"/>
            <a:ext cx="3852862" cy="4025900"/>
          </a:xfrm>
          <a:prstGeom prst="rect">
            <a:avLst/>
          </a:prstGeom>
        </p:spPr>
        <p:txBody>
          <a:bodyPr vert="horz"/>
          <a:lstStyle/>
          <a:p>
            <a:pPr lvl="0"/>
            <a:endParaRPr lang="en-US" noProof="0" dirty="0"/>
          </a:p>
        </p:txBody>
      </p:sp>
      <p:sp>
        <p:nvSpPr>
          <p:cNvPr id="15"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dirty="0"/>
          </a:p>
        </p:txBody>
      </p:sp>
      <p:sp>
        <p:nvSpPr>
          <p:cNvPr id="17" name="Text Placeholder 16"/>
          <p:cNvSpPr>
            <a:spLocks noGrp="1"/>
          </p:cNvSpPr>
          <p:nvPr>
            <p:ph type="body" sz="quarter" idx="14"/>
          </p:nvPr>
        </p:nvSpPr>
        <p:spPr>
          <a:xfrm>
            <a:off x="457200" y="1600200"/>
            <a:ext cx="4117975" cy="4525963"/>
          </a:xfrm>
          <a:prstGeom prst="rect">
            <a:avLst/>
          </a:prstGeom>
        </p:spPr>
        <p:txBody>
          <a:bodyPr vert="horz"/>
          <a:lstStyle>
            <a:lvl1pPr marL="0" indent="0">
              <a:buNone/>
              <a:defRPr sz="2000"/>
            </a:lvl1pPr>
          </a:lstStyle>
          <a:p>
            <a:pPr lvl="0"/>
            <a:r>
              <a:rPr lang="en-GB" dirty="0" smtClean="0"/>
              <a:t>Click to edit Master text styles</a:t>
            </a:r>
          </a:p>
          <a:p>
            <a:pPr lvl="1"/>
            <a:r>
              <a:rPr lang="en-GB" dirty="0" smtClean="0"/>
              <a:t>Second level</a:t>
            </a:r>
            <a:endParaRPr lang="en-US" dirty="0"/>
          </a:p>
        </p:txBody>
      </p:sp>
      <p:sp>
        <p:nvSpPr>
          <p:cNvPr id="5" name="Date Placeholder 3"/>
          <p:cNvSpPr>
            <a:spLocks noGrp="1"/>
          </p:cNvSpPr>
          <p:nvPr>
            <p:ph type="dt" sz="half" idx="15"/>
          </p:nvPr>
        </p:nvSpPr>
        <p:spPr/>
        <p:txBody>
          <a:bodyPr/>
          <a:lstStyle>
            <a:lvl1pPr marL="0" marR="0" indent="0" algn="ctr" defTabSz="457200" rtl="0" eaLnBrk="1" fontAlgn="base" latinLnBrk="0" hangingPunct="1">
              <a:lnSpc>
                <a:spcPct val="100000"/>
              </a:lnSpc>
              <a:spcBef>
                <a:spcPct val="0"/>
              </a:spcBef>
              <a:spcAft>
                <a:spcPct val="0"/>
              </a:spcAft>
              <a:buClrTx/>
              <a:buSzTx/>
              <a:buFontTx/>
              <a:buNone/>
              <a:tabLst/>
              <a:defRPr/>
            </a:lvl1pPr>
          </a:lstStyle>
          <a:p>
            <a:pPr>
              <a:defRPr/>
            </a:pPr>
            <a:r>
              <a:rPr lang="en-GB" altLang="en-US" dirty="0" smtClean="0"/>
              <a:t>www.gdmorewood.com</a:t>
            </a:r>
            <a:endParaRPr lang="en-US" altLang="en-US" dirty="0" smtClean="0"/>
          </a:p>
        </p:txBody>
      </p:sp>
      <p:sp>
        <p:nvSpPr>
          <p:cNvPr id="6" name="Footer Placeholder 4"/>
          <p:cNvSpPr>
            <a:spLocks noGrp="1"/>
          </p:cNvSpPr>
          <p:nvPr>
            <p:ph type="ftr" sz="quarter" idx="16"/>
          </p:nvPr>
        </p:nvSpPr>
        <p:spPr/>
        <p:txBody>
          <a:bodyPr/>
          <a:lstStyle>
            <a:lvl1pPr>
              <a:defRPr/>
            </a:lvl1pPr>
          </a:lstStyle>
          <a:p>
            <a:pPr>
              <a:defRPr/>
            </a:pPr>
            <a:r>
              <a:rPr lang="en-US" dirty="0"/>
              <a:t>PRIVATE &amp; CONFIDENTIAL</a:t>
            </a:r>
          </a:p>
        </p:txBody>
      </p:sp>
      <p:sp>
        <p:nvSpPr>
          <p:cNvPr id="7" name="Slide Number Placeholder 5"/>
          <p:cNvSpPr>
            <a:spLocks noGrp="1"/>
          </p:cNvSpPr>
          <p:nvPr>
            <p:ph type="sldNum" sz="quarter" idx="17"/>
          </p:nvPr>
        </p:nvSpPr>
        <p:spPr/>
        <p:txBody>
          <a:bodyPr/>
          <a:lstStyle>
            <a:lvl1pPr>
              <a:defRPr/>
            </a:lvl1pPr>
          </a:lstStyle>
          <a:p>
            <a:pPr>
              <a:defRPr/>
            </a:pPr>
            <a:fld id="{D9DEB712-4D60-4046-9117-6834C0FECA05}" type="slidenum">
              <a:rPr lang="en-US" altLang="en-US"/>
              <a:pPr>
                <a:defRPr/>
              </a:pPr>
              <a:t>‹#›</a:t>
            </a:fld>
            <a:endParaRPr lang="en-US" altLang="en-US" dirty="0"/>
          </a:p>
        </p:txBody>
      </p:sp>
    </p:spTree>
    <p:extLst>
      <p:ext uri="{BB962C8B-B14F-4D97-AF65-F5344CB8AC3E}">
        <p14:creationId xmlns:p14="http://schemas.microsoft.com/office/powerpoint/2010/main" xmlns="" val="27649006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NAHT TEXT 2 COLUMN">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dirty="0"/>
          </a:p>
        </p:txBody>
      </p:sp>
      <p:sp>
        <p:nvSpPr>
          <p:cNvPr id="10" name="Text Placeholder 9"/>
          <p:cNvSpPr>
            <a:spLocks noGrp="1"/>
          </p:cNvSpPr>
          <p:nvPr>
            <p:ph type="body" sz="quarter" idx="13"/>
          </p:nvPr>
        </p:nvSpPr>
        <p:spPr>
          <a:xfrm>
            <a:off x="457200" y="1600200"/>
            <a:ext cx="4038600" cy="4525963"/>
          </a:xfrm>
          <a:prstGeom prst="rect">
            <a:avLst/>
          </a:prstGeom>
        </p:spPr>
        <p:txBody>
          <a:bodyPr vert="horz"/>
          <a:lstStyle>
            <a:lvl1pPr marL="0" indent="0">
              <a:buFontTx/>
              <a:buNone/>
              <a:defRPr sz="2000"/>
            </a:lvl1pPr>
            <a:lvl2pPr>
              <a:buFontTx/>
              <a:buNone/>
              <a:defRPr/>
            </a:lvl2pPr>
          </a:lstStyle>
          <a:p>
            <a:pPr lvl="0"/>
            <a:r>
              <a:rPr lang="en-GB" dirty="0" smtClean="0"/>
              <a:t>Click to edit Master text styles</a:t>
            </a:r>
          </a:p>
          <a:p>
            <a:pPr lvl="1"/>
            <a:r>
              <a:rPr lang="en-GB" dirty="0" smtClean="0"/>
              <a:t>Second level</a:t>
            </a:r>
            <a:endParaRPr lang="en-US" dirty="0"/>
          </a:p>
        </p:txBody>
      </p:sp>
      <p:sp>
        <p:nvSpPr>
          <p:cNvPr id="12" name="Text Placeholder 11"/>
          <p:cNvSpPr>
            <a:spLocks noGrp="1"/>
          </p:cNvSpPr>
          <p:nvPr>
            <p:ph type="body" sz="quarter" idx="14"/>
          </p:nvPr>
        </p:nvSpPr>
        <p:spPr>
          <a:xfrm>
            <a:off x="4648200" y="1600200"/>
            <a:ext cx="4038600" cy="4525963"/>
          </a:xfrm>
          <a:prstGeom prst="rect">
            <a:avLst/>
          </a:prstGeom>
        </p:spPr>
        <p:txBody>
          <a:bodyPr vert="horz"/>
          <a:lstStyle>
            <a:lvl1pPr marL="0" indent="0">
              <a:buFontTx/>
              <a:buNone/>
              <a:defRPr sz="2000"/>
            </a:lvl1pPr>
            <a:lvl2pPr>
              <a:buFontTx/>
              <a:buNone/>
              <a:defRPr/>
            </a:lvl2pPr>
          </a:lstStyle>
          <a:p>
            <a:pPr lvl="0"/>
            <a:r>
              <a:rPr lang="en-GB" dirty="0" smtClean="0"/>
              <a:t>Click to edit Master text styles</a:t>
            </a:r>
          </a:p>
          <a:p>
            <a:pPr lvl="1"/>
            <a:r>
              <a:rPr lang="en-GB" dirty="0" smtClean="0"/>
              <a:t>Second level</a:t>
            </a:r>
            <a:endParaRPr lang="en-US" dirty="0"/>
          </a:p>
        </p:txBody>
      </p:sp>
      <p:sp>
        <p:nvSpPr>
          <p:cNvPr id="5" name="Date Placeholder 3"/>
          <p:cNvSpPr>
            <a:spLocks noGrp="1"/>
          </p:cNvSpPr>
          <p:nvPr>
            <p:ph type="dt" sz="half" idx="15"/>
          </p:nvPr>
        </p:nvSpPr>
        <p:spPr/>
        <p:txBody>
          <a:bodyPr/>
          <a:lstStyle>
            <a:lvl1pPr>
              <a:defRPr/>
            </a:lvl1pPr>
          </a:lstStyle>
          <a:p>
            <a:pPr>
              <a:defRPr/>
            </a:pPr>
            <a:r>
              <a:rPr lang="en-GB" altLang="en-US" dirty="0" smtClean="0"/>
              <a:t>www.gdmorewood.com</a:t>
            </a:r>
            <a:endParaRPr lang="en-US" altLang="en-US" dirty="0"/>
          </a:p>
        </p:txBody>
      </p:sp>
      <p:sp>
        <p:nvSpPr>
          <p:cNvPr id="6" name="Footer Placeholder 4"/>
          <p:cNvSpPr>
            <a:spLocks noGrp="1"/>
          </p:cNvSpPr>
          <p:nvPr>
            <p:ph type="ftr" sz="quarter" idx="16"/>
          </p:nvPr>
        </p:nvSpPr>
        <p:spPr/>
        <p:txBody>
          <a:bodyPr/>
          <a:lstStyle>
            <a:lvl1pPr>
              <a:defRPr/>
            </a:lvl1pPr>
          </a:lstStyle>
          <a:p>
            <a:pPr>
              <a:defRPr/>
            </a:pPr>
            <a:r>
              <a:rPr lang="en-US" dirty="0"/>
              <a:t>PRIVATE &amp; CONFIDENTIAL</a:t>
            </a:r>
          </a:p>
        </p:txBody>
      </p:sp>
      <p:sp>
        <p:nvSpPr>
          <p:cNvPr id="7" name="Slide Number Placeholder 5"/>
          <p:cNvSpPr>
            <a:spLocks noGrp="1"/>
          </p:cNvSpPr>
          <p:nvPr>
            <p:ph type="sldNum" sz="quarter" idx="17"/>
          </p:nvPr>
        </p:nvSpPr>
        <p:spPr/>
        <p:txBody>
          <a:bodyPr/>
          <a:lstStyle>
            <a:lvl1pPr>
              <a:defRPr/>
            </a:lvl1pPr>
          </a:lstStyle>
          <a:p>
            <a:pPr>
              <a:defRPr/>
            </a:pPr>
            <a:fld id="{0C9B1FF5-353D-4E9B-87D9-8AF73408ECAE}" type="slidenum">
              <a:rPr lang="en-US" altLang="en-US"/>
              <a:pPr>
                <a:defRPr/>
              </a:pPr>
              <a:t>‹#›</a:t>
            </a:fld>
            <a:endParaRPr lang="en-US" altLang="en-US" dirty="0"/>
          </a:p>
        </p:txBody>
      </p:sp>
    </p:spTree>
    <p:extLst>
      <p:ext uri="{BB962C8B-B14F-4D97-AF65-F5344CB8AC3E}">
        <p14:creationId xmlns:p14="http://schemas.microsoft.com/office/powerpoint/2010/main" xmlns="" val="2068419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HT DIVIDER">
    <p:spTree>
      <p:nvGrpSpPr>
        <p:cNvPr id="1" name=""/>
        <p:cNvGrpSpPr/>
        <p:nvPr/>
      </p:nvGrpSpPr>
      <p:grpSpPr>
        <a:xfrm>
          <a:off x="0" y="0"/>
          <a:ext cx="0" cy="0"/>
          <a:chOff x="0" y="0"/>
          <a:chExt cx="0" cy="0"/>
        </a:xfrm>
      </p:grpSpPr>
      <p:pic>
        <p:nvPicPr>
          <p:cNvPr id="3" name="Picture 4" descr="NAHT_DIVIDER.png"/>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88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 Placeholder 2"/>
          <p:cNvSpPr>
            <a:spLocks noGrp="1"/>
          </p:cNvSpPr>
          <p:nvPr>
            <p:ph type="body" sz="quarter" idx="13"/>
          </p:nvPr>
        </p:nvSpPr>
        <p:spPr>
          <a:xfrm>
            <a:off x="457200" y="4847246"/>
            <a:ext cx="8229600" cy="1611313"/>
          </a:xfrm>
          <a:prstGeom prst="rect">
            <a:avLst/>
          </a:prstGeom>
        </p:spPr>
        <p:txBody>
          <a:bodyPr vert="horz"/>
          <a:lstStyle>
            <a:lvl1pPr marL="0" indent="0" algn="r">
              <a:buNone/>
              <a:defRPr>
                <a:solidFill>
                  <a:srgbClr val="FFFFFF"/>
                </a:solidFill>
              </a:defRPr>
            </a:lvl1pPr>
            <a:lvl2pPr algn="r">
              <a:defRPr>
                <a:solidFill>
                  <a:srgbClr val="FFFFFF"/>
                </a:solidFill>
              </a:defRPr>
            </a:lvl2pPr>
            <a:lvl3pPr marL="914400" indent="0" algn="r">
              <a:buNone/>
              <a:defRPr>
                <a:solidFill>
                  <a:srgbClr val="FFFFFF"/>
                </a:solidFill>
              </a:defRPr>
            </a:lvl3pPr>
          </a:lstStyle>
          <a:p>
            <a:pPr lvl="0"/>
            <a:r>
              <a:rPr lang="en-GB" dirty="0" smtClean="0"/>
              <a:t>Click to edit Master text styles</a:t>
            </a:r>
          </a:p>
          <a:p>
            <a:pPr lvl="1"/>
            <a:r>
              <a:rPr lang="en-GB" dirty="0" smtClean="0"/>
              <a:t>Second level</a:t>
            </a:r>
          </a:p>
        </p:txBody>
      </p:sp>
      <p:sp>
        <p:nvSpPr>
          <p:cNvPr id="4" name="Date Placeholder 3"/>
          <p:cNvSpPr>
            <a:spLocks noGrp="1"/>
          </p:cNvSpPr>
          <p:nvPr>
            <p:ph type="dt" sz="half" idx="14"/>
          </p:nvPr>
        </p:nvSpPr>
        <p:spPr/>
        <p:txBody>
          <a:bodyPr/>
          <a:lstStyle>
            <a:lvl1pPr>
              <a:defRPr smtClean="0">
                <a:solidFill>
                  <a:schemeClr val="bg2"/>
                </a:solidFill>
              </a:defRPr>
            </a:lvl1pPr>
          </a:lstStyle>
          <a:p>
            <a:pPr>
              <a:defRPr/>
            </a:pPr>
            <a:r>
              <a:rPr lang="en-GB" altLang="en-US" dirty="0" smtClean="0"/>
              <a:t>www.gdmorewood.com</a:t>
            </a:r>
            <a:endParaRPr lang="en-US" altLang="en-US" dirty="0"/>
          </a:p>
        </p:txBody>
      </p:sp>
      <p:sp>
        <p:nvSpPr>
          <p:cNvPr id="5" name="Footer Placeholder 4"/>
          <p:cNvSpPr>
            <a:spLocks noGrp="1"/>
          </p:cNvSpPr>
          <p:nvPr>
            <p:ph type="ftr" sz="quarter" idx="15"/>
          </p:nvPr>
        </p:nvSpPr>
        <p:spPr/>
        <p:txBody>
          <a:bodyPr/>
          <a:lstStyle>
            <a:lvl1pPr>
              <a:defRPr>
                <a:solidFill>
                  <a:schemeClr val="bg2"/>
                </a:solidFill>
              </a:defRPr>
            </a:lvl1pPr>
          </a:lstStyle>
          <a:p>
            <a:pPr>
              <a:defRPr/>
            </a:pPr>
            <a:r>
              <a:rPr lang="en-US" dirty="0" smtClean="0"/>
              <a:t>PRIVATE &amp; CONFIDENTIAL</a:t>
            </a:r>
            <a:endParaRPr lang="en-US" dirty="0"/>
          </a:p>
        </p:txBody>
      </p:sp>
      <p:sp>
        <p:nvSpPr>
          <p:cNvPr id="6" name="Slide Number Placeholder 5"/>
          <p:cNvSpPr>
            <a:spLocks noGrp="1"/>
          </p:cNvSpPr>
          <p:nvPr>
            <p:ph type="sldNum" sz="quarter" idx="16"/>
          </p:nvPr>
        </p:nvSpPr>
        <p:spPr>
          <a:xfrm>
            <a:off x="6553200" y="6356350"/>
            <a:ext cx="2133600" cy="365125"/>
          </a:xfrm>
        </p:spPr>
        <p:txBody>
          <a:bodyPr/>
          <a:lstStyle>
            <a:lvl1pPr>
              <a:defRPr smtClean="0"/>
            </a:lvl1pPr>
          </a:lstStyle>
          <a:p>
            <a:pPr>
              <a:defRPr/>
            </a:pPr>
            <a:fld id="{57AF90FD-5AA0-48AC-A535-D930A83ED405}" type="slidenum">
              <a:rPr lang="en-US" altLang="en-US"/>
              <a:pPr>
                <a:defRPr/>
              </a:pPr>
              <a:t>‹#›</a:t>
            </a:fld>
            <a:endParaRPr lang="en-US" altLang="en-US" dirty="0"/>
          </a:p>
        </p:txBody>
      </p:sp>
    </p:spTree>
    <p:extLst>
      <p:ext uri="{BB962C8B-B14F-4D97-AF65-F5344CB8AC3E}">
        <p14:creationId xmlns:p14="http://schemas.microsoft.com/office/powerpoint/2010/main" xmlns="" val="11825622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NAHT BLANK">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r>
              <a:rPr lang="en-GB" altLang="en-US" dirty="0" smtClean="0"/>
              <a:t>www.gdmorewood.com</a:t>
            </a:r>
            <a:endParaRPr lang="en-US" altLang="en-US" dirty="0"/>
          </a:p>
        </p:txBody>
      </p:sp>
      <p:sp>
        <p:nvSpPr>
          <p:cNvPr id="4" name="Footer Placeholder 4"/>
          <p:cNvSpPr>
            <a:spLocks noGrp="1"/>
          </p:cNvSpPr>
          <p:nvPr>
            <p:ph type="ftr" sz="quarter" idx="11"/>
          </p:nvPr>
        </p:nvSpPr>
        <p:spPr/>
        <p:txBody>
          <a:bodyPr/>
          <a:lstStyle>
            <a:lvl1pPr>
              <a:defRPr/>
            </a:lvl1pPr>
          </a:lstStyle>
          <a:p>
            <a:pPr>
              <a:defRPr/>
            </a:pPr>
            <a:r>
              <a:rPr lang="en-US" dirty="0"/>
              <a:t>PRIVATE &amp; CONFIDENTIAL</a:t>
            </a:r>
          </a:p>
        </p:txBody>
      </p:sp>
      <p:sp>
        <p:nvSpPr>
          <p:cNvPr id="5" name="Slide Number Placeholder 5"/>
          <p:cNvSpPr>
            <a:spLocks noGrp="1"/>
          </p:cNvSpPr>
          <p:nvPr>
            <p:ph type="sldNum" sz="quarter" idx="12"/>
          </p:nvPr>
        </p:nvSpPr>
        <p:spPr/>
        <p:txBody>
          <a:bodyPr/>
          <a:lstStyle>
            <a:lvl1pPr>
              <a:defRPr/>
            </a:lvl1pPr>
          </a:lstStyle>
          <a:p>
            <a:pPr>
              <a:defRPr/>
            </a:pPr>
            <a:fld id="{9EB9DBDC-806B-4982-B809-ABE6BB88CCDD}" type="slidenum">
              <a:rPr lang="en-US" altLang="en-US"/>
              <a:pPr>
                <a:defRPr/>
              </a:pPr>
              <a:t>‹#›</a:t>
            </a:fld>
            <a:endParaRPr lang="en-US" altLang="en-US" dirty="0"/>
          </a:p>
        </p:txBody>
      </p:sp>
    </p:spTree>
    <p:extLst>
      <p:ext uri="{BB962C8B-B14F-4D97-AF65-F5344CB8AC3E}">
        <p14:creationId xmlns:p14="http://schemas.microsoft.com/office/powerpoint/2010/main" xmlns="" val="12527687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NAHT GRAPH">
    <p:spTree>
      <p:nvGrpSpPr>
        <p:cNvPr id="1" name=""/>
        <p:cNvGrpSpPr/>
        <p:nvPr/>
      </p:nvGrpSpPr>
      <p:grpSpPr>
        <a:xfrm>
          <a:off x="0" y="0"/>
          <a:ext cx="0" cy="0"/>
          <a:chOff x="0" y="0"/>
          <a:chExt cx="0" cy="0"/>
        </a:xfrm>
      </p:grpSpPr>
      <p:graphicFrame>
        <p:nvGraphicFramePr>
          <p:cNvPr id="3" name="Chart 4"/>
          <p:cNvGraphicFramePr>
            <a:graphicFrameLocks/>
          </p:cNvGraphicFramePr>
          <p:nvPr/>
        </p:nvGraphicFramePr>
        <p:xfrm>
          <a:off x="1731963" y="1609725"/>
          <a:ext cx="6197600" cy="4165600"/>
        </p:xfrm>
        <a:graphic>
          <a:graphicData uri="http://schemas.openxmlformats.org/presentationml/2006/ole">
            <p:oleObj spid="_x0000_s41996" r:id="rId3" imgW="6199120" imgH="4163224" progId="Excel.Sheet.8">
              <p:embed/>
            </p:oleObj>
          </a:graphicData>
        </a:graphic>
      </p:graphicFrame>
      <p:sp>
        <p:nvSpPr>
          <p:cNvPr id="10"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dirty="0"/>
          </a:p>
        </p:txBody>
      </p:sp>
      <p:sp>
        <p:nvSpPr>
          <p:cNvPr id="4" name="Date Placeholder 3"/>
          <p:cNvSpPr>
            <a:spLocks noGrp="1"/>
          </p:cNvSpPr>
          <p:nvPr>
            <p:ph type="dt" sz="half" idx="10"/>
          </p:nvPr>
        </p:nvSpPr>
        <p:spPr/>
        <p:txBody>
          <a:bodyPr/>
          <a:lstStyle>
            <a:lvl1pPr>
              <a:defRPr smtClean="0"/>
            </a:lvl1pPr>
          </a:lstStyle>
          <a:p>
            <a:pPr>
              <a:defRPr/>
            </a:pPr>
            <a:r>
              <a:rPr lang="en-GB" altLang="en-US" dirty="0" smtClean="0"/>
              <a:t>www.gdmorewood.com</a:t>
            </a:r>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dirty="0"/>
              <a:t>PRIVATE &amp; CONFIDENTIAL</a:t>
            </a:r>
          </a:p>
        </p:txBody>
      </p:sp>
      <p:sp>
        <p:nvSpPr>
          <p:cNvPr id="6" name="Slide Number Placeholder 5"/>
          <p:cNvSpPr>
            <a:spLocks noGrp="1"/>
          </p:cNvSpPr>
          <p:nvPr>
            <p:ph type="sldNum" sz="quarter" idx="12"/>
          </p:nvPr>
        </p:nvSpPr>
        <p:spPr/>
        <p:txBody>
          <a:bodyPr/>
          <a:lstStyle>
            <a:lvl1pPr>
              <a:defRPr smtClean="0"/>
            </a:lvl1pPr>
          </a:lstStyle>
          <a:p>
            <a:pPr>
              <a:defRPr/>
            </a:pPr>
            <a:fld id="{1F6F23E0-378A-4038-8C20-FBCF93032286}" type="slidenum">
              <a:rPr lang="en-US" altLang="en-US"/>
              <a:pPr>
                <a:defRPr/>
              </a:pPr>
              <a:t>‹#›</a:t>
            </a:fld>
            <a:endParaRPr lang="en-US" altLang="en-US" dirty="0"/>
          </a:p>
        </p:txBody>
      </p:sp>
    </p:spTree>
    <p:extLst>
      <p:ext uri="{BB962C8B-B14F-4D97-AF65-F5344CB8AC3E}">
        <p14:creationId xmlns:p14="http://schemas.microsoft.com/office/powerpoint/2010/main" xmlns="" val="11783511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NAHT BACK COVER">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001138"/>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5" descr="NAHTidentity_reveresed_RGB_HR.png"/>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588963" y="606425"/>
            <a:ext cx="5595937" cy="295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 Placeholder 2"/>
          <p:cNvSpPr>
            <a:spLocks noGrp="1"/>
          </p:cNvSpPr>
          <p:nvPr>
            <p:ph type="body" sz="quarter" idx="10"/>
          </p:nvPr>
        </p:nvSpPr>
        <p:spPr>
          <a:xfrm>
            <a:off x="457200" y="4847246"/>
            <a:ext cx="8229600" cy="1611313"/>
          </a:xfrm>
          <a:prstGeom prst="rect">
            <a:avLst/>
          </a:prstGeom>
        </p:spPr>
        <p:txBody>
          <a:bodyPr vert="horz"/>
          <a:lstStyle>
            <a:lvl1pPr marL="0" indent="0" algn="r">
              <a:buNone/>
              <a:defRPr>
                <a:solidFill>
                  <a:srgbClr val="FFFFFF"/>
                </a:solidFill>
              </a:defRPr>
            </a:lvl1pPr>
            <a:lvl2pPr algn="r">
              <a:defRPr>
                <a:solidFill>
                  <a:srgbClr val="FFFFFF"/>
                </a:solidFill>
              </a:defRPr>
            </a:lvl2pPr>
            <a:lvl3pPr marL="914400" indent="0" algn="r">
              <a:buNone/>
              <a:defRPr>
                <a:solidFill>
                  <a:srgbClr val="FFFFFF"/>
                </a:solidFill>
              </a:defRPr>
            </a:lvl3pPr>
          </a:lstStyle>
          <a:p>
            <a:pPr lvl="0"/>
            <a:r>
              <a:rPr lang="en-GB" dirty="0" smtClean="0"/>
              <a:t>Click to edit Master text styles</a:t>
            </a:r>
          </a:p>
        </p:txBody>
      </p:sp>
      <p:sp>
        <p:nvSpPr>
          <p:cNvPr id="6" name="Date Placeholder 3"/>
          <p:cNvSpPr>
            <a:spLocks noGrp="1"/>
          </p:cNvSpPr>
          <p:nvPr>
            <p:ph type="dt" sz="half" idx="11"/>
          </p:nvPr>
        </p:nvSpPr>
        <p:spPr/>
        <p:txBody>
          <a:bodyPr/>
          <a:lstStyle>
            <a:lvl1pPr marL="0" marR="0" indent="0" algn="ctr" defTabSz="457200" rtl="0" eaLnBrk="1" fontAlgn="base" latinLnBrk="0" hangingPunct="1">
              <a:lnSpc>
                <a:spcPct val="100000"/>
              </a:lnSpc>
              <a:spcBef>
                <a:spcPct val="0"/>
              </a:spcBef>
              <a:spcAft>
                <a:spcPct val="0"/>
              </a:spcAft>
              <a:buClrTx/>
              <a:buSzTx/>
              <a:buFontTx/>
              <a:buNone/>
              <a:tabLst/>
              <a:defRPr>
                <a:solidFill>
                  <a:schemeClr val="bg2"/>
                </a:solidFill>
              </a:defRPr>
            </a:lvl1pPr>
          </a:lstStyle>
          <a:p>
            <a:pPr>
              <a:defRPr/>
            </a:pPr>
            <a:r>
              <a:rPr lang="en-GB" altLang="en-US" dirty="0" smtClean="0"/>
              <a:t>www.gdmorewood.com</a:t>
            </a:r>
            <a:endParaRPr lang="en-US" altLang="en-US" dirty="0" smtClean="0"/>
          </a:p>
        </p:txBody>
      </p:sp>
      <p:sp>
        <p:nvSpPr>
          <p:cNvPr id="7" name="Footer Placeholder 4"/>
          <p:cNvSpPr>
            <a:spLocks noGrp="1"/>
          </p:cNvSpPr>
          <p:nvPr>
            <p:ph type="ftr" sz="quarter" idx="12"/>
          </p:nvPr>
        </p:nvSpPr>
        <p:spPr/>
        <p:txBody>
          <a:bodyPr/>
          <a:lstStyle>
            <a:lvl1pPr algn="ctr">
              <a:defRPr sz="1200">
                <a:solidFill>
                  <a:schemeClr val="bg2"/>
                </a:solidFill>
              </a:defRPr>
            </a:lvl1pPr>
          </a:lstStyle>
          <a:p>
            <a:pPr>
              <a:defRPr/>
            </a:pPr>
            <a:r>
              <a:rPr lang="en-US" dirty="0" smtClean="0"/>
              <a:t>PRIVATE &amp; CONFIDENTIAL</a:t>
            </a:r>
            <a:endParaRPr lang="en-US" dirty="0"/>
          </a:p>
        </p:txBody>
      </p:sp>
      <p:sp>
        <p:nvSpPr>
          <p:cNvPr id="8" name="Slide Number Placeholder 5"/>
          <p:cNvSpPr>
            <a:spLocks noGrp="1"/>
          </p:cNvSpPr>
          <p:nvPr>
            <p:ph type="sldNum" sz="quarter" idx="13"/>
          </p:nvPr>
        </p:nvSpPr>
        <p:spPr/>
        <p:txBody>
          <a:bodyPr/>
          <a:lstStyle>
            <a:lvl1pPr>
              <a:defRPr smtClean="0"/>
            </a:lvl1pPr>
          </a:lstStyle>
          <a:p>
            <a:pPr>
              <a:defRPr/>
            </a:pPr>
            <a:fld id="{77147358-2A71-49B6-8C03-E68A793B259F}" type="slidenum">
              <a:rPr lang="en-US" altLang="en-US"/>
              <a:pPr>
                <a:defRPr/>
              </a:pPr>
              <a:t>‹#›</a:t>
            </a:fld>
            <a:endParaRPr lang="en-US" altLang="en-US" dirty="0"/>
          </a:p>
        </p:txBody>
      </p:sp>
    </p:spTree>
    <p:extLst>
      <p:ext uri="{BB962C8B-B14F-4D97-AF65-F5344CB8AC3E}">
        <p14:creationId xmlns:p14="http://schemas.microsoft.com/office/powerpoint/2010/main" xmlns="" val="39108725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GB" altLang="en-US" dirty="0" smtClean="0"/>
              <a:t>www.gdmorewood.com</a:t>
            </a:r>
            <a:endParaRPr lang="en-US" altLang="en-US" dirty="0"/>
          </a:p>
        </p:txBody>
      </p:sp>
      <p:sp>
        <p:nvSpPr>
          <p:cNvPr id="3" name="Footer Placeholder 4"/>
          <p:cNvSpPr>
            <a:spLocks noGrp="1"/>
          </p:cNvSpPr>
          <p:nvPr>
            <p:ph type="ftr" sz="quarter" idx="11"/>
          </p:nvPr>
        </p:nvSpPr>
        <p:spPr/>
        <p:txBody>
          <a:bodyPr/>
          <a:lstStyle>
            <a:lvl1pPr>
              <a:defRPr/>
            </a:lvl1pPr>
          </a:lstStyle>
          <a:p>
            <a:pPr>
              <a:defRPr/>
            </a:pPr>
            <a:r>
              <a:rPr lang="en-US" dirty="0"/>
              <a:t>PRIVATE &amp; CONFIDENTIAL</a:t>
            </a:r>
          </a:p>
        </p:txBody>
      </p:sp>
      <p:sp>
        <p:nvSpPr>
          <p:cNvPr id="4" name="Slide Number Placeholder 5"/>
          <p:cNvSpPr>
            <a:spLocks noGrp="1"/>
          </p:cNvSpPr>
          <p:nvPr>
            <p:ph type="sldNum" sz="quarter" idx="12"/>
          </p:nvPr>
        </p:nvSpPr>
        <p:spPr/>
        <p:txBody>
          <a:bodyPr/>
          <a:lstStyle>
            <a:lvl1pPr>
              <a:defRPr/>
            </a:lvl1pPr>
          </a:lstStyle>
          <a:p>
            <a:pPr>
              <a:defRPr/>
            </a:pPr>
            <a:fld id="{11B39570-034F-4106-BA9A-E913A60DB897}" type="slidenum">
              <a:rPr lang="en-US" altLang="en-US"/>
              <a:pPr>
                <a:defRPr/>
              </a:pPr>
              <a:t>‹#›</a:t>
            </a:fld>
            <a:endParaRPr lang="en-US" altLang="en-US" dirty="0"/>
          </a:p>
        </p:txBody>
      </p:sp>
    </p:spTree>
    <p:extLst>
      <p:ext uri="{BB962C8B-B14F-4D97-AF65-F5344CB8AC3E}">
        <p14:creationId xmlns:p14="http://schemas.microsoft.com/office/powerpoint/2010/main" xmlns="" val="20260873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NAHT COVER">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00113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5" descr="NAHTidentity_reveresed_RGB_HR.png"/>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588963" y="606425"/>
            <a:ext cx="5595937" cy="295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 Placeholder 2"/>
          <p:cNvSpPr>
            <a:spLocks noGrp="1"/>
          </p:cNvSpPr>
          <p:nvPr>
            <p:ph type="body" sz="quarter" idx="10"/>
          </p:nvPr>
        </p:nvSpPr>
        <p:spPr>
          <a:xfrm>
            <a:off x="457200" y="4847246"/>
            <a:ext cx="8229600" cy="1611313"/>
          </a:xfrm>
          <a:prstGeom prst="rect">
            <a:avLst/>
          </a:prstGeom>
        </p:spPr>
        <p:txBody>
          <a:bodyPr vert="horz"/>
          <a:lstStyle>
            <a:lvl1pPr marL="0" indent="0" algn="r">
              <a:buNone/>
              <a:defRPr>
                <a:solidFill>
                  <a:srgbClr val="FFFFFF"/>
                </a:solidFill>
              </a:defRPr>
            </a:lvl1pPr>
            <a:lvl2pPr algn="r">
              <a:defRPr>
                <a:solidFill>
                  <a:srgbClr val="FFFFFF"/>
                </a:solidFill>
              </a:defRPr>
            </a:lvl2pPr>
            <a:lvl3pPr marL="914400" indent="0" algn="r">
              <a:buNone/>
              <a:defRPr>
                <a:solidFill>
                  <a:srgbClr val="FFFFFF"/>
                </a:solidFill>
              </a:defRPr>
            </a:lvl3pPr>
          </a:lstStyle>
          <a:p>
            <a:pPr lvl="0"/>
            <a:r>
              <a:rPr lang="en-GB" dirty="0" smtClean="0"/>
              <a:t>Click to edit Master text styles</a:t>
            </a:r>
          </a:p>
          <a:p>
            <a:pPr lvl="1"/>
            <a:r>
              <a:rPr lang="en-GB" dirty="0" smtClean="0"/>
              <a:t>Second level</a:t>
            </a:r>
          </a:p>
          <a:p>
            <a:pPr lvl="2"/>
            <a:r>
              <a:rPr lang="en-GB" dirty="0" smtClean="0"/>
              <a:t>Third level</a:t>
            </a:r>
          </a:p>
          <a:p>
            <a:pPr lvl="2"/>
            <a:r>
              <a:rPr lang="en-GB" dirty="0" smtClean="0"/>
              <a:t>00/00/00</a:t>
            </a:r>
          </a:p>
        </p:txBody>
      </p:sp>
      <p:sp>
        <p:nvSpPr>
          <p:cNvPr id="6" name="Date Placeholder 3"/>
          <p:cNvSpPr>
            <a:spLocks noGrp="1"/>
          </p:cNvSpPr>
          <p:nvPr>
            <p:ph type="dt" sz="half" idx="11"/>
          </p:nvPr>
        </p:nvSpPr>
        <p:spPr/>
        <p:txBody>
          <a:bodyPr/>
          <a:lstStyle>
            <a:lvl1pPr>
              <a:defRPr smtClean="0">
                <a:solidFill>
                  <a:schemeClr val="bg2"/>
                </a:solidFill>
              </a:defRPr>
            </a:lvl1pPr>
          </a:lstStyle>
          <a:p>
            <a:pPr>
              <a:defRPr/>
            </a:pPr>
            <a:r>
              <a:rPr lang="en-GB" altLang="en-US" dirty="0" smtClean="0"/>
              <a:t>www.gdmorewood.com</a:t>
            </a:r>
            <a:endParaRPr lang="en-US" altLang="en-US" dirty="0"/>
          </a:p>
        </p:txBody>
      </p:sp>
      <p:sp>
        <p:nvSpPr>
          <p:cNvPr id="7" name="Footer Placeholder 4"/>
          <p:cNvSpPr>
            <a:spLocks noGrp="1"/>
          </p:cNvSpPr>
          <p:nvPr>
            <p:ph type="ftr" sz="quarter" idx="12"/>
          </p:nvPr>
        </p:nvSpPr>
        <p:spPr/>
        <p:txBody>
          <a:bodyPr/>
          <a:lstStyle>
            <a:lvl1pPr algn="ctr">
              <a:defRPr sz="1200">
                <a:solidFill>
                  <a:schemeClr val="bg2"/>
                </a:solidFill>
              </a:defRPr>
            </a:lvl1pPr>
          </a:lstStyle>
          <a:p>
            <a:pPr>
              <a:defRPr/>
            </a:pPr>
            <a:r>
              <a:rPr lang="en-US" dirty="0" smtClean="0"/>
              <a:t>PRIVATE &amp; CONFIDENTIAL</a:t>
            </a:r>
            <a:endParaRPr lang="en-US" dirty="0"/>
          </a:p>
        </p:txBody>
      </p:sp>
      <p:sp>
        <p:nvSpPr>
          <p:cNvPr id="8" name="Slide Number Placeholder 5"/>
          <p:cNvSpPr>
            <a:spLocks noGrp="1"/>
          </p:cNvSpPr>
          <p:nvPr>
            <p:ph type="sldNum" sz="quarter" idx="13"/>
          </p:nvPr>
        </p:nvSpPr>
        <p:spPr/>
        <p:txBody>
          <a:bodyPr/>
          <a:lstStyle>
            <a:lvl1pPr>
              <a:defRPr smtClean="0"/>
            </a:lvl1pPr>
          </a:lstStyle>
          <a:p>
            <a:pPr>
              <a:defRPr/>
            </a:pPr>
            <a:fld id="{0253AF94-0B26-4FD5-B5DD-780A0BB5C2A9}" type="slidenum">
              <a:rPr lang="en-US" altLang="en-US"/>
              <a:pPr>
                <a:defRPr/>
              </a:pPr>
              <a:t>‹#›</a:t>
            </a:fld>
            <a:endParaRPr lang="en-US" altLang="en-US" dirty="0"/>
          </a:p>
        </p:txBody>
      </p:sp>
    </p:spTree>
    <p:extLst>
      <p:ext uri="{BB962C8B-B14F-4D97-AF65-F5344CB8AC3E}">
        <p14:creationId xmlns:p14="http://schemas.microsoft.com/office/powerpoint/2010/main" xmlns="" val="13550834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NAHT CONTENTS">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57200" y="1600200"/>
            <a:ext cx="8229600" cy="4525963"/>
          </a:xfrm>
          <a:prstGeom prst="rect">
            <a:avLst/>
          </a:prstGeom>
        </p:spPr>
        <p:txBody>
          <a:bodyPr vert="horz"/>
          <a:lstStyle>
            <a:lvl1pPr>
              <a:defRPr sz="2000"/>
            </a:lvl1pPr>
            <a:lvl2pPr marL="800100" indent="-342900">
              <a:buFont typeface="Arial"/>
              <a:buChar char="•"/>
              <a:defRPr/>
            </a:lvl2pPr>
            <a:lvl4pPr marL="1371600" indent="0">
              <a:buNone/>
              <a:defRPr/>
            </a:lvl4pPr>
          </a:lstStyle>
          <a:p>
            <a:pPr lvl="0"/>
            <a:r>
              <a:rPr lang="en-GB" dirty="0" smtClean="0"/>
              <a:t>Click to edit Master text styles</a:t>
            </a:r>
          </a:p>
          <a:p>
            <a:pPr lvl="1"/>
            <a:r>
              <a:rPr lang="en-GB" dirty="0" smtClean="0"/>
              <a:t>Second level</a:t>
            </a:r>
          </a:p>
          <a:p>
            <a:pPr lvl="2"/>
            <a:r>
              <a:rPr lang="en-GB" dirty="0" smtClean="0"/>
              <a:t>Third level</a:t>
            </a:r>
            <a:endParaRPr lang="en-US" dirty="0"/>
          </a:p>
        </p:txBody>
      </p:sp>
      <p:sp>
        <p:nvSpPr>
          <p:cNvPr id="14"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dirty="0"/>
          </a:p>
        </p:txBody>
      </p:sp>
      <p:sp>
        <p:nvSpPr>
          <p:cNvPr id="4" name="Date Placeholder 3"/>
          <p:cNvSpPr>
            <a:spLocks noGrp="1"/>
          </p:cNvSpPr>
          <p:nvPr>
            <p:ph type="dt" sz="half" idx="11"/>
          </p:nvPr>
        </p:nvSpPr>
        <p:spPr/>
        <p:txBody>
          <a:bodyPr/>
          <a:lstStyle>
            <a:lvl1pPr>
              <a:defRPr/>
            </a:lvl1pPr>
          </a:lstStyle>
          <a:p>
            <a:pPr>
              <a:defRPr/>
            </a:pPr>
            <a:r>
              <a:rPr lang="en-GB" altLang="en-US" dirty="0" smtClean="0"/>
              <a:t>www.gdmorewood.com</a:t>
            </a:r>
            <a:endParaRPr lang="en-US" altLang="en-US" dirty="0"/>
          </a:p>
        </p:txBody>
      </p:sp>
      <p:sp>
        <p:nvSpPr>
          <p:cNvPr id="5" name="Footer Placeholder 4"/>
          <p:cNvSpPr>
            <a:spLocks noGrp="1"/>
          </p:cNvSpPr>
          <p:nvPr>
            <p:ph type="ftr" sz="quarter" idx="12"/>
          </p:nvPr>
        </p:nvSpPr>
        <p:spPr/>
        <p:txBody>
          <a:bodyPr/>
          <a:lstStyle>
            <a:lvl1pPr>
              <a:defRPr/>
            </a:lvl1pPr>
          </a:lstStyle>
          <a:p>
            <a:pPr>
              <a:defRPr/>
            </a:pPr>
            <a:r>
              <a:rPr lang="en-US" dirty="0"/>
              <a:t>PRIVATE &amp; CONFIDENTIAL</a:t>
            </a:r>
          </a:p>
        </p:txBody>
      </p:sp>
      <p:sp>
        <p:nvSpPr>
          <p:cNvPr id="6" name="Slide Number Placeholder 5"/>
          <p:cNvSpPr>
            <a:spLocks noGrp="1"/>
          </p:cNvSpPr>
          <p:nvPr>
            <p:ph type="sldNum" sz="quarter" idx="13"/>
          </p:nvPr>
        </p:nvSpPr>
        <p:spPr/>
        <p:txBody>
          <a:bodyPr/>
          <a:lstStyle>
            <a:lvl1pPr>
              <a:defRPr/>
            </a:lvl1pPr>
          </a:lstStyle>
          <a:p>
            <a:pPr>
              <a:defRPr/>
            </a:pPr>
            <a:fld id="{485E26C6-A956-44CE-A121-511F366ED217}" type="slidenum">
              <a:rPr lang="en-US" altLang="en-US"/>
              <a:pPr>
                <a:defRPr/>
              </a:pPr>
              <a:t>‹#›</a:t>
            </a:fld>
            <a:endParaRPr lang="en-US" altLang="en-US" dirty="0"/>
          </a:p>
        </p:txBody>
      </p:sp>
    </p:spTree>
    <p:extLst>
      <p:ext uri="{BB962C8B-B14F-4D97-AF65-F5344CB8AC3E}">
        <p14:creationId xmlns:p14="http://schemas.microsoft.com/office/powerpoint/2010/main" xmlns="" val="3401468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NAHT TEXT">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dirty="0"/>
          </a:p>
        </p:txBody>
      </p:sp>
      <p:sp>
        <p:nvSpPr>
          <p:cNvPr id="3" name="Text Placeholder 2"/>
          <p:cNvSpPr>
            <a:spLocks noGrp="1"/>
          </p:cNvSpPr>
          <p:nvPr>
            <p:ph type="body" sz="quarter" idx="10"/>
          </p:nvPr>
        </p:nvSpPr>
        <p:spPr>
          <a:xfrm>
            <a:off x="457200" y="1600200"/>
            <a:ext cx="8229600" cy="4525963"/>
          </a:xfrm>
          <a:prstGeom prst="rect">
            <a:avLst/>
          </a:prstGeom>
        </p:spPr>
        <p:txBody>
          <a:bodyPr vert="horz"/>
          <a:lstStyle>
            <a:lvl1pPr marL="0" indent="0">
              <a:buFontTx/>
              <a:buNone/>
              <a:defRPr sz="2000"/>
            </a:lvl1pPr>
            <a:lvl2pPr>
              <a:buFontTx/>
              <a:buNone/>
              <a:defRPr/>
            </a:lvl2pPr>
            <a:lvl3pPr marL="914400" indent="0">
              <a:buFontTx/>
              <a:buNone/>
              <a:defRPr/>
            </a:lvl3pPr>
            <a:lvl4pPr marL="1371600" indent="0">
              <a:buFontTx/>
              <a:buNone/>
              <a:defRPr/>
            </a:lvl4pPr>
            <a:lvl5pPr marL="1828800" indent="0">
              <a:buFontTx/>
              <a:buNone/>
              <a:defRPr/>
            </a:lvl5pPr>
          </a:lstStyle>
          <a:p>
            <a:pPr lvl="0"/>
            <a:r>
              <a:rPr lang="en-GB" dirty="0" smtClean="0"/>
              <a:t>Click to edit Master text styles</a:t>
            </a:r>
          </a:p>
          <a:p>
            <a:pPr lvl="2"/>
            <a:r>
              <a:rPr lang="en-GB" dirty="0" smtClean="0"/>
              <a:t>Third level</a:t>
            </a:r>
            <a:endParaRPr lang="en-US" dirty="0"/>
          </a:p>
        </p:txBody>
      </p:sp>
      <p:sp>
        <p:nvSpPr>
          <p:cNvPr id="4" name="Date Placeholder 3"/>
          <p:cNvSpPr>
            <a:spLocks noGrp="1"/>
          </p:cNvSpPr>
          <p:nvPr>
            <p:ph type="dt" sz="half" idx="11"/>
          </p:nvPr>
        </p:nvSpPr>
        <p:spPr/>
        <p:txBody>
          <a:bodyPr/>
          <a:lstStyle>
            <a:lvl1pPr>
              <a:defRPr/>
            </a:lvl1pPr>
          </a:lstStyle>
          <a:p>
            <a:pPr>
              <a:defRPr/>
            </a:pPr>
            <a:r>
              <a:rPr lang="en-GB" altLang="en-US" dirty="0" smtClean="0"/>
              <a:t>www.gdmorewood.com</a:t>
            </a:r>
            <a:endParaRPr lang="en-US" altLang="en-US" dirty="0"/>
          </a:p>
        </p:txBody>
      </p:sp>
      <p:sp>
        <p:nvSpPr>
          <p:cNvPr id="5" name="Footer Placeholder 4"/>
          <p:cNvSpPr>
            <a:spLocks noGrp="1"/>
          </p:cNvSpPr>
          <p:nvPr>
            <p:ph type="ftr" sz="quarter" idx="12"/>
          </p:nvPr>
        </p:nvSpPr>
        <p:spPr/>
        <p:txBody>
          <a:bodyPr/>
          <a:lstStyle>
            <a:lvl1pPr>
              <a:defRPr/>
            </a:lvl1pPr>
          </a:lstStyle>
          <a:p>
            <a:pPr>
              <a:defRPr/>
            </a:pPr>
            <a:r>
              <a:rPr lang="en-US" dirty="0"/>
              <a:t>PRIVATE &amp; CONFIDENTIAL</a:t>
            </a:r>
          </a:p>
        </p:txBody>
      </p:sp>
      <p:sp>
        <p:nvSpPr>
          <p:cNvPr id="6" name="Slide Number Placeholder 5"/>
          <p:cNvSpPr>
            <a:spLocks noGrp="1"/>
          </p:cNvSpPr>
          <p:nvPr>
            <p:ph type="sldNum" sz="quarter" idx="13"/>
          </p:nvPr>
        </p:nvSpPr>
        <p:spPr/>
        <p:txBody>
          <a:bodyPr/>
          <a:lstStyle>
            <a:lvl1pPr>
              <a:defRPr/>
            </a:lvl1pPr>
          </a:lstStyle>
          <a:p>
            <a:pPr>
              <a:defRPr/>
            </a:pPr>
            <a:fld id="{EFBA7034-F059-40C5-9E1A-AD77740802F1}" type="slidenum">
              <a:rPr lang="en-US" altLang="en-US"/>
              <a:pPr>
                <a:defRPr/>
              </a:pPr>
              <a:t>‹#›</a:t>
            </a:fld>
            <a:endParaRPr lang="en-US" altLang="en-US" dirty="0"/>
          </a:p>
        </p:txBody>
      </p:sp>
    </p:spTree>
    <p:extLst>
      <p:ext uri="{BB962C8B-B14F-4D97-AF65-F5344CB8AC3E}">
        <p14:creationId xmlns:p14="http://schemas.microsoft.com/office/powerpoint/2010/main" xmlns="" val="7730953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NAHT DIVIDER">
    <p:spTree>
      <p:nvGrpSpPr>
        <p:cNvPr id="1" name=""/>
        <p:cNvGrpSpPr/>
        <p:nvPr/>
      </p:nvGrpSpPr>
      <p:grpSpPr>
        <a:xfrm>
          <a:off x="0" y="0"/>
          <a:ext cx="0" cy="0"/>
          <a:chOff x="0" y="0"/>
          <a:chExt cx="0" cy="0"/>
        </a:xfrm>
      </p:grpSpPr>
      <p:pic>
        <p:nvPicPr>
          <p:cNvPr id="3" name="Picture 4" descr="NAHT_DIVIDER.png"/>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88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 Placeholder 2"/>
          <p:cNvSpPr>
            <a:spLocks noGrp="1"/>
          </p:cNvSpPr>
          <p:nvPr>
            <p:ph type="body" sz="quarter" idx="13"/>
          </p:nvPr>
        </p:nvSpPr>
        <p:spPr>
          <a:xfrm>
            <a:off x="457200" y="4847246"/>
            <a:ext cx="8229600" cy="1611313"/>
          </a:xfrm>
          <a:prstGeom prst="rect">
            <a:avLst/>
          </a:prstGeom>
        </p:spPr>
        <p:txBody>
          <a:bodyPr vert="horz"/>
          <a:lstStyle>
            <a:lvl1pPr marL="0" indent="0" algn="r">
              <a:buNone/>
              <a:defRPr>
                <a:solidFill>
                  <a:srgbClr val="FFFFFF"/>
                </a:solidFill>
              </a:defRPr>
            </a:lvl1pPr>
            <a:lvl2pPr algn="r">
              <a:defRPr>
                <a:solidFill>
                  <a:srgbClr val="FFFFFF"/>
                </a:solidFill>
              </a:defRPr>
            </a:lvl2pPr>
            <a:lvl3pPr marL="914400" indent="0" algn="r">
              <a:buNone/>
              <a:defRPr>
                <a:solidFill>
                  <a:srgbClr val="FFFFFF"/>
                </a:solidFill>
              </a:defRPr>
            </a:lvl3pPr>
          </a:lstStyle>
          <a:p>
            <a:pPr lvl="0"/>
            <a:r>
              <a:rPr lang="en-GB" dirty="0" smtClean="0"/>
              <a:t>Click to edit Master text styles</a:t>
            </a:r>
          </a:p>
          <a:p>
            <a:pPr lvl="1"/>
            <a:r>
              <a:rPr lang="en-GB" dirty="0" smtClean="0"/>
              <a:t>Second level</a:t>
            </a:r>
          </a:p>
        </p:txBody>
      </p:sp>
      <p:sp>
        <p:nvSpPr>
          <p:cNvPr id="4" name="Date Placeholder 3"/>
          <p:cNvSpPr>
            <a:spLocks noGrp="1"/>
          </p:cNvSpPr>
          <p:nvPr>
            <p:ph type="dt" sz="half" idx="14"/>
          </p:nvPr>
        </p:nvSpPr>
        <p:spPr/>
        <p:txBody>
          <a:bodyPr/>
          <a:lstStyle>
            <a:lvl1pPr>
              <a:defRPr smtClean="0">
                <a:solidFill>
                  <a:schemeClr val="bg2"/>
                </a:solidFill>
              </a:defRPr>
            </a:lvl1pPr>
          </a:lstStyle>
          <a:p>
            <a:pPr>
              <a:defRPr/>
            </a:pPr>
            <a:r>
              <a:rPr lang="en-GB" altLang="en-US" dirty="0" smtClean="0"/>
              <a:t>www.gdmorewood.com</a:t>
            </a:r>
            <a:endParaRPr lang="en-US" altLang="en-US" dirty="0"/>
          </a:p>
        </p:txBody>
      </p:sp>
      <p:sp>
        <p:nvSpPr>
          <p:cNvPr id="5" name="Footer Placeholder 4"/>
          <p:cNvSpPr>
            <a:spLocks noGrp="1"/>
          </p:cNvSpPr>
          <p:nvPr>
            <p:ph type="ftr" sz="quarter" idx="15"/>
          </p:nvPr>
        </p:nvSpPr>
        <p:spPr/>
        <p:txBody>
          <a:bodyPr/>
          <a:lstStyle>
            <a:lvl1pPr>
              <a:defRPr>
                <a:solidFill>
                  <a:schemeClr val="bg2"/>
                </a:solidFill>
              </a:defRPr>
            </a:lvl1pPr>
          </a:lstStyle>
          <a:p>
            <a:pPr>
              <a:defRPr/>
            </a:pPr>
            <a:r>
              <a:rPr lang="en-US" dirty="0" smtClean="0"/>
              <a:t>PRIVATE &amp; CONFIDENTIAL</a:t>
            </a:r>
            <a:endParaRPr lang="en-US" dirty="0"/>
          </a:p>
        </p:txBody>
      </p:sp>
      <p:sp>
        <p:nvSpPr>
          <p:cNvPr id="6" name="Slide Number Placeholder 5"/>
          <p:cNvSpPr>
            <a:spLocks noGrp="1"/>
          </p:cNvSpPr>
          <p:nvPr>
            <p:ph type="sldNum" sz="quarter" idx="16"/>
          </p:nvPr>
        </p:nvSpPr>
        <p:spPr>
          <a:xfrm>
            <a:off x="6553200" y="6356350"/>
            <a:ext cx="2133600" cy="365125"/>
          </a:xfrm>
        </p:spPr>
        <p:txBody>
          <a:bodyPr/>
          <a:lstStyle>
            <a:lvl1pPr>
              <a:defRPr smtClean="0"/>
            </a:lvl1pPr>
          </a:lstStyle>
          <a:p>
            <a:pPr>
              <a:defRPr/>
            </a:pPr>
            <a:fld id="{57AF90FD-5AA0-48AC-A535-D930A83ED405}" type="slidenum">
              <a:rPr lang="en-US" altLang="en-US"/>
              <a:pPr>
                <a:defRPr/>
              </a:pPr>
              <a:t>‹#›</a:t>
            </a:fld>
            <a:endParaRPr lang="en-US" altLang="en-US" dirty="0"/>
          </a:p>
        </p:txBody>
      </p:sp>
    </p:spTree>
    <p:extLst>
      <p:ext uri="{BB962C8B-B14F-4D97-AF65-F5344CB8AC3E}">
        <p14:creationId xmlns:p14="http://schemas.microsoft.com/office/powerpoint/2010/main" xmlns="" val="11825622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NAHT TEXT &amp; IMAGE">
    <p:spTree>
      <p:nvGrpSpPr>
        <p:cNvPr id="1" name=""/>
        <p:cNvGrpSpPr/>
        <p:nvPr/>
      </p:nvGrpSpPr>
      <p:grpSpPr>
        <a:xfrm>
          <a:off x="0" y="0"/>
          <a:ext cx="0" cy="0"/>
          <a:chOff x="0" y="0"/>
          <a:chExt cx="0" cy="0"/>
        </a:xfrm>
      </p:grpSpPr>
      <p:sp>
        <p:nvSpPr>
          <p:cNvPr id="14" name="Picture Placeholder 13"/>
          <p:cNvSpPr>
            <a:spLocks noGrp="1"/>
          </p:cNvSpPr>
          <p:nvPr>
            <p:ph type="pic" sz="quarter" idx="13"/>
          </p:nvPr>
        </p:nvSpPr>
        <p:spPr>
          <a:xfrm>
            <a:off x="4833938" y="1600200"/>
            <a:ext cx="3852862" cy="4025900"/>
          </a:xfrm>
          <a:prstGeom prst="rect">
            <a:avLst/>
          </a:prstGeom>
        </p:spPr>
        <p:txBody>
          <a:bodyPr vert="horz"/>
          <a:lstStyle/>
          <a:p>
            <a:pPr lvl="0"/>
            <a:endParaRPr lang="en-US" noProof="0" dirty="0"/>
          </a:p>
        </p:txBody>
      </p:sp>
      <p:sp>
        <p:nvSpPr>
          <p:cNvPr id="15"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dirty="0"/>
          </a:p>
        </p:txBody>
      </p:sp>
      <p:sp>
        <p:nvSpPr>
          <p:cNvPr id="17" name="Text Placeholder 16"/>
          <p:cNvSpPr>
            <a:spLocks noGrp="1"/>
          </p:cNvSpPr>
          <p:nvPr>
            <p:ph type="body" sz="quarter" idx="14"/>
          </p:nvPr>
        </p:nvSpPr>
        <p:spPr>
          <a:xfrm>
            <a:off x="457200" y="1600200"/>
            <a:ext cx="4117975" cy="4525963"/>
          </a:xfrm>
          <a:prstGeom prst="rect">
            <a:avLst/>
          </a:prstGeom>
        </p:spPr>
        <p:txBody>
          <a:bodyPr vert="horz"/>
          <a:lstStyle>
            <a:lvl1pPr marL="0" indent="0">
              <a:buNone/>
              <a:defRPr sz="2000"/>
            </a:lvl1pPr>
          </a:lstStyle>
          <a:p>
            <a:pPr lvl="0"/>
            <a:r>
              <a:rPr lang="en-GB" dirty="0" smtClean="0"/>
              <a:t>Click to edit Master text styles</a:t>
            </a:r>
          </a:p>
          <a:p>
            <a:pPr lvl="1"/>
            <a:r>
              <a:rPr lang="en-GB" dirty="0" smtClean="0"/>
              <a:t>Second level</a:t>
            </a:r>
            <a:endParaRPr lang="en-US" dirty="0"/>
          </a:p>
        </p:txBody>
      </p:sp>
      <p:sp>
        <p:nvSpPr>
          <p:cNvPr id="5" name="Date Placeholder 3"/>
          <p:cNvSpPr>
            <a:spLocks noGrp="1"/>
          </p:cNvSpPr>
          <p:nvPr>
            <p:ph type="dt" sz="half" idx="15"/>
          </p:nvPr>
        </p:nvSpPr>
        <p:spPr/>
        <p:txBody>
          <a:bodyPr/>
          <a:lstStyle>
            <a:lvl1pPr marL="0" marR="0" indent="0" algn="ctr" defTabSz="457200" rtl="0" eaLnBrk="1" fontAlgn="base" latinLnBrk="0" hangingPunct="1">
              <a:lnSpc>
                <a:spcPct val="100000"/>
              </a:lnSpc>
              <a:spcBef>
                <a:spcPct val="0"/>
              </a:spcBef>
              <a:spcAft>
                <a:spcPct val="0"/>
              </a:spcAft>
              <a:buClrTx/>
              <a:buSzTx/>
              <a:buFontTx/>
              <a:buNone/>
              <a:tabLst/>
              <a:defRPr/>
            </a:lvl1pPr>
          </a:lstStyle>
          <a:p>
            <a:pPr>
              <a:defRPr/>
            </a:pPr>
            <a:r>
              <a:rPr lang="en-GB" altLang="en-US" dirty="0" smtClean="0"/>
              <a:t>www.gdmorewood.com</a:t>
            </a:r>
            <a:endParaRPr lang="en-US" altLang="en-US" dirty="0" smtClean="0"/>
          </a:p>
        </p:txBody>
      </p:sp>
      <p:sp>
        <p:nvSpPr>
          <p:cNvPr id="6" name="Footer Placeholder 4"/>
          <p:cNvSpPr>
            <a:spLocks noGrp="1"/>
          </p:cNvSpPr>
          <p:nvPr>
            <p:ph type="ftr" sz="quarter" idx="16"/>
          </p:nvPr>
        </p:nvSpPr>
        <p:spPr/>
        <p:txBody>
          <a:bodyPr/>
          <a:lstStyle>
            <a:lvl1pPr>
              <a:defRPr/>
            </a:lvl1pPr>
          </a:lstStyle>
          <a:p>
            <a:pPr>
              <a:defRPr/>
            </a:pPr>
            <a:r>
              <a:rPr lang="en-US" dirty="0"/>
              <a:t>PRIVATE &amp; CONFIDENTIAL</a:t>
            </a:r>
          </a:p>
        </p:txBody>
      </p:sp>
      <p:sp>
        <p:nvSpPr>
          <p:cNvPr id="7" name="Slide Number Placeholder 5"/>
          <p:cNvSpPr>
            <a:spLocks noGrp="1"/>
          </p:cNvSpPr>
          <p:nvPr>
            <p:ph type="sldNum" sz="quarter" idx="17"/>
          </p:nvPr>
        </p:nvSpPr>
        <p:spPr/>
        <p:txBody>
          <a:bodyPr/>
          <a:lstStyle>
            <a:lvl1pPr>
              <a:defRPr/>
            </a:lvl1pPr>
          </a:lstStyle>
          <a:p>
            <a:pPr>
              <a:defRPr/>
            </a:pPr>
            <a:fld id="{D9DEB712-4D60-4046-9117-6834C0FECA05}" type="slidenum">
              <a:rPr lang="en-US" altLang="en-US"/>
              <a:pPr>
                <a:defRPr/>
              </a:pPr>
              <a:t>‹#›</a:t>
            </a:fld>
            <a:endParaRPr lang="en-US" altLang="en-US" dirty="0"/>
          </a:p>
        </p:txBody>
      </p:sp>
    </p:spTree>
    <p:extLst>
      <p:ext uri="{BB962C8B-B14F-4D97-AF65-F5344CB8AC3E}">
        <p14:creationId xmlns:p14="http://schemas.microsoft.com/office/powerpoint/2010/main" xmlns="" val="27649006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NAHT TEXT 2 COLUMN">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dirty="0"/>
          </a:p>
        </p:txBody>
      </p:sp>
      <p:sp>
        <p:nvSpPr>
          <p:cNvPr id="10" name="Text Placeholder 9"/>
          <p:cNvSpPr>
            <a:spLocks noGrp="1"/>
          </p:cNvSpPr>
          <p:nvPr>
            <p:ph type="body" sz="quarter" idx="13"/>
          </p:nvPr>
        </p:nvSpPr>
        <p:spPr>
          <a:xfrm>
            <a:off x="457200" y="1600200"/>
            <a:ext cx="4038600" cy="4525963"/>
          </a:xfrm>
          <a:prstGeom prst="rect">
            <a:avLst/>
          </a:prstGeom>
        </p:spPr>
        <p:txBody>
          <a:bodyPr vert="horz"/>
          <a:lstStyle>
            <a:lvl1pPr marL="0" indent="0">
              <a:buFontTx/>
              <a:buNone/>
              <a:defRPr sz="2000"/>
            </a:lvl1pPr>
            <a:lvl2pPr>
              <a:buFontTx/>
              <a:buNone/>
              <a:defRPr/>
            </a:lvl2pPr>
          </a:lstStyle>
          <a:p>
            <a:pPr lvl="0"/>
            <a:r>
              <a:rPr lang="en-GB" dirty="0" smtClean="0"/>
              <a:t>Click to edit Master text styles</a:t>
            </a:r>
          </a:p>
          <a:p>
            <a:pPr lvl="1"/>
            <a:r>
              <a:rPr lang="en-GB" dirty="0" smtClean="0"/>
              <a:t>Second level</a:t>
            </a:r>
            <a:endParaRPr lang="en-US" dirty="0"/>
          </a:p>
        </p:txBody>
      </p:sp>
      <p:sp>
        <p:nvSpPr>
          <p:cNvPr id="12" name="Text Placeholder 11"/>
          <p:cNvSpPr>
            <a:spLocks noGrp="1"/>
          </p:cNvSpPr>
          <p:nvPr>
            <p:ph type="body" sz="quarter" idx="14"/>
          </p:nvPr>
        </p:nvSpPr>
        <p:spPr>
          <a:xfrm>
            <a:off x="4648200" y="1600200"/>
            <a:ext cx="4038600" cy="4525963"/>
          </a:xfrm>
          <a:prstGeom prst="rect">
            <a:avLst/>
          </a:prstGeom>
        </p:spPr>
        <p:txBody>
          <a:bodyPr vert="horz"/>
          <a:lstStyle>
            <a:lvl1pPr marL="0" indent="0">
              <a:buFontTx/>
              <a:buNone/>
              <a:defRPr sz="2000"/>
            </a:lvl1pPr>
            <a:lvl2pPr>
              <a:buFontTx/>
              <a:buNone/>
              <a:defRPr/>
            </a:lvl2pPr>
          </a:lstStyle>
          <a:p>
            <a:pPr lvl="0"/>
            <a:r>
              <a:rPr lang="en-GB" dirty="0" smtClean="0"/>
              <a:t>Click to edit Master text styles</a:t>
            </a:r>
          </a:p>
          <a:p>
            <a:pPr lvl="1"/>
            <a:r>
              <a:rPr lang="en-GB" dirty="0" smtClean="0"/>
              <a:t>Second level</a:t>
            </a:r>
            <a:endParaRPr lang="en-US" dirty="0"/>
          </a:p>
        </p:txBody>
      </p:sp>
      <p:sp>
        <p:nvSpPr>
          <p:cNvPr id="5" name="Date Placeholder 3"/>
          <p:cNvSpPr>
            <a:spLocks noGrp="1"/>
          </p:cNvSpPr>
          <p:nvPr>
            <p:ph type="dt" sz="half" idx="15"/>
          </p:nvPr>
        </p:nvSpPr>
        <p:spPr/>
        <p:txBody>
          <a:bodyPr/>
          <a:lstStyle>
            <a:lvl1pPr>
              <a:defRPr/>
            </a:lvl1pPr>
          </a:lstStyle>
          <a:p>
            <a:pPr>
              <a:defRPr/>
            </a:pPr>
            <a:r>
              <a:rPr lang="en-GB" altLang="en-US" dirty="0" smtClean="0"/>
              <a:t>www.gdmorewood.com</a:t>
            </a:r>
            <a:endParaRPr lang="en-US" altLang="en-US" dirty="0"/>
          </a:p>
        </p:txBody>
      </p:sp>
      <p:sp>
        <p:nvSpPr>
          <p:cNvPr id="6" name="Footer Placeholder 4"/>
          <p:cNvSpPr>
            <a:spLocks noGrp="1"/>
          </p:cNvSpPr>
          <p:nvPr>
            <p:ph type="ftr" sz="quarter" idx="16"/>
          </p:nvPr>
        </p:nvSpPr>
        <p:spPr/>
        <p:txBody>
          <a:bodyPr/>
          <a:lstStyle>
            <a:lvl1pPr>
              <a:defRPr/>
            </a:lvl1pPr>
          </a:lstStyle>
          <a:p>
            <a:pPr>
              <a:defRPr/>
            </a:pPr>
            <a:r>
              <a:rPr lang="en-US" dirty="0"/>
              <a:t>PRIVATE &amp; CONFIDENTIAL</a:t>
            </a:r>
          </a:p>
        </p:txBody>
      </p:sp>
      <p:sp>
        <p:nvSpPr>
          <p:cNvPr id="7" name="Slide Number Placeholder 5"/>
          <p:cNvSpPr>
            <a:spLocks noGrp="1"/>
          </p:cNvSpPr>
          <p:nvPr>
            <p:ph type="sldNum" sz="quarter" idx="17"/>
          </p:nvPr>
        </p:nvSpPr>
        <p:spPr/>
        <p:txBody>
          <a:bodyPr/>
          <a:lstStyle>
            <a:lvl1pPr>
              <a:defRPr/>
            </a:lvl1pPr>
          </a:lstStyle>
          <a:p>
            <a:pPr>
              <a:defRPr/>
            </a:pPr>
            <a:fld id="{0C9B1FF5-353D-4E9B-87D9-8AF73408ECAE}" type="slidenum">
              <a:rPr lang="en-US" altLang="en-US"/>
              <a:pPr>
                <a:defRPr/>
              </a:pPr>
              <a:t>‹#›</a:t>
            </a:fld>
            <a:endParaRPr lang="en-US" altLang="en-US" dirty="0"/>
          </a:p>
        </p:txBody>
      </p:sp>
    </p:spTree>
    <p:extLst>
      <p:ext uri="{BB962C8B-B14F-4D97-AF65-F5344CB8AC3E}">
        <p14:creationId xmlns:p14="http://schemas.microsoft.com/office/powerpoint/2010/main" xmlns="" val="2068419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HT TEXT &amp; IMAGE">
    <p:spTree>
      <p:nvGrpSpPr>
        <p:cNvPr id="1" name=""/>
        <p:cNvGrpSpPr/>
        <p:nvPr/>
      </p:nvGrpSpPr>
      <p:grpSpPr>
        <a:xfrm>
          <a:off x="0" y="0"/>
          <a:ext cx="0" cy="0"/>
          <a:chOff x="0" y="0"/>
          <a:chExt cx="0" cy="0"/>
        </a:xfrm>
      </p:grpSpPr>
      <p:sp>
        <p:nvSpPr>
          <p:cNvPr id="14" name="Picture Placeholder 13"/>
          <p:cNvSpPr>
            <a:spLocks noGrp="1"/>
          </p:cNvSpPr>
          <p:nvPr>
            <p:ph type="pic" sz="quarter" idx="13"/>
          </p:nvPr>
        </p:nvSpPr>
        <p:spPr>
          <a:xfrm>
            <a:off x="4833938" y="1600200"/>
            <a:ext cx="3852862" cy="4025900"/>
          </a:xfrm>
          <a:prstGeom prst="rect">
            <a:avLst/>
          </a:prstGeom>
        </p:spPr>
        <p:txBody>
          <a:bodyPr vert="horz"/>
          <a:lstStyle/>
          <a:p>
            <a:pPr lvl="0"/>
            <a:endParaRPr lang="en-US" noProof="0" dirty="0"/>
          </a:p>
        </p:txBody>
      </p:sp>
      <p:sp>
        <p:nvSpPr>
          <p:cNvPr id="15"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dirty="0"/>
          </a:p>
        </p:txBody>
      </p:sp>
      <p:sp>
        <p:nvSpPr>
          <p:cNvPr id="17" name="Text Placeholder 16"/>
          <p:cNvSpPr>
            <a:spLocks noGrp="1"/>
          </p:cNvSpPr>
          <p:nvPr>
            <p:ph type="body" sz="quarter" idx="14"/>
          </p:nvPr>
        </p:nvSpPr>
        <p:spPr>
          <a:xfrm>
            <a:off x="457200" y="1600200"/>
            <a:ext cx="4117975" cy="4525963"/>
          </a:xfrm>
          <a:prstGeom prst="rect">
            <a:avLst/>
          </a:prstGeom>
        </p:spPr>
        <p:txBody>
          <a:bodyPr vert="horz"/>
          <a:lstStyle>
            <a:lvl1pPr marL="0" indent="0">
              <a:buNone/>
              <a:defRPr sz="2000"/>
            </a:lvl1pPr>
          </a:lstStyle>
          <a:p>
            <a:pPr lvl="0"/>
            <a:r>
              <a:rPr lang="en-GB" dirty="0" smtClean="0"/>
              <a:t>Click to edit Master text styles</a:t>
            </a:r>
          </a:p>
          <a:p>
            <a:pPr lvl="1"/>
            <a:r>
              <a:rPr lang="en-GB" dirty="0" smtClean="0"/>
              <a:t>Second level</a:t>
            </a:r>
            <a:endParaRPr lang="en-US" dirty="0"/>
          </a:p>
        </p:txBody>
      </p:sp>
      <p:sp>
        <p:nvSpPr>
          <p:cNvPr id="5" name="Date Placeholder 3"/>
          <p:cNvSpPr>
            <a:spLocks noGrp="1"/>
          </p:cNvSpPr>
          <p:nvPr>
            <p:ph type="dt" sz="half" idx="15"/>
          </p:nvPr>
        </p:nvSpPr>
        <p:spPr/>
        <p:txBody>
          <a:bodyPr/>
          <a:lstStyle>
            <a:lvl1pPr marL="0" marR="0" indent="0" algn="ctr" defTabSz="457200" rtl="0" eaLnBrk="1" fontAlgn="base" latinLnBrk="0" hangingPunct="1">
              <a:lnSpc>
                <a:spcPct val="100000"/>
              </a:lnSpc>
              <a:spcBef>
                <a:spcPct val="0"/>
              </a:spcBef>
              <a:spcAft>
                <a:spcPct val="0"/>
              </a:spcAft>
              <a:buClrTx/>
              <a:buSzTx/>
              <a:buFontTx/>
              <a:buNone/>
              <a:tabLst/>
              <a:defRPr/>
            </a:lvl1pPr>
          </a:lstStyle>
          <a:p>
            <a:pPr>
              <a:defRPr/>
            </a:pPr>
            <a:r>
              <a:rPr lang="en-GB" altLang="en-US" dirty="0" smtClean="0"/>
              <a:t>www.gdmorewood.com</a:t>
            </a:r>
            <a:endParaRPr lang="en-US" altLang="en-US" dirty="0" smtClean="0"/>
          </a:p>
        </p:txBody>
      </p:sp>
      <p:sp>
        <p:nvSpPr>
          <p:cNvPr id="6" name="Footer Placeholder 4"/>
          <p:cNvSpPr>
            <a:spLocks noGrp="1"/>
          </p:cNvSpPr>
          <p:nvPr>
            <p:ph type="ftr" sz="quarter" idx="16"/>
          </p:nvPr>
        </p:nvSpPr>
        <p:spPr/>
        <p:txBody>
          <a:bodyPr/>
          <a:lstStyle>
            <a:lvl1pPr>
              <a:defRPr/>
            </a:lvl1pPr>
          </a:lstStyle>
          <a:p>
            <a:pPr>
              <a:defRPr/>
            </a:pPr>
            <a:r>
              <a:rPr lang="en-US" dirty="0"/>
              <a:t>PRIVATE &amp; CONFIDENTIAL</a:t>
            </a:r>
          </a:p>
        </p:txBody>
      </p:sp>
      <p:sp>
        <p:nvSpPr>
          <p:cNvPr id="7" name="Slide Number Placeholder 5"/>
          <p:cNvSpPr>
            <a:spLocks noGrp="1"/>
          </p:cNvSpPr>
          <p:nvPr>
            <p:ph type="sldNum" sz="quarter" idx="17"/>
          </p:nvPr>
        </p:nvSpPr>
        <p:spPr/>
        <p:txBody>
          <a:bodyPr/>
          <a:lstStyle>
            <a:lvl1pPr>
              <a:defRPr/>
            </a:lvl1pPr>
          </a:lstStyle>
          <a:p>
            <a:pPr>
              <a:defRPr/>
            </a:pPr>
            <a:fld id="{D9DEB712-4D60-4046-9117-6834C0FECA05}" type="slidenum">
              <a:rPr lang="en-US" altLang="en-US"/>
              <a:pPr>
                <a:defRPr/>
              </a:pPr>
              <a:t>‹#›</a:t>
            </a:fld>
            <a:endParaRPr lang="en-US" altLang="en-US" dirty="0"/>
          </a:p>
        </p:txBody>
      </p:sp>
    </p:spTree>
    <p:extLst>
      <p:ext uri="{BB962C8B-B14F-4D97-AF65-F5344CB8AC3E}">
        <p14:creationId xmlns:p14="http://schemas.microsoft.com/office/powerpoint/2010/main" xmlns="" val="276490068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NAHT BLANK">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r>
              <a:rPr lang="en-GB" altLang="en-US" dirty="0" smtClean="0"/>
              <a:t>www.gdmorewood.com</a:t>
            </a:r>
            <a:endParaRPr lang="en-US" altLang="en-US" dirty="0"/>
          </a:p>
        </p:txBody>
      </p:sp>
      <p:sp>
        <p:nvSpPr>
          <p:cNvPr id="4" name="Footer Placeholder 4"/>
          <p:cNvSpPr>
            <a:spLocks noGrp="1"/>
          </p:cNvSpPr>
          <p:nvPr>
            <p:ph type="ftr" sz="quarter" idx="11"/>
          </p:nvPr>
        </p:nvSpPr>
        <p:spPr/>
        <p:txBody>
          <a:bodyPr/>
          <a:lstStyle>
            <a:lvl1pPr>
              <a:defRPr/>
            </a:lvl1pPr>
          </a:lstStyle>
          <a:p>
            <a:pPr>
              <a:defRPr/>
            </a:pPr>
            <a:r>
              <a:rPr lang="en-US" dirty="0"/>
              <a:t>PRIVATE &amp; CONFIDENTIAL</a:t>
            </a:r>
          </a:p>
        </p:txBody>
      </p:sp>
      <p:sp>
        <p:nvSpPr>
          <p:cNvPr id="5" name="Slide Number Placeholder 5"/>
          <p:cNvSpPr>
            <a:spLocks noGrp="1"/>
          </p:cNvSpPr>
          <p:nvPr>
            <p:ph type="sldNum" sz="quarter" idx="12"/>
          </p:nvPr>
        </p:nvSpPr>
        <p:spPr/>
        <p:txBody>
          <a:bodyPr/>
          <a:lstStyle>
            <a:lvl1pPr>
              <a:defRPr/>
            </a:lvl1pPr>
          </a:lstStyle>
          <a:p>
            <a:pPr>
              <a:defRPr/>
            </a:pPr>
            <a:fld id="{9EB9DBDC-806B-4982-B809-ABE6BB88CCDD}" type="slidenum">
              <a:rPr lang="en-US" altLang="en-US"/>
              <a:pPr>
                <a:defRPr/>
              </a:pPr>
              <a:t>‹#›</a:t>
            </a:fld>
            <a:endParaRPr lang="en-US" altLang="en-US" dirty="0"/>
          </a:p>
        </p:txBody>
      </p:sp>
    </p:spTree>
    <p:extLst>
      <p:ext uri="{BB962C8B-B14F-4D97-AF65-F5344CB8AC3E}">
        <p14:creationId xmlns:p14="http://schemas.microsoft.com/office/powerpoint/2010/main" xmlns="" val="12527687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NAHT GRAPH">
    <p:spTree>
      <p:nvGrpSpPr>
        <p:cNvPr id="1" name=""/>
        <p:cNvGrpSpPr/>
        <p:nvPr/>
      </p:nvGrpSpPr>
      <p:grpSpPr>
        <a:xfrm>
          <a:off x="0" y="0"/>
          <a:ext cx="0" cy="0"/>
          <a:chOff x="0" y="0"/>
          <a:chExt cx="0" cy="0"/>
        </a:xfrm>
      </p:grpSpPr>
      <p:graphicFrame>
        <p:nvGraphicFramePr>
          <p:cNvPr id="3" name="Chart 4"/>
          <p:cNvGraphicFramePr>
            <a:graphicFrameLocks/>
          </p:cNvGraphicFramePr>
          <p:nvPr/>
        </p:nvGraphicFramePr>
        <p:xfrm>
          <a:off x="1731963" y="1609725"/>
          <a:ext cx="6197600" cy="4165600"/>
        </p:xfrm>
        <a:graphic>
          <a:graphicData uri="http://schemas.openxmlformats.org/presentationml/2006/ole">
            <p:oleObj spid="_x0000_s43020" r:id="rId3" imgW="6199120" imgH="4163224" progId="Excel.Sheet.8">
              <p:embed/>
            </p:oleObj>
          </a:graphicData>
        </a:graphic>
      </p:graphicFrame>
      <p:sp>
        <p:nvSpPr>
          <p:cNvPr id="10"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dirty="0"/>
          </a:p>
        </p:txBody>
      </p:sp>
      <p:sp>
        <p:nvSpPr>
          <p:cNvPr id="4" name="Date Placeholder 3"/>
          <p:cNvSpPr>
            <a:spLocks noGrp="1"/>
          </p:cNvSpPr>
          <p:nvPr>
            <p:ph type="dt" sz="half" idx="10"/>
          </p:nvPr>
        </p:nvSpPr>
        <p:spPr/>
        <p:txBody>
          <a:bodyPr/>
          <a:lstStyle>
            <a:lvl1pPr>
              <a:defRPr smtClean="0"/>
            </a:lvl1pPr>
          </a:lstStyle>
          <a:p>
            <a:pPr>
              <a:defRPr/>
            </a:pPr>
            <a:r>
              <a:rPr lang="en-GB" altLang="en-US" dirty="0" smtClean="0"/>
              <a:t>www.gdmorewood.com</a:t>
            </a:r>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dirty="0"/>
              <a:t>PRIVATE &amp; CONFIDENTIAL</a:t>
            </a:r>
          </a:p>
        </p:txBody>
      </p:sp>
      <p:sp>
        <p:nvSpPr>
          <p:cNvPr id="6" name="Slide Number Placeholder 5"/>
          <p:cNvSpPr>
            <a:spLocks noGrp="1"/>
          </p:cNvSpPr>
          <p:nvPr>
            <p:ph type="sldNum" sz="quarter" idx="12"/>
          </p:nvPr>
        </p:nvSpPr>
        <p:spPr/>
        <p:txBody>
          <a:bodyPr/>
          <a:lstStyle>
            <a:lvl1pPr>
              <a:defRPr smtClean="0"/>
            </a:lvl1pPr>
          </a:lstStyle>
          <a:p>
            <a:pPr>
              <a:defRPr/>
            </a:pPr>
            <a:fld id="{1F6F23E0-378A-4038-8C20-FBCF93032286}" type="slidenum">
              <a:rPr lang="en-US" altLang="en-US"/>
              <a:pPr>
                <a:defRPr/>
              </a:pPr>
              <a:t>‹#›</a:t>
            </a:fld>
            <a:endParaRPr lang="en-US" altLang="en-US" dirty="0"/>
          </a:p>
        </p:txBody>
      </p:sp>
    </p:spTree>
    <p:extLst>
      <p:ext uri="{BB962C8B-B14F-4D97-AF65-F5344CB8AC3E}">
        <p14:creationId xmlns:p14="http://schemas.microsoft.com/office/powerpoint/2010/main" xmlns="" val="11783511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NAHT BACK COVER">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001138"/>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5" descr="NAHTidentity_reveresed_RGB_HR.png"/>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588963" y="606425"/>
            <a:ext cx="5595937" cy="295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 Placeholder 2"/>
          <p:cNvSpPr>
            <a:spLocks noGrp="1"/>
          </p:cNvSpPr>
          <p:nvPr>
            <p:ph type="body" sz="quarter" idx="10"/>
          </p:nvPr>
        </p:nvSpPr>
        <p:spPr>
          <a:xfrm>
            <a:off x="457200" y="4847246"/>
            <a:ext cx="8229600" cy="1611313"/>
          </a:xfrm>
          <a:prstGeom prst="rect">
            <a:avLst/>
          </a:prstGeom>
        </p:spPr>
        <p:txBody>
          <a:bodyPr vert="horz"/>
          <a:lstStyle>
            <a:lvl1pPr marL="0" indent="0" algn="r">
              <a:buNone/>
              <a:defRPr>
                <a:solidFill>
                  <a:srgbClr val="FFFFFF"/>
                </a:solidFill>
              </a:defRPr>
            </a:lvl1pPr>
            <a:lvl2pPr algn="r">
              <a:defRPr>
                <a:solidFill>
                  <a:srgbClr val="FFFFFF"/>
                </a:solidFill>
              </a:defRPr>
            </a:lvl2pPr>
            <a:lvl3pPr marL="914400" indent="0" algn="r">
              <a:buNone/>
              <a:defRPr>
                <a:solidFill>
                  <a:srgbClr val="FFFFFF"/>
                </a:solidFill>
              </a:defRPr>
            </a:lvl3pPr>
          </a:lstStyle>
          <a:p>
            <a:pPr lvl="0"/>
            <a:r>
              <a:rPr lang="en-GB" dirty="0" smtClean="0"/>
              <a:t>Click to edit Master text styles</a:t>
            </a:r>
          </a:p>
        </p:txBody>
      </p:sp>
      <p:sp>
        <p:nvSpPr>
          <p:cNvPr id="6" name="Date Placeholder 3"/>
          <p:cNvSpPr>
            <a:spLocks noGrp="1"/>
          </p:cNvSpPr>
          <p:nvPr>
            <p:ph type="dt" sz="half" idx="11"/>
          </p:nvPr>
        </p:nvSpPr>
        <p:spPr/>
        <p:txBody>
          <a:bodyPr/>
          <a:lstStyle>
            <a:lvl1pPr marL="0" marR="0" indent="0" algn="ctr" defTabSz="457200" rtl="0" eaLnBrk="1" fontAlgn="base" latinLnBrk="0" hangingPunct="1">
              <a:lnSpc>
                <a:spcPct val="100000"/>
              </a:lnSpc>
              <a:spcBef>
                <a:spcPct val="0"/>
              </a:spcBef>
              <a:spcAft>
                <a:spcPct val="0"/>
              </a:spcAft>
              <a:buClrTx/>
              <a:buSzTx/>
              <a:buFontTx/>
              <a:buNone/>
              <a:tabLst/>
              <a:defRPr>
                <a:solidFill>
                  <a:schemeClr val="bg2"/>
                </a:solidFill>
              </a:defRPr>
            </a:lvl1pPr>
          </a:lstStyle>
          <a:p>
            <a:pPr>
              <a:defRPr/>
            </a:pPr>
            <a:r>
              <a:rPr lang="en-GB" altLang="en-US" dirty="0" smtClean="0"/>
              <a:t>www.gdmorewood.com</a:t>
            </a:r>
            <a:endParaRPr lang="en-US" altLang="en-US" dirty="0" smtClean="0"/>
          </a:p>
        </p:txBody>
      </p:sp>
      <p:sp>
        <p:nvSpPr>
          <p:cNvPr id="7" name="Footer Placeholder 4"/>
          <p:cNvSpPr>
            <a:spLocks noGrp="1"/>
          </p:cNvSpPr>
          <p:nvPr>
            <p:ph type="ftr" sz="quarter" idx="12"/>
          </p:nvPr>
        </p:nvSpPr>
        <p:spPr/>
        <p:txBody>
          <a:bodyPr/>
          <a:lstStyle>
            <a:lvl1pPr algn="ctr">
              <a:defRPr sz="1200">
                <a:solidFill>
                  <a:schemeClr val="bg2"/>
                </a:solidFill>
              </a:defRPr>
            </a:lvl1pPr>
          </a:lstStyle>
          <a:p>
            <a:pPr>
              <a:defRPr/>
            </a:pPr>
            <a:r>
              <a:rPr lang="en-US" dirty="0" smtClean="0"/>
              <a:t>PRIVATE &amp; CONFIDENTIAL</a:t>
            </a:r>
            <a:endParaRPr lang="en-US" dirty="0"/>
          </a:p>
        </p:txBody>
      </p:sp>
      <p:sp>
        <p:nvSpPr>
          <p:cNvPr id="8" name="Slide Number Placeholder 5"/>
          <p:cNvSpPr>
            <a:spLocks noGrp="1"/>
          </p:cNvSpPr>
          <p:nvPr>
            <p:ph type="sldNum" sz="quarter" idx="13"/>
          </p:nvPr>
        </p:nvSpPr>
        <p:spPr/>
        <p:txBody>
          <a:bodyPr/>
          <a:lstStyle>
            <a:lvl1pPr>
              <a:defRPr smtClean="0"/>
            </a:lvl1pPr>
          </a:lstStyle>
          <a:p>
            <a:pPr>
              <a:defRPr/>
            </a:pPr>
            <a:fld id="{77147358-2A71-49B6-8C03-E68A793B259F}" type="slidenum">
              <a:rPr lang="en-US" altLang="en-US"/>
              <a:pPr>
                <a:defRPr/>
              </a:pPr>
              <a:t>‹#›</a:t>
            </a:fld>
            <a:endParaRPr lang="en-US" altLang="en-US" dirty="0"/>
          </a:p>
        </p:txBody>
      </p:sp>
    </p:spTree>
    <p:extLst>
      <p:ext uri="{BB962C8B-B14F-4D97-AF65-F5344CB8AC3E}">
        <p14:creationId xmlns:p14="http://schemas.microsoft.com/office/powerpoint/2010/main" xmlns="" val="39108725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GB" altLang="en-US" dirty="0" smtClean="0"/>
              <a:t>www.gdmorewood.com</a:t>
            </a:r>
            <a:endParaRPr lang="en-US" altLang="en-US" dirty="0"/>
          </a:p>
        </p:txBody>
      </p:sp>
      <p:sp>
        <p:nvSpPr>
          <p:cNvPr id="3" name="Footer Placeholder 4"/>
          <p:cNvSpPr>
            <a:spLocks noGrp="1"/>
          </p:cNvSpPr>
          <p:nvPr>
            <p:ph type="ftr" sz="quarter" idx="11"/>
          </p:nvPr>
        </p:nvSpPr>
        <p:spPr/>
        <p:txBody>
          <a:bodyPr/>
          <a:lstStyle>
            <a:lvl1pPr>
              <a:defRPr/>
            </a:lvl1pPr>
          </a:lstStyle>
          <a:p>
            <a:pPr>
              <a:defRPr/>
            </a:pPr>
            <a:r>
              <a:rPr lang="en-US" dirty="0"/>
              <a:t>PRIVATE &amp; CONFIDENTIAL</a:t>
            </a:r>
          </a:p>
        </p:txBody>
      </p:sp>
      <p:sp>
        <p:nvSpPr>
          <p:cNvPr id="4" name="Slide Number Placeholder 5"/>
          <p:cNvSpPr>
            <a:spLocks noGrp="1"/>
          </p:cNvSpPr>
          <p:nvPr>
            <p:ph type="sldNum" sz="quarter" idx="12"/>
          </p:nvPr>
        </p:nvSpPr>
        <p:spPr/>
        <p:txBody>
          <a:bodyPr/>
          <a:lstStyle>
            <a:lvl1pPr>
              <a:defRPr/>
            </a:lvl1pPr>
          </a:lstStyle>
          <a:p>
            <a:pPr>
              <a:defRPr/>
            </a:pPr>
            <a:fld id="{11B39570-034F-4106-BA9A-E913A60DB897}" type="slidenum">
              <a:rPr lang="en-US" altLang="en-US"/>
              <a:pPr>
                <a:defRPr/>
              </a:pPr>
              <a:t>‹#›</a:t>
            </a:fld>
            <a:endParaRPr lang="en-US" altLang="en-US" dirty="0"/>
          </a:p>
        </p:txBody>
      </p:sp>
    </p:spTree>
    <p:extLst>
      <p:ext uri="{BB962C8B-B14F-4D97-AF65-F5344CB8AC3E}">
        <p14:creationId xmlns:p14="http://schemas.microsoft.com/office/powerpoint/2010/main" xmlns="" val="2026087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HT TEXT 2 COLUMN">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dirty="0"/>
          </a:p>
        </p:txBody>
      </p:sp>
      <p:sp>
        <p:nvSpPr>
          <p:cNvPr id="10" name="Text Placeholder 9"/>
          <p:cNvSpPr>
            <a:spLocks noGrp="1"/>
          </p:cNvSpPr>
          <p:nvPr>
            <p:ph type="body" sz="quarter" idx="13"/>
          </p:nvPr>
        </p:nvSpPr>
        <p:spPr>
          <a:xfrm>
            <a:off x="457200" y="1600200"/>
            <a:ext cx="4038600" cy="4525963"/>
          </a:xfrm>
          <a:prstGeom prst="rect">
            <a:avLst/>
          </a:prstGeom>
        </p:spPr>
        <p:txBody>
          <a:bodyPr vert="horz"/>
          <a:lstStyle>
            <a:lvl1pPr marL="0" indent="0">
              <a:buFontTx/>
              <a:buNone/>
              <a:defRPr sz="2000"/>
            </a:lvl1pPr>
            <a:lvl2pPr>
              <a:buFontTx/>
              <a:buNone/>
              <a:defRPr/>
            </a:lvl2pPr>
          </a:lstStyle>
          <a:p>
            <a:pPr lvl="0"/>
            <a:r>
              <a:rPr lang="en-GB" dirty="0" smtClean="0"/>
              <a:t>Click to edit Master text styles</a:t>
            </a:r>
          </a:p>
          <a:p>
            <a:pPr lvl="1"/>
            <a:r>
              <a:rPr lang="en-GB" dirty="0" smtClean="0"/>
              <a:t>Second level</a:t>
            </a:r>
            <a:endParaRPr lang="en-US" dirty="0"/>
          </a:p>
        </p:txBody>
      </p:sp>
      <p:sp>
        <p:nvSpPr>
          <p:cNvPr id="12" name="Text Placeholder 11"/>
          <p:cNvSpPr>
            <a:spLocks noGrp="1"/>
          </p:cNvSpPr>
          <p:nvPr>
            <p:ph type="body" sz="quarter" idx="14"/>
          </p:nvPr>
        </p:nvSpPr>
        <p:spPr>
          <a:xfrm>
            <a:off x="4648200" y="1600200"/>
            <a:ext cx="4038600" cy="4525963"/>
          </a:xfrm>
          <a:prstGeom prst="rect">
            <a:avLst/>
          </a:prstGeom>
        </p:spPr>
        <p:txBody>
          <a:bodyPr vert="horz"/>
          <a:lstStyle>
            <a:lvl1pPr marL="0" indent="0">
              <a:buFontTx/>
              <a:buNone/>
              <a:defRPr sz="2000"/>
            </a:lvl1pPr>
            <a:lvl2pPr>
              <a:buFontTx/>
              <a:buNone/>
              <a:defRPr/>
            </a:lvl2pPr>
          </a:lstStyle>
          <a:p>
            <a:pPr lvl="0"/>
            <a:r>
              <a:rPr lang="en-GB" dirty="0" smtClean="0"/>
              <a:t>Click to edit Master text styles</a:t>
            </a:r>
          </a:p>
          <a:p>
            <a:pPr lvl="1"/>
            <a:r>
              <a:rPr lang="en-GB" dirty="0" smtClean="0"/>
              <a:t>Second level</a:t>
            </a:r>
            <a:endParaRPr lang="en-US" dirty="0"/>
          </a:p>
        </p:txBody>
      </p:sp>
      <p:sp>
        <p:nvSpPr>
          <p:cNvPr id="5" name="Date Placeholder 3"/>
          <p:cNvSpPr>
            <a:spLocks noGrp="1"/>
          </p:cNvSpPr>
          <p:nvPr>
            <p:ph type="dt" sz="half" idx="15"/>
          </p:nvPr>
        </p:nvSpPr>
        <p:spPr/>
        <p:txBody>
          <a:bodyPr/>
          <a:lstStyle>
            <a:lvl1pPr>
              <a:defRPr/>
            </a:lvl1pPr>
          </a:lstStyle>
          <a:p>
            <a:pPr>
              <a:defRPr/>
            </a:pPr>
            <a:r>
              <a:rPr lang="en-GB" altLang="en-US" dirty="0" smtClean="0"/>
              <a:t>www.gdmorewood.com</a:t>
            </a:r>
            <a:endParaRPr lang="en-US" altLang="en-US" dirty="0"/>
          </a:p>
        </p:txBody>
      </p:sp>
      <p:sp>
        <p:nvSpPr>
          <p:cNvPr id="6" name="Footer Placeholder 4"/>
          <p:cNvSpPr>
            <a:spLocks noGrp="1"/>
          </p:cNvSpPr>
          <p:nvPr>
            <p:ph type="ftr" sz="quarter" idx="16"/>
          </p:nvPr>
        </p:nvSpPr>
        <p:spPr/>
        <p:txBody>
          <a:bodyPr/>
          <a:lstStyle>
            <a:lvl1pPr>
              <a:defRPr/>
            </a:lvl1pPr>
          </a:lstStyle>
          <a:p>
            <a:pPr>
              <a:defRPr/>
            </a:pPr>
            <a:r>
              <a:rPr lang="en-US" dirty="0"/>
              <a:t>PRIVATE &amp; CONFIDENTIAL</a:t>
            </a:r>
          </a:p>
        </p:txBody>
      </p:sp>
      <p:sp>
        <p:nvSpPr>
          <p:cNvPr id="7" name="Slide Number Placeholder 5"/>
          <p:cNvSpPr>
            <a:spLocks noGrp="1"/>
          </p:cNvSpPr>
          <p:nvPr>
            <p:ph type="sldNum" sz="quarter" idx="17"/>
          </p:nvPr>
        </p:nvSpPr>
        <p:spPr/>
        <p:txBody>
          <a:bodyPr/>
          <a:lstStyle>
            <a:lvl1pPr>
              <a:defRPr/>
            </a:lvl1pPr>
          </a:lstStyle>
          <a:p>
            <a:pPr>
              <a:defRPr/>
            </a:pPr>
            <a:fld id="{0C9B1FF5-353D-4E9B-87D9-8AF73408ECAE}" type="slidenum">
              <a:rPr lang="en-US" altLang="en-US"/>
              <a:pPr>
                <a:defRPr/>
              </a:pPr>
              <a:t>‹#›</a:t>
            </a:fld>
            <a:endParaRPr lang="en-US" altLang="en-US" dirty="0"/>
          </a:p>
        </p:txBody>
      </p:sp>
    </p:spTree>
    <p:extLst>
      <p:ext uri="{BB962C8B-B14F-4D97-AF65-F5344CB8AC3E}">
        <p14:creationId xmlns:p14="http://schemas.microsoft.com/office/powerpoint/2010/main" xmlns="" val="2068419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HT BLANK">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r>
              <a:rPr lang="en-GB" altLang="en-US" dirty="0" smtClean="0"/>
              <a:t>www.gdmorewood.com</a:t>
            </a:r>
            <a:endParaRPr lang="en-US" altLang="en-US" dirty="0"/>
          </a:p>
        </p:txBody>
      </p:sp>
      <p:sp>
        <p:nvSpPr>
          <p:cNvPr id="4" name="Footer Placeholder 4"/>
          <p:cNvSpPr>
            <a:spLocks noGrp="1"/>
          </p:cNvSpPr>
          <p:nvPr>
            <p:ph type="ftr" sz="quarter" idx="11"/>
          </p:nvPr>
        </p:nvSpPr>
        <p:spPr/>
        <p:txBody>
          <a:bodyPr/>
          <a:lstStyle>
            <a:lvl1pPr>
              <a:defRPr/>
            </a:lvl1pPr>
          </a:lstStyle>
          <a:p>
            <a:pPr>
              <a:defRPr/>
            </a:pPr>
            <a:r>
              <a:rPr lang="en-US" dirty="0"/>
              <a:t>PRIVATE &amp; CONFIDENTIAL</a:t>
            </a:r>
          </a:p>
        </p:txBody>
      </p:sp>
      <p:sp>
        <p:nvSpPr>
          <p:cNvPr id="5" name="Slide Number Placeholder 5"/>
          <p:cNvSpPr>
            <a:spLocks noGrp="1"/>
          </p:cNvSpPr>
          <p:nvPr>
            <p:ph type="sldNum" sz="quarter" idx="12"/>
          </p:nvPr>
        </p:nvSpPr>
        <p:spPr/>
        <p:txBody>
          <a:bodyPr/>
          <a:lstStyle>
            <a:lvl1pPr>
              <a:defRPr/>
            </a:lvl1pPr>
          </a:lstStyle>
          <a:p>
            <a:pPr>
              <a:defRPr/>
            </a:pPr>
            <a:fld id="{9EB9DBDC-806B-4982-B809-ABE6BB88CCDD}" type="slidenum">
              <a:rPr lang="en-US" altLang="en-US"/>
              <a:pPr>
                <a:defRPr/>
              </a:pPr>
              <a:t>‹#›</a:t>
            </a:fld>
            <a:endParaRPr lang="en-US" altLang="en-US" dirty="0"/>
          </a:p>
        </p:txBody>
      </p:sp>
    </p:spTree>
    <p:extLst>
      <p:ext uri="{BB962C8B-B14F-4D97-AF65-F5344CB8AC3E}">
        <p14:creationId xmlns:p14="http://schemas.microsoft.com/office/powerpoint/2010/main" xmlns="" val="1252768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AHT GRAPH">
    <p:spTree>
      <p:nvGrpSpPr>
        <p:cNvPr id="1" name=""/>
        <p:cNvGrpSpPr/>
        <p:nvPr/>
      </p:nvGrpSpPr>
      <p:grpSpPr>
        <a:xfrm>
          <a:off x="0" y="0"/>
          <a:ext cx="0" cy="0"/>
          <a:chOff x="0" y="0"/>
          <a:chExt cx="0" cy="0"/>
        </a:xfrm>
      </p:grpSpPr>
      <p:graphicFrame>
        <p:nvGraphicFramePr>
          <p:cNvPr id="3" name="Chart 4"/>
          <p:cNvGraphicFramePr>
            <a:graphicFrameLocks/>
          </p:cNvGraphicFramePr>
          <p:nvPr/>
        </p:nvGraphicFramePr>
        <p:xfrm>
          <a:off x="1731963" y="1609725"/>
          <a:ext cx="6197600" cy="4165600"/>
        </p:xfrm>
        <a:graphic>
          <a:graphicData uri="http://schemas.openxmlformats.org/presentationml/2006/ole">
            <p:oleObj spid="_x0000_s30732" r:id="rId3" imgW="6199120" imgH="4163224" progId="Excel.Sheet.8">
              <p:embed/>
            </p:oleObj>
          </a:graphicData>
        </a:graphic>
      </p:graphicFrame>
      <p:sp>
        <p:nvSpPr>
          <p:cNvPr id="10"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dirty="0"/>
          </a:p>
        </p:txBody>
      </p:sp>
      <p:sp>
        <p:nvSpPr>
          <p:cNvPr id="4" name="Date Placeholder 3"/>
          <p:cNvSpPr>
            <a:spLocks noGrp="1"/>
          </p:cNvSpPr>
          <p:nvPr>
            <p:ph type="dt" sz="half" idx="10"/>
          </p:nvPr>
        </p:nvSpPr>
        <p:spPr/>
        <p:txBody>
          <a:bodyPr/>
          <a:lstStyle>
            <a:lvl1pPr>
              <a:defRPr smtClean="0"/>
            </a:lvl1pPr>
          </a:lstStyle>
          <a:p>
            <a:pPr>
              <a:defRPr/>
            </a:pPr>
            <a:r>
              <a:rPr lang="en-GB" altLang="en-US" dirty="0" smtClean="0"/>
              <a:t>www.gdmorewood.com</a:t>
            </a:r>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dirty="0"/>
              <a:t>PRIVATE &amp; CONFIDENTIAL</a:t>
            </a:r>
          </a:p>
        </p:txBody>
      </p:sp>
      <p:sp>
        <p:nvSpPr>
          <p:cNvPr id="6" name="Slide Number Placeholder 5"/>
          <p:cNvSpPr>
            <a:spLocks noGrp="1"/>
          </p:cNvSpPr>
          <p:nvPr>
            <p:ph type="sldNum" sz="quarter" idx="12"/>
          </p:nvPr>
        </p:nvSpPr>
        <p:spPr/>
        <p:txBody>
          <a:bodyPr/>
          <a:lstStyle>
            <a:lvl1pPr>
              <a:defRPr smtClean="0"/>
            </a:lvl1pPr>
          </a:lstStyle>
          <a:p>
            <a:pPr>
              <a:defRPr/>
            </a:pPr>
            <a:fld id="{1F6F23E0-378A-4038-8C20-FBCF93032286}" type="slidenum">
              <a:rPr lang="en-US" altLang="en-US"/>
              <a:pPr>
                <a:defRPr/>
              </a:pPr>
              <a:t>‹#›</a:t>
            </a:fld>
            <a:endParaRPr lang="en-US" altLang="en-US" dirty="0"/>
          </a:p>
        </p:txBody>
      </p:sp>
    </p:spTree>
    <p:extLst>
      <p:ext uri="{BB962C8B-B14F-4D97-AF65-F5344CB8AC3E}">
        <p14:creationId xmlns:p14="http://schemas.microsoft.com/office/powerpoint/2010/main" xmlns="" val="1178351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AHT BACK COVER">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001138"/>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5" descr="NAHTidentity_reveresed_RGB_HR.png"/>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588963" y="606425"/>
            <a:ext cx="5595937" cy="295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 Placeholder 2"/>
          <p:cNvSpPr>
            <a:spLocks noGrp="1"/>
          </p:cNvSpPr>
          <p:nvPr>
            <p:ph type="body" sz="quarter" idx="10"/>
          </p:nvPr>
        </p:nvSpPr>
        <p:spPr>
          <a:xfrm>
            <a:off x="457200" y="4847246"/>
            <a:ext cx="8229600" cy="1611313"/>
          </a:xfrm>
          <a:prstGeom prst="rect">
            <a:avLst/>
          </a:prstGeom>
        </p:spPr>
        <p:txBody>
          <a:bodyPr vert="horz"/>
          <a:lstStyle>
            <a:lvl1pPr marL="0" indent="0" algn="r">
              <a:buNone/>
              <a:defRPr>
                <a:solidFill>
                  <a:srgbClr val="FFFFFF"/>
                </a:solidFill>
              </a:defRPr>
            </a:lvl1pPr>
            <a:lvl2pPr algn="r">
              <a:defRPr>
                <a:solidFill>
                  <a:srgbClr val="FFFFFF"/>
                </a:solidFill>
              </a:defRPr>
            </a:lvl2pPr>
            <a:lvl3pPr marL="914400" indent="0" algn="r">
              <a:buNone/>
              <a:defRPr>
                <a:solidFill>
                  <a:srgbClr val="FFFFFF"/>
                </a:solidFill>
              </a:defRPr>
            </a:lvl3pPr>
          </a:lstStyle>
          <a:p>
            <a:pPr lvl="0"/>
            <a:r>
              <a:rPr lang="en-GB" dirty="0" smtClean="0"/>
              <a:t>Click to edit Master text styles</a:t>
            </a:r>
          </a:p>
        </p:txBody>
      </p:sp>
      <p:sp>
        <p:nvSpPr>
          <p:cNvPr id="6" name="Date Placeholder 3"/>
          <p:cNvSpPr>
            <a:spLocks noGrp="1"/>
          </p:cNvSpPr>
          <p:nvPr>
            <p:ph type="dt" sz="half" idx="11"/>
          </p:nvPr>
        </p:nvSpPr>
        <p:spPr/>
        <p:txBody>
          <a:bodyPr/>
          <a:lstStyle>
            <a:lvl1pPr marL="0" marR="0" indent="0" algn="ctr" defTabSz="457200" rtl="0" eaLnBrk="1" fontAlgn="base" latinLnBrk="0" hangingPunct="1">
              <a:lnSpc>
                <a:spcPct val="100000"/>
              </a:lnSpc>
              <a:spcBef>
                <a:spcPct val="0"/>
              </a:spcBef>
              <a:spcAft>
                <a:spcPct val="0"/>
              </a:spcAft>
              <a:buClrTx/>
              <a:buSzTx/>
              <a:buFontTx/>
              <a:buNone/>
              <a:tabLst/>
              <a:defRPr>
                <a:solidFill>
                  <a:schemeClr val="bg2"/>
                </a:solidFill>
              </a:defRPr>
            </a:lvl1pPr>
          </a:lstStyle>
          <a:p>
            <a:pPr>
              <a:defRPr/>
            </a:pPr>
            <a:r>
              <a:rPr lang="en-GB" altLang="en-US" dirty="0" smtClean="0"/>
              <a:t>www.gdmorewood.com</a:t>
            </a:r>
            <a:endParaRPr lang="en-US" altLang="en-US" dirty="0" smtClean="0"/>
          </a:p>
        </p:txBody>
      </p:sp>
      <p:sp>
        <p:nvSpPr>
          <p:cNvPr id="7" name="Footer Placeholder 4"/>
          <p:cNvSpPr>
            <a:spLocks noGrp="1"/>
          </p:cNvSpPr>
          <p:nvPr>
            <p:ph type="ftr" sz="quarter" idx="12"/>
          </p:nvPr>
        </p:nvSpPr>
        <p:spPr/>
        <p:txBody>
          <a:bodyPr/>
          <a:lstStyle>
            <a:lvl1pPr algn="ctr">
              <a:defRPr sz="1200">
                <a:solidFill>
                  <a:schemeClr val="bg2"/>
                </a:solidFill>
              </a:defRPr>
            </a:lvl1pPr>
          </a:lstStyle>
          <a:p>
            <a:pPr>
              <a:defRPr/>
            </a:pPr>
            <a:r>
              <a:rPr lang="en-US" dirty="0" smtClean="0"/>
              <a:t>PRIVATE &amp; CONFIDENTIAL</a:t>
            </a:r>
            <a:endParaRPr lang="en-US" dirty="0"/>
          </a:p>
        </p:txBody>
      </p:sp>
      <p:sp>
        <p:nvSpPr>
          <p:cNvPr id="8" name="Slide Number Placeholder 5"/>
          <p:cNvSpPr>
            <a:spLocks noGrp="1"/>
          </p:cNvSpPr>
          <p:nvPr>
            <p:ph type="sldNum" sz="quarter" idx="13"/>
          </p:nvPr>
        </p:nvSpPr>
        <p:spPr/>
        <p:txBody>
          <a:bodyPr/>
          <a:lstStyle>
            <a:lvl1pPr>
              <a:defRPr smtClean="0"/>
            </a:lvl1pPr>
          </a:lstStyle>
          <a:p>
            <a:pPr>
              <a:defRPr/>
            </a:pPr>
            <a:fld id="{77147358-2A71-49B6-8C03-E68A793B259F}" type="slidenum">
              <a:rPr lang="en-US" altLang="en-US"/>
              <a:pPr>
                <a:defRPr/>
              </a:pPr>
              <a:t>‹#›</a:t>
            </a:fld>
            <a:endParaRPr lang="en-US" altLang="en-US" dirty="0"/>
          </a:p>
        </p:txBody>
      </p:sp>
    </p:spTree>
    <p:extLst>
      <p:ext uri="{BB962C8B-B14F-4D97-AF65-F5344CB8AC3E}">
        <p14:creationId xmlns:p14="http://schemas.microsoft.com/office/powerpoint/2010/main" xmlns="" val="3910872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image" Target="../media/image1.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2.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image" Target="../media/image1.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theme" Target="../theme/theme3.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image" Target="../media/image1.png"/><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theme" Target="../theme/theme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image" Target="../media/image1.png"/><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theme" Target="../theme/theme5.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ctr">
              <a:defRPr sz="1200" b="1" smtClean="0">
                <a:solidFill>
                  <a:schemeClr val="tx1"/>
                </a:solidFill>
              </a:defRPr>
            </a:lvl1pPr>
          </a:lstStyle>
          <a:p>
            <a:pPr>
              <a:defRPr/>
            </a:pPr>
            <a:r>
              <a:rPr lang="en-GB" altLang="en-US" dirty="0" smtClean="0"/>
              <a:t>www.gdmorewood.com</a:t>
            </a:r>
            <a:endParaRPr lang="en-US" altLang="en-US" dirty="0"/>
          </a:p>
        </p:txBody>
      </p:sp>
      <p:sp>
        <p:nvSpPr>
          <p:cNvPr id="1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dirty="0"/>
              <a:t>PRIVATE &amp; CONFIDENTIAL</a:t>
            </a:r>
          </a:p>
        </p:txBody>
      </p:sp>
      <p:sp>
        <p:nvSpPr>
          <p:cNvPr id="16" name="Slide Number Placeholder 5"/>
          <p:cNvSpPr>
            <a:spLocks noGrp="1"/>
          </p:cNvSpPr>
          <p:nvPr>
            <p:ph type="sldNum" sz="quarter" idx="4"/>
          </p:nvPr>
        </p:nvSpPr>
        <p:spPr>
          <a:xfrm>
            <a:off x="6840538" y="95250"/>
            <a:ext cx="2133600" cy="401638"/>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A90"/>
                </a:solidFill>
              </a:defRPr>
            </a:lvl1pPr>
          </a:lstStyle>
          <a:p>
            <a:pPr>
              <a:defRPr/>
            </a:pPr>
            <a:fld id="{50E9DAFB-42DE-474E-9CCF-DD45436E26A4}"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704" r:id="rId1"/>
    <p:sldLayoutId id="2147483698" r:id="rId2"/>
    <p:sldLayoutId id="2147483699" r:id="rId3"/>
    <p:sldLayoutId id="2147483705" r:id="rId4"/>
    <p:sldLayoutId id="2147483700" r:id="rId5"/>
    <p:sldLayoutId id="2147483701" r:id="rId6"/>
    <p:sldLayoutId id="2147483702" r:id="rId7"/>
    <p:sldLayoutId id="2147483706" r:id="rId8"/>
    <p:sldLayoutId id="2147483707" r:id="rId9"/>
    <p:sldLayoutId id="2147483703" r:id="rId10"/>
    <p:sldLayoutId id="2147483752" r:id="rId11"/>
    <p:sldLayoutId id="2147483753" r:id="rId12"/>
    <p:sldLayoutId id="2147483754" r:id="rId13"/>
  </p:sldLayoutIdLst>
  <p:hf sldNum="0" hdr="0"/>
  <p:txStyles>
    <p:titleStyle>
      <a:lvl1pPr algn="l" defTabSz="457200" rtl="0" eaLnBrk="0" fontAlgn="base" hangingPunct="0">
        <a:spcBef>
          <a:spcPct val="0"/>
        </a:spcBef>
        <a:spcAft>
          <a:spcPct val="0"/>
        </a:spcAft>
        <a:defRPr sz="2400" kern="1200">
          <a:solidFill>
            <a:schemeClr val="tx1"/>
          </a:solidFill>
          <a:latin typeface="Arial"/>
          <a:ea typeface="ＭＳ Ｐゴシック" charset="0"/>
          <a:cs typeface="Arial"/>
        </a:defRPr>
      </a:lvl1pPr>
      <a:lvl2pPr algn="l" defTabSz="457200" rtl="0" eaLnBrk="0" fontAlgn="base" hangingPunct="0">
        <a:spcBef>
          <a:spcPct val="0"/>
        </a:spcBef>
        <a:spcAft>
          <a:spcPct val="0"/>
        </a:spcAft>
        <a:defRPr sz="2400">
          <a:solidFill>
            <a:schemeClr val="tx1"/>
          </a:solidFill>
          <a:latin typeface="Arial" charset="0"/>
          <a:ea typeface="ＭＳ Ｐゴシック" charset="0"/>
          <a:cs typeface="Arial" charset="0"/>
        </a:defRPr>
      </a:lvl2pPr>
      <a:lvl3pPr algn="l" defTabSz="457200" rtl="0" eaLnBrk="0" fontAlgn="base" hangingPunct="0">
        <a:spcBef>
          <a:spcPct val="0"/>
        </a:spcBef>
        <a:spcAft>
          <a:spcPct val="0"/>
        </a:spcAft>
        <a:defRPr sz="2400">
          <a:solidFill>
            <a:schemeClr val="tx1"/>
          </a:solidFill>
          <a:latin typeface="Arial" charset="0"/>
          <a:ea typeface="ＭＳ Ｐゴシック" charset="0"/>
          <a:cs typeface="Arial" charset="0"/>
        </a:defRPr>
      </a:lvl3pPr>
      <a:lvl4pPr algn="l" defTabSz="457200" rtl="0" eaLnBrk="0" fontAlgn="base" hangingPunct="0">
        <a:spcBef>
          <a:spcPct val="0"/>
        </a:spcBef>
        <a:spcAft>
          <a:spcPct val="0"/>
        </a:spcAft>
        <a:defRPr sz="2400">
          <a:solidFill>
            <a:schemeClr val="tx1"/>
          </a:solidFill>
          <a:latin typeface="Arial" charset="0"/>
          <a:ea typeface="ＭＳ Ｐゴシック" charset="0"/>
          <a:cs typeface="Arial" charset="0"/>
        </a:defRPr>
      </a:lvl4pPr>
      <a:lvl5pPr algn="l" defTabSz="457200" rtl="0" eaLnBrk="0" fontAlgn="base" hangingPunct="0">
        <a:spcBef>
          <a:spcPct val="0"/>
        </a:spcBef>
        <a:spcAft>
          <a:spcPct val="0"/>
        </a:spcAft>
        <a:defRPr sz="2400">
          <a:solidFill>
            <a:schemeClr val="tx1"/>
          </a:solidFill>
          <a:latin typeface="Arial" charset="0"/>
          <a:ea typeface="ＭＳ Ｐゴシック" charset="0"/>
          <a:cs typeface="Arial" charset="0"/>
        </a:defRPr>
      </a:lvl5pPr>
      <a:lvl6pPr marL="457200" algn="l" defTabSz="457200" rtl="0" fontAlgn="base">
        <a:spcBef>
          <a:spcPct val="0"/>
        </a:spcBef>
        <a:spcAft>
          <a:spcPct val="0"/>
        </a:spcAft>
        <a:defRPr sz="2400">
          <a:solidFill>
            <a:schemeClr val="tx1"/>
          </a:solidFill>
          <a:latin typeface="Arial" charset="0"/>
          <a:ea typeface="ＭＳ Ｐゴシック" charset="0"/>
        </a:defRPr>
      </a:lvl6pPr>
      <a:lvl7pPr marL="914400" algn="l" defTabSz="457200" rtl="0" fontAlgn="base">
        <a:spcBef>
          <a:spcPct val="0"/>
        </a:spcBef>
        <a:spcAft>
          <a:spcPct val="0"/>
        </a:spcAft>
        <a:defRPr sz="2400">
          <a:solidFill>
            <a:schemeClr val="tx1"/>
          </a:solidFill>
          <a:latin typeface="Arial" charset="0"/>
          <a:ea typeface="ＭＳ Ｐゴシック" charset="0"/>
        </a:defRPr>
      </a:lvl7pPr>
      <a:lvl8pPr marL="1371600" algn="l" defTabSz="457200" rtl="0" fontAlgn="base">
        <a:spcBef>
          <a:spcPct val="0"/>
        </a:spcBef>
        <a:spcAft>
          <a:spcPct val="0"/>
        </a:spcAft>
        <a:defRPr sz="2400">
          <a:solidFill>
            <a:schemeClr val="tx1"/>
          </a:solidFill>
          <a:latin typeface="Arial" charset="0"/>
          <a:ea typeface="ＭＳ Ｐゴシック" charset="0"/>
        </a:defRPr>
      </a:lvl8pPr>
      <a:lvl9pPr marL="1828800" algn="l" defTabSz="457200" rtl="0" fontAlgn="base">
        <a:spcBef>
          <a:spcPct val="0"/>
        </a:spcBef>
        <a:spcAft>
          <a:spcPct val="0"/>
        </a:spcAft>
        <a:defRPr sz="2400">
          <a:solidFill>
            <a:schemeClr val="tx1"/>
          </a:solidFill>
          <a:latin typeface="Arial" charset="0"/>
          <a:ea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Arial"/>
          <a:ea typeface="ＭＳ Ｐゴシック" charset="0"/>
          <a:cs typeface="Arial"/>
        </a:defRPr>
      </a:lvl1pPr>
      <a:lvl2pPr marL="457200" algn="l" defTabSz="457200" rtl="0" eaLnBrk="0" fontAlgn="base" hangingPunct="0">
        <a:spcBef>
          <a:spcPct val="20000"/>
        </a:spcBef>
        <a:spcAft>
          <a:spcPct val="0"/>
        </a:spcAft>
        <a:buFont typeface="Arial" charset="0"/>
        <a:defRPr sz="2000" kern="1200">
          <a:solidFill>
            <a:schemeClr val="tx1"/>
          </a:solidFill>
          <a:latin typeface="Arial"/>
          <a:ea typeface="ＭＳ Ｐゴシック" charset="0"/>
          <a:cs typeface="Arial"/>
        </a:defRPr>
      </a:lvl2pPr>
      <a:lvl3pPr marL="1143000" indent="-228600" algn="l" defTabSz="457200" rtl="0" eaLnBrk="0" fontAlgn="base" hangingPunct="0">
        <a:spcBef>
          <a:spcPct val="20000"/>
        </a:spcBef>
        <a:spcAft>
          <a:spcPct val="0"/>
        </a:spcAft>
        <a:buFont typeface="Arial" charset="0"/>
        <a:buChar char="•"/>
        <a:defRPr kern="1200">
          <a:solidFill>
            <a:schemeClr val="tx1"/>
          </a:solidFill>
          <a:latin typeface="Arial"/>
          <a:ea typeface="ＭＳ Ｐゴシック" charset="0"/>
          <a:cs typeface="Arial"/>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Arial"/>
          <a:ea typeface="ＭＳ Ｐゴシック" charset="0"/>
          <a:cs typeface="Arial"/>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ctr">
              <a:defRPr sz="1200" b="1" smtClean="0">
                <a:solidFill>
                  <a:schemeClr val="tx1"/>
                </a:solidFill>
              </a:defRPr>
            </a:lvl1pPr>
          </a:lstStyle>
          <a:p>
            <a:pPr>
              <a:defRPr/>
            </a:pPr>
            <a:r>
              <a:rPr lang="en-GB" altLang="en-US" dirty="0" smtClean="0"/>
              <a:t>www.gdmorewood.com</a:t>
            </a:r>
            <a:endParaRPr lang="en-US" altLang="en-US" dirty="0"/>
          </a:p>
        </p:txBody>
      </p:sp>
      <p:sp>
        <p:nvSpPr>
          <p:cNvPr id="1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dirty="0"/>
              <a:t>PRIVATE &amp; CONFIDENTIAL</a:t>
            </a:r>
          </a:p>
        </p:txBody>
      </p:sp>
      <p:sp>
        <p:nvSpPr>
          <p:cNvPr id="16" name="Slide Number Placeholder 5"/>
          <p:cNvSpPr>
            <a:spLocks noGrp="1"/>
          </p:cNvSpPr>
          <p:nvPr>
            <p:ph type="sldNum" sz="quarter" idx="4"/>
          </p:nvPr>
        </p:nvSpPr>
        <p:spPr>
          <a:xfrm>
            <a:off x="6840538" y="95250"/>
            <a:ext cx="2133600" cy="401638"/>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A90"/>
                </a:solidFill>
              </a:defRPr>
            </a:lvl1pPr>
          </a:lstStyle>
          <a:p>
            <a:pPr>
              <a:defRPr/>
            </a:pPr>
            <a:fld id="{50E9DAFB-42DE-474E-9CCF-DD45436E26A4}"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Lst>
  <p:hf sldNum="0" hdr="0"/>
  <p:txStyles>
    <p:titleStyle>
      <a:lvl1pPr algn="l" defTabSz="457200" rtl="0" eaLnBrk="0" fontAlgn="base" hangingPunct="0">
        <a:spcBef>
          <a:spcPct val="0"/>
        </a:spcBef>
        <a:spcAft>
          <a:spcPct val="0"/>
        </a:spcAft>
        <a:defRPr sz="2400" kern="1200">
          <a:solidFill>
            <a:schemeClr val="tx1"/>
          </a:solidFill>
          <a:latin typeface="Arial"/>
          <a:ea typeface="ＭＳ Ｐゴシック" charset="0"/>
          <a:cs typeface="Arial"/>
        </a:defRPr>
      </a:lvl1pPr>
      <a:lvl2pPr algn="l" defTabSz="457200" rtl="0" eaLnBrk="0" fontAlgn="base" hangingPunct="0">
        <a:spcBef>
          <a:spcPct val="0"/>
        </a:spcBef>
        <a:spcAft>
          <a:spcPct val="0"/>
        </a:spcAft>
        <a:defRPr sz="2400">
          <a:solidFill>
            <a:schemeClr val="tx1"/>
          </a:solidFill>
          <a:latin typeface="Arial" charset="0"/>
          <a:ea typeface="ＭＳ Ｐゴシック" charset="0"/>
          <a:cs typeface="Arial" charset="0"/>
        </a:defRPr>
      </a:lvl2pPr>
      <a:lvl3pPr algn="l" defTabSz="457200" rtl="0" eaLnBrk="0" fontAlgn="base" hangingPunct="0">
        <a:spcBef>
          <a:spcPct val="0"/>
        </a:spcBef>
        <a:spcAft>
          <a:spcPct val="0"/>
        </a:spcAft>
        <a:defRPr sz="2400">
          <a:solidFill>
            <a:schemeClr val="tx1"/>
          </a:solidFill>
          <a:latin typeface="Arial" charset="0"/>
          <a:ea typeface="ＭＳ Ｐゴシック" charset="0"/>
          <a:cs typeface="Arial" charset="0"/>
        </a:defRPr>
      </a:lvl3pPr>
      <a:lvl4pPr algn="l" defTabSz="457200" rtl="0" eaLnBrk="0" fontAlgn="base" hangingPunct="0">
        <a:spcBef>
          <a:spcPct val="0"/>
        </a:spcBef>
        <a:spcAft>
          <a:spcPct val="0"/>
        </a:spcAft>
        <a:defRPr sz="2400">
          <a:solidFill>
            <a:schemeClr val="tx1"/>
          </a:solidFill>
          <a:latin typeface="Arial" charset="0"/>
          <a:ea typeface="ＭＳ Ｐゴシック" charset="0"/>
          <a:cs typeface="Arial" charset="0"/>
        </a:defRPr>
      </a:lvl4pPr>
      <a:lvl5pPr algn="l" defTabSz="457200" rtl="0" eaLnBrk="0" fontAlgn="base" hangingPunct="0">
        <a:spcBef>
          <a:spcPct val="0"/>
        </a:spcBef>
        <a:spcAft>
          <a:spcPct val="0"/>
        </a:spcAft>
        <a:defRPr sz="2400">
          <a:solidFill>
            <a:schemeClr val="tx1"/>
          </a:solidFill>
          <a:latin typeface="Arial" charset="0"/>
          <a:ea typeface="ＭＳ Ｐゴシック" charset="0"/>
          <a:cs typeface="Arial" charset="0"/>
        </a:defRPr>
      </a:lvl5pPr>
      <a:lvl6pPr marL="457200" algn="l" defTabSz="457200" rtl="0" fontAlgn="base">
        <a:spcBef>
          <a:spcPct val="0"/>
        </a:spcBef>
        <a:spcAft>
          <a:spcPct val="0"/>
        </a:spcAft>
        <a:defRPr sz="2400">
          <a:solidFill>
            <a:schemeClr val="tx1"/>
          </a:solidFill>
          <a:latin typeface="Arial" charset="0"/>
          <a:ea typeface="ＭＳ Ｐゴシック" charset="0"/>
        </a:defRPr>
      </a:lvl6pPr>
      <a:lvl7pPr marL="914400" algn="l" defTabSz="457200" rtl="0" fontAlgn="base">
        <a:spcBef>
          <a:spcPct val="0"/>
        </a:spcBef>
        <a:spcAft>
          <a:spcPct val="0"/>
        </a:spcAft>
        <a:defRPr sz="2400">
          <a:solidFill>
            <a:schemeClr val="tx1"/>
          </a:solidFill>
          <a:latin typeface="Arial" charset="0"/>
          <a:ea typeface="ＭＳ Ｐゴシック" charset="0"/>
        </a:defRPr>
      </a:lvl7pPr>
      <a:lvl8pPr marL="1371600" algn="l" defTabSz="457200" rtl="0" fontAlgn="base">
        <a:spcBef>
          <a:spcPct val="0"/>
        </a:spcBef>
        <a:spcAft>
          <a:spcPct val="0"/>
        </a:spcAft>
        <a:defRPr sz="2400">
          <a:solidFill>
            <a:schemeClr val="tx1"/>
          </a:solidFill>
          <a:latin typeface="Arial" charset="0"/>
          <a:ea typeface="ＭＳ Ｐゴシック" charset="0"/>
        </a:defRPr>
      </a:lvl8pPr>
      <a:lvl9pPr marL="1828800" algn="l" defTabSz="457200" rtl="0" fontAlgn="base">
        <a:spcBef>
          <a:spcPct val="0"/>
        </a:spcBef>
        <a:spcAft>
          <a:spcPct val="0"/>
        </a:spcAft>
        <a:defRPr sz="2400">
          <a:solidFill>
            <a:schemeClr val="tx1"/>
          </a:solidFill>
          <a:latin typeface="Arial" charset="0"/>
          <a:ea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Arial"/>
          <a:ea typeface="ＭＳ Ｐゴシック" charset="0"/>
          <a:cs typeface="Arial"/>
        </a:defRPr>
      </a:lvl1pPr>
      <a:lvl2pPr marL="457200" algn="l" defTabSz="457200" rtl="0" eaLnBrk="0" fontAlgn="base" hangingPunct="0">
        <a:spcBef>
          <a:spcPct val="20000"/>
        </a:spcBef>
        <a:spcAft>
          <a:spcPct val="0"/>
        </a:spcAft>
        <a:buFont typeface="Arial" charset="0"/>
        <a:defRPr sz="2000" kern="1200">
          <a:solidFill>
            <a:schemeClr val="tx1"/>
          </a:solidFill>
          <a:latin typeface="Arial"/>
          <a:ea typeface="ＭＳ Ｐゴシック" charset="0"/>
          <a:cs typeface="Arial"/>
        </a:defRPr>
      </a:lvl2pPr>
      <a:lvl3pPr marL="1143000" indent="-228600" algn="l" defTabSz="457200" rtl="0" eaLnBrk="0" fontAlgn="base" hangingPunct="0">
        <a:spcBef>
          <a:spcPct val="20000"/>
        </a:spcBef>
        <a:spcAft>
          <a:spcPct val="0"/>
        </a:spcAft>
        <a:buFont typeface="Arial" charset="0"/>
        <a:buChar char="•"/>
        <a:defRPr kern="1200">
          <a:solidFill>
            <a:schemeClr val="tx1"/>
          </a:solidFill>
          <a:latin typeface="Arial"/>
          <a:ea typeface="ＭＳ Ｐゴシック" charset="0"/>
          <a:cs typeface="Arial"/>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Arial"/>
          <a:ea typeface="ＭＳ Ｐゴシック" charset="0"/>
          <a:cs typeface="Arial"/>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ctr">
              <a:defRPr sz="1200" b="1" smtClean="0">
                <a:solidFill>
                  <a:schemeClr val="tx1"/>
                </a:solidFill>
              </a:defRPr>
            </a:lvl1pPr>
          </a:lstStyle>
          <a:p>
            <a:pPr>
              <a:defRPr/>
            </a:pPr>
            <a:r>
              <a:rPr lang="en-GB" altLang="en-US" dirty="0" smtClean="0"/>
              <a:t>www.gdmorewood.com</a:t>
            </a:r>
            <a:endParaRPr lang="en-US" altLang="en-US" dirty="0"/>
          </a:p>
        </p:txBody>
      </p:sp>
      <p:sp>
        <p:nvSpPr>
          <p:cNvPr id="1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dirty="0"/>
              <a:t>PRIVATE &amp; CONFIDENTIAL</a:t>
            </a:r>
          </a:p>
        </p:txBody>
      </p:sp>
      <p:sp>
        <p:nvSpPr>
          <p:cNvPr id="16" name="Slide Number Placeholder 5"/>
          <p:cNvSpPr>
            <a:spLocks noGrp="1"/>
          </p:cNvSpPr>
          <p:nvPr>
            <p:ph type="sldNum" sz="quarter" idx="4"/>
          </p:nvPr>
        </p:nvSpPr>
        <p:spPr>
          <a:xfrm>
            <a:off x="6840538" y="95250"/>
            <a:ext cx="2133600" cy="401638"/>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A90"/>
                </a:solidFill>
              </a:defRPr>
            </a:lvl1pPr>
          </a:lstStyle>
          <a:p>
            <a:pPr>
              <a:defRPr/>
            </a:pPr>
            <a:fld id="{50E9DAFB-42DE-474E-9CCF-DD45436E26A4}"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Lst>
  <p:hf sldNum="0" hdr="0"/>
  <p:txStyles>
    <p:titleStyle>
      <a:lvl1pPr algn="l" defTabSz="457200" rtl="0" eaLnBrk="0" fontAlgn="base" hangingPunct="0">
        <a:spcBef>
          <a:spcPct val="0"/>
        </a:spcBef>
        <a:spcAft>
          <a:spcPct val="0"/>
        </a:spcAft>
        <a:defRPr sz="2400" kern="1200">
          <a:solidFill>
            <a:schemeClr val="tx1"/>
          </a:solidFill>
          <a:latin typeface="Arial"/>
          <a:ea typeface="ＭＳ Ｐゴシック" charset="0"/>
          <a:cs typeface="Arial"/>
        </a:defRPr>
      </a:lvl1pPr>
      <a:lvl2pPr algn="l" defTabSz="457200" rtl="0" eaLnBrk="0" fontAlgn="base" hangingPunct="0">
        <a:spcBef>
          <a:spcPct val="0"/>
        </a:spcBef>
        <a:spcAft>
          <a:spcPct val="0"/>
        </a:spcAft>
        <a:defRPr sz="2400">
          <a:solidFill>
            <a:schemeClr val="tx1"/>
          </a:solidFill>
          <a:latin typeface="Arial" charset="0"/>
          <a:ea typeface="ＭＳ Ｐゴシック" charset="0"/>
          <a:cs typeface="Arial" charset="0"/>
        </a:defRPr>
      </a:lvl2pPr>
      <a:lvl3pPr algn="l" defTabSz="457200" rtl="0" eaLnBrk="0" fontAlgn="base" hangingPunct="0">
        <a:spcBef>
          <a:spcPct val="0"/>
        </a:spcBef>
        <a:spcAft>
          <a:spcPct val="0"/>
        </a:spcAft>
        <a:defRPr sz="2400">
          <a:solidFill>
            <a:schemeClr val="tx1"/>
          </a:solidFill>
          <a:latin typeface="Arial" charset="0"/>
          <a:ea typeface="ＭＳ Ｐゴシック" charset="0"/>
          <a:cs typeface="Arial" charset="0"/>
        </a:defRPr>
      </a:lvl3pPr>
      <a:lvl4pPr algn="l" defTabSz="457200" rtl="0" eaLnBrk="0" fontAlgn="base" hangingPunct="0">
        <a:spcBef>
          <a:spcPct val="0"/>
        </a:spcBef>
        <a:spcAft>
          <a:spcPct val="0"/>
        </a:spcAft>
        <a:defRPr sz="2400">
          <a:solidFill>
            <a:schemeClr val="tx1"/>
          </a:solidFill>
          <a:latin typeface="Arial" charset="0"/>
          <a:ea typeface="ＭＳ Ｐゴシック" charset="0"/>
          <a:cs typeface="Arial" charset="0"/>
        </a:defRPr>
      </a:lvl4pPr>
      <a:lvl5pPr algn="l" defTabSz="457200" rtl="0" eaLnBrk="0" fontAlgn="base" hangingPunct="0">
        <a:spcBef>
          <a:spcPct val="0"/>
        </a:spcBef>
        <a:spcAft>
          <a:spcPct val="0"/>
        </a:spcAft>
        <a:defRPr sz="2400">
          <a:solidFill>
            <a:schemeClr val="tx1"/>
          </a:solidFill>
          <a:latin typeface="Arial" charset="0"/>
          <a:ea typeface="ＭＳ Ｐゴシック" charset="0"/>
          <a:cs typeface="Arial" charset="0"/>
        </a:defRPr>
      </a:lvl5pPr>
      <a:lvl6pPr marL="457200" algn="l" defTabSz="457200" rtl="0" fontAlgn="base">
        <a:spcBef>
          <a:spcPct val="0"/>
        </a:spcBef>
        <a:spcAft>
          <a:spcPct val="0"/>
        </a:spcAft>
        <a:defRPr sz="2400">
          <a:solidFill>
            <a:schemeClr val="tx1"/>
          </a:solidFill>
          <a:latin typeface="Arial" charset="0"/>
          <a:ea typeface="ＭＳ Ｐゴシック" charset="0"/>
        </a:defRPr>
      </a:lvl6pPr>
      <a:lvl7pPr marL="914400" algn="l" defTabSz="457200" rtl="0" fontAlgn="base">
        <a:spcBef>
          <a:spcPct val="0"/>
        </a:spcBef>
        <a:spcAft>
          <a:spcPct val="0"/>
        </a:spcAft>
        <a:defRPr sz="2400">
          <a:solidFill>
            <a:schemeClr val="tx1"/>
          </a:solidFill>
          <a:latin typeface="Arial" charset="0"/>
          <a:ea typeface="ＭＳ Ｐゴシック" charset="0"/>
        </a:defRPr>
      </a:lvl7pPr>
      <a:lvl8pPr marL="1371600" algn="l" defTabSz="457200" rtl="0" fontAlgn="base">
        <a:spcBef>
          <a:spcPct val="0"/>
        </a:spcBef>
        <a:spcAft>
          <a:spcPct val="0"/>
        </a:spcAft>
        <a:defRPr sz="2400">
          <a:solidFill>
            <a:schemeClr val="tx1"/>
          </a:solidFill>
          <a:latin typeface="Arial" charset="0"/>
          <a:ea typeface="ＭＳ Ｐゴシック" charset="0"/>
        </a:defRPr>
      </a:lvl8pPr>
      <a:lvl9pPr marL="1828800" algn="l" defTabSz="457200" rtl="0" fontAlgn="base">
        <a:spcBef>
          <a:spcPct val="0"/>
        </a:spcBef>
        <a:spcAft>
          <a:spcPct val="0"/>
        </a:spcAft>
        <a:defRPr sz="2400">
          <a:solidFill>
            <a:schemeClr val="tx1"/>
          </a:solidFill>
          <a:latin typeface="Arial" charset="0"/>
          <a:ea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Arial"/>
          <a:ea typeface="ＭＳ Ｐゴシック" charset="0"/>
          <a:cs typeface="Arial"/>
        </a:defRPr>
      </a:lvl1pPr>
      <a:lvl2pPr marL="457200" algn="l" defTabSz="457200" rtl="0" eaLnBrk="0" fontAlgn="base" hangingPunct="0">
        <a:spcBef>
          <a:spcPct val="20000"/>
        </a:spcBef>
        <a:spcAft>
          <a:spcPct val="0"/>
        </a:spcAft>
        <a:buFont typeface="Arial" charset="0"/>
        <a:defRPr sz="2000" kern="1200">
          <a:solidFill>
            <a:schemeClr val="tx1"/>
          </a:solidFill>
          <a:latin typeface="Arial"/>
          <a:ea typeface="ＭＳ Ｐゴシック" charset="0"/>
          <a:cs typeface="Arial"/>
        </a:defRPr>
      </a:lvl2pPr>
      <a:lvl3pPr marL="1143000" indent="-228600" algn="l" defTabSz="457200" rtl="0" eaLnBrk="0" fontAlgn="base" hangingPunct="0">
        <a:spcBef>
          <a:spcPct val="20000"/>
        </a:spcBef>
        <a:spcAft>
          <a:spcPct val="0"/>
        </a:spcAft>
        <a:buFont typeface="Arial" charset="0"/>
        <a:buChar char="•"/>
        <a:defRPr kern="1200">
          <a:solidFill>
            <a:schemeClr val="tx1"/>
          </a:solidFill>
          <a:latin typeface="Arial"/>
          <a:ea typeface="ＭＳ Ｐゴシック" charset="0"/>
          <a:cs typeface="Arial"/>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Arial"/>
          <a:ea typeface="ＭＳ Ｐゴシック" charset="0"/>
          <a:cs typeface="Arial"/>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ctr">
              <a:defRPr sz="1200" b="1" smtClean="0">
                <a:solidFill>
                  <a:schemeClr val="tx1"/>
                </a:solidFill>
              </a:defRPr>
            </a:lvl1pPr>
          </a:lstStyle>
          <a:p>
            <a:pPr>
              <a:defRPr/>
            </a:pPr>
            <a:r>
              <a:rPr lang="en-GB" altLang="en-US" dirty="0" smtClean="0"/>
              <a:t>www.gdmorewood.com</a:t>
            </a:r>
            <a:endParaRPr lang="en-US" altLang="en-US" dirty="0"/>
          </a:p>
        </p:txBody>
      </p:sp>
      <p:sp>
        <p:nvSpPr>
          <p:cNvPr id="1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dirty="0"/>
              <a:t>PRIVATE &amp; CONFIDENTIAL</a:t>
            </a:r>
          </a:p>
        </p:txBody>
      </p:sp>
      <p:sp>
        <p:nvSpPr>
          <p:cNvPr id="16" name="Slide Number Placeholder 5"/>
          <p:cNvSpPr>
            <a:spLocks noGrp="1"/>
          </p:cNvSpPr>
          <p:nvPr>
            <p:ph type="sldNum" sz="quarter" idx="4"/>
          </p:nvPr>
        </p:nvSpPr>
        <p:spPr>
          <a:xfrm>
            <a:off x="6840538" y="95250"/>
            <a:ext cx="2133600" cy="401638"/>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A90"/>
                </a:solidFill>
              </a:defRPr>
            </a:lvl1pPr>
          </a:lstStyle>
          <a:p>
            <a:pPr>
              <a:defRPr/>
            </a:pPr>
            <a:fld id="{50E9DAFB-42DE-474E-9CCF-DD45436E26A4}"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Lst>
  <p:hf sldNum="0" hdr="0"/>
  <p:txStyles>
    <p:titleStyle>
      <a:lvl1pPr algn="l" defTabSz="457200" rtl="0" eaLnBrk="0" fontAlgn="base" hangingPunct="0">
        <a:spcBef>
          <a:spcPct val="0"/>
        </a:spcBef>
        <a:spcAft>
          <a:spcPct val="0"/>
        </a:spcAft>
        <a:defRPr sz="2400" kern="1200">
          <a:solidFill>
            <a:schemeClr val="tx1"/>
          </a:solidFill>
          <a:latin typeface="Arial"/>
          <a:ea typeface="ＭＳ Ｐゴシック" charset="0"/>
          <a:cs typeface="Arial"/>
        </a:defRPr>
      </a:lvl1pPr>
      <a:lvl2pPr algn="l" defTabSz="457200" rtl="0" eaLnBrk="0" fontAlgn="base" hangingPunct="0">
        <a:spcBef>
          <a:spcPct val="0"/>
        </a:spcBef>
        <a:spcAft>
          <a:spcPct val="0"/>
        </a:spcAft>
        <a:defRPr sz="2400">
          <a:solidFill>
            <a:schemeClr val="tx1"/>
          </a:solidFill>
          <a:latin typeface="Arial" charset="0"/>
          <a:ea typeface="ＭＳ Ｐゴシック" charset="0"/>
          <a:cs typeface="Arial" charset="0"/>
        </a:defRPr>
      </a:lvl2pPr>
      <a:lvl3pPr algn="l" defTabSz="457200" rtl="0" eaLnBrk="0" fontAlgn="base" hangingPunct="0">
        <a:spcBef>
          <a:spcPct val="0"/>
        </a:spcBef>
        <a:spcAft>
          <a:spcPct val="0"/>
        </a:spcAft>
        <a:defRPr sz="2400">
          <a:solidFill>
            <a:schemeClr val="tx1"/>
          </a:solidFill>
          <a:latin typeface="Arial" charset="0"/>
          <a:ea typeface="ＭＳ Ｐゴシック" charset="0"/>
          <a:cs typeface="Arial" charset="0"/>
        </a:defRPr>
      </a:lvl3pPr>
      <a:lvl4pPr algn="l" defTabSz="457200" rtl="0" eaLnBrk="0" fontAlgn="base" hangingPunct="0">
        <a:spcBef>
          <a:spcPct val="0"/>
        </a:spcBef>
        <a:spcAft>
          <a:spcPct val="0"/>
        </a:spcAft>
        <a:defRPr sz="2400">
          <a:solidFill>
            <a:schemeClr val="tx1"/>
          </a:solidFill>
          <a:latin typeface="Arial" charset="0"/>
          <a:ea typeface="ＭＳ Ｐゴシック" charset="0"/>
          <a:cs typeface="Arial" charset="0"/>
        </a:defRPr>
      </a:lvl4pPr>
      <a:lvl5pPr algn="l" defTabSz="457200" rtl="0" eaLnBrk="0" fontAlgn="base" hangingPunct="0">
        <a:spcBef>
          <a:spcPct val="0"/>
        </a:spcBef>
        <a:spcAft>
          <a:spcPct val="0"/>
        </a:spcAft>
        <a:defRPr sz="2400">
          <a:solidFill>
            <a:schemeClr val="tx1"/>
          </a:solidFill>
          <a:latin typeface="Arial" charset="0"/>
          <a:ea typeface="ＭＳ Ｐゴシック" charset="0"/>
          <a:cs typeface="Arial" charset="0"/>
        </a:defRPr>
      </a:lvl5pPr>
      <a:lvl6pPr marL="457200" algn="l" defTabSz="457200" rtl="0" fontAlgn="base">
        <a:spcBef>
          <a:spcPct val="0"/>
        </a:spcBef>
        <a:spcAft>
          <a:spcPct val="0"/>
        </a:spcAft>
        <a:defRPr sz="2400">
          <a:solidFill>
            <a:schemeClr val="tx1"/>
          </a:solidFill>
          <a:latin typeface="Arial" charset="0"/>
          <a:ea typeface="ＭＳ Ｐゴシック" charset="0"/>
        </a:defRPr>
      </a:lvl6pPr>
      <a:lvl7pPr marL="914400" algn="l" defTabSz="457200" rtl="0" fontAlgn="base">
        <a:spcBef>
          <a:spcPct val="0"/>
        </a:spcBef>
        <a:spcAft>
          <a:spcPct val="0"/>
        </a:spcAft>
        <a:defRPr sz="2400">
          <a:solidFill>
            <a:schemeClr val="tx1"/>
          </a:solidFill>
          <a:latin typeface="Arial" charset="0"/>
          <a:ea typeface="ＭＳ Ｐゴシック" charset="0"/>
        </a:defRPr>
      </a:lvl7pPr>
      <a:lvl8pPr marL="1371600" algn="l" defTabSz="457200" rtl="0" fontAlgn="base">
        <a:spcBef>
          <a:spcPct val="0"/>
        </a:spcBef>
        <a:spcAft>
          <a:spcPct val="0"/>
        </a:spcAft>
        <a:defRPr sz="2400">
          <a:solidFill>
            <a:schemeClr val="tx1"/>
          </a:solidFill>
          <a:latin typeface="Arial" charset="0"/>
          <a:ea typeface="ＭＳ Ｐゴシック" charset="0"/>
        </a:defRPr>
      </a:lvl8pPr>
      <a:lvl9pPr marL="1828800" algn="l" defTabSz="457200" rtl="0" fontAlgn="base">
        <a:spcBef>
          <a:spcPct val="0"/>
        </a:spcBef>
        <a:spcAft>
          <a:spcPct val="0"/>
        </a:spcAft>
        <a:defRPr sz="2400">
          <a:solidFill>
            <a:schemeClr val="tx1"/>
          </a:solidFill>
          <a:latin typeface="Arial" charset="0"/>
          <a:ea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Arial"/>
          <a:ea typeface="ＭＳ Ｐゴシック" charset="0"/>
          <a:cs typeface="Arial"/>
        </a:defRPr>
      </a:lvl1pPr>
      <a:lvl2pPr marL="457200" algn="l" defTabSz="457200" rtl="0" eaLnBrk="0" fontAlgn="base" hangingPunct="0">
        <a:spcBef>
          <a:spcPct val="20000"/>
        </a:spcBef>
        <a:spcAft>
          <a:spcPct val="0"/>
        </a:spcAft>
        <a:buFont typeface="Arial" charset="0"/>
        <a:defRPr sz="2000" kern="1200">
          <a:solidFill>
            <a:schemeClr val="tx1"/>
          </a:solidFill>
          <a:latin typeface="Arial"/>
          <a:ea typeface="ＭＳ Ｐゴシック" charset="0"/>
          <a:cs typeface="Arial"/>
        </a:defRPr>
      </a:lvl2pPr>
      <a:lvl3pPr marL="1143000" indent="-228600" algn="l" defTabSz="457200" rtl="0" eaLnBrk="0" fontAlgn="base" hangingPunct="0">
        <a:spcBef>
          <a:spcPct val="20000"/>
        </a:spcBef>
        <a:spcAft>
          <a:spcPct val="0"/>
        </a:spcAft>
        <a:buFont typeface="Arial" charset="0"/>
        <a:buChar char="•"/>
        <a:defRPr kern="1200">
          <a:solidFill>
            <a:schemeClr val="tx1"/>
          </a:solidFill>
          <a:latin typeface="Arial"/>
          <a:ea typeface="ＭＳ Ｐゴシック" charset="0"/>
          <a:cs typeface="Arial"/>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Arial"/>
          <a:ea typeface="ＭＳ Ｐゴシック" charset="0"/>
          <a:cs typeface="Arial"/>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ctr">
              <a:defRPr sz="1200" b="1" smtClean="0">
                <a:solidFill>
                  <a:schemeClr val="tx1"/>
                </a:solidFill>
              </a:defRPr>
            </a:lvl1pPr>
          </a:lstStyle>
          <a:p>
            <a:pPr>
              <a:defRPr/>
            </a:pPr>
            <a:r>
              <a:rPr lang="en-GB" altLang="en-US" dirty="0" smtClean="0"/>
              <a:t>www.gdmorewood.com</a:t>
            </a:r>
            <a:endParaRPr lang="en-US" altLang="en-US" dirty="0"/>
          </a:p>
        </p:txBody>
      </p:sp>
      <p:sp>
        <p:nvSpPr>
          <p:cNvPr id="1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dirty="0"/>
              <a:t>PRIVATE &amp; CONFIDENTIAL</a:t>
            </a:r>
          </a:p>
        </p:txBody>
      </p:sp>
      <p:sp>
        <p:nvSpPr>
          <p:cNvPr id="16" name="Slide Number Placeholder 5"/>
          <p:cNvSpPr>
            <a:spLocks noGrp="1"/>
          </p:cNvSpPr>
          <p:nvPr>
            <p:ph type="sldNum" sz="quarter" idx="4"/>
          </p:nvPr>
        </p:nvSpPr>
        <p:spPr>
          <a:xfrm>
            <a:off x="6840538" y="95250"/>
            <a:ext cx="2133600" cy="401638"/>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A90"/>
                </a:solidFill>
              </a:defRPr>
            </a:lvl1pPr>
          </a:lstStyle>
          <a:p>
            <a:pPr>
              <a:defRPr/>
            </a:pPr>
            <a:fld id="{50E9DAFB-42DE-474E-9CCF-DD45436E26A4}"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Lst>
  <p:hf sldNum="0" hdr="0"/>
  <p:txStyles>
    <p:titleStyle>
      <a:lvl1pPr algn="l" defTabSz="457200" rtl="0" eaLnBrk="0" fontAlgn="base" hangingPunct="0">
        <a:spcBef>
          <a:spcPct val="0"/>
        </a:spcBef>
        <a:spcAft>
          <a:spcPct val="0"/>
        </a:spcAft>
        <a:defRPr sz="2400" kern="1200">
          <a:solidFill>
            <a:schemeClr val="tx1"/>
          </a:solidFill>
          <a:latin typeface="Arial"/>
          <a:ea typeface="ＭＳ Ｐゴシック" charset="0"/>
          <a:cs typeface="Arial"/>
        </a:defRPr>
      </a:lvl1pPr>
      <a:lvl2pPr algn="l" defTabSz="457200" rtl="0" eaLnBrk="0" fontAlgn="base" hangingPunct="0">
        <a:spcBef>
          <a:spcPct val="0"/>
        </a:spcBef>
        <a:spcAft>
          <a:spcPct val="0"/>
        </a:spcAft>
        <a:defRPr sz="2400">
          <a:solidFill>
            <a:schemeClr val="tx1"/>
          </a:solidFill>
          <a:latin typeface="Arial" charset="0"/>
          <a:ea typeface="ＭＳ Ｐゴシック" charset="0"/>
          <a:cs typeface="Arial" charset="0"/>
        </a:defRPr>
      </a:lvl2pPr>
      <a:lvl3pPr algn="l" defTabSz="457200" rtl="0" eaLnBrk="0" fontAlgn="base" hangingPunct="0">
        <a:spcBef>
          <a:spcPct val="0"/>
        </a:spcBef>
        <a:spcAft>
          <a:spcPct val="0"/>
        </a:spcAft>
        <a:defRPr sz="2400">
          <a:solidFill>
            <a:schemeClr val="tx1"/>
          </a:solidFill>
          <a:latin typeface="Arial" charset="0"/>
          <a:ea typeface="ＭＳ Ｐゴシック" charset="0"/>
          <a:cs typeface="Arial" charset="0"/>
        </a:defRPr>
      </a:lvl3pPr>
      <a:lvl4pPr algn="l" defTabSz="457200" rtl="0" eaLnBrk="0" fontAlgn="base" hangingPunct="0">
        <a:spcBef>
          <a:spcPct val="0"/>
        </a:spcBef>
        <a:spcAft>
          <a:spcPct val="0"/>
        </a:spcAft>
        <a:defRPr sz="2400">
          <a:solidFill>
            <a:schemeClr val="tx1"/>
          </a:solidFill>
          <a:latin typeface="Arial" charset="0"/>
          <a:ea typeface="ＭＳ Ｐゴシック" charset="0"/>
          <a:cs typeface="Arial" charset="0"/>
        </a:defRPr>
      </a:lvl4pPr>
      <a:lvl5pPr algn="l" defTabSz="457200" rtl="0" eaLnBrk="0" fontAlgn="base" hangingPunct="0">
        <a:spcBef>
          <a:spcPct val="0"/>
        </a:spcBef>
        <a:spcAft>
          <a:spcPct val="0"/>
        </a:spcAft>
        <a:defRPr sz="2400">
          <a:solidFill>
            <a:schemeClr val="tx1"/>
          </a:solidFill>
          <a:latin typeface="Arial" charset="0"/>
          <a:ea typeface="ＭＳ Ｐゴシック" charset="0"/>
          <a:cs typeface="Arial" charset="0"/>
        </a:defRPr>
      </a:lvl5pPr>
      <a:lvl6pPr marL="457200" algn="l" defTabSz="457200" rtl="0" fontAlgn="base">
        <a:spcBef>
          <a:spcPct val="0"/>
        </a:spcBef>
        <a:spcAft>
          <a:spcPct val="0"/>
        </a:spcAft>
        <a:defRPr sz="2400">
          <a:solidFill>
            <a:schemeClr val="tx1"/>
          </a:solidFill>
          <a:latin typeface="Arial" charset="0"/>
          <a:ea typeface="ＭＳ Ｐゴシック" charset="0"/>
        </a:defRPr>
      </a:lvl6pPr>
      <a:lvl7pPr marL="914400" algn="l" defTabSz="457200" rtl="0" fontAlgn="base">
        <a:spcBef>
          <a:spcPct val="0"/>
        </a:spcBef>
        <a:spcAft>
          <a:spcPct val="0"/>
        </a:spcAft>
        <a:defRPr sz="2400">
          <a:solidFill>
            <a:schemeClr val="tx1"/>
          </a:solidFill>
          <a:latin typeface="Arial" charset="0"/>
          <a:ea typeface="ＭＳ Ｐゴシック" charset="0"/>
        </a:defRPr>
      </a:lvl7pPr>
      <a:lvl8pPr marL="1371600" algn="l" defTabSz="457200" rtl="0" fontAlgn="base">
        <a:spcBef>
          <a:spcPct val="0"/>
        </a:spcBef>
        <a:spcAft>
          <a:spcPct val="0"/>
        </a:spcAft>
        <a:defRPr sz="2400">
          <a:solidFill>
            <a:schemeClr val="tx1"/>
          </a:solidFill>
          <a:latin typeface="Arial" charset="0"/>
          <a:ea typeface="ＭＳ Ｐゴシック" charset="0"/>
        </a:defRPr>
      </a:lvl8pPr>
      <a:lvl9pPr marL="1828800" algn="l" defTabSz="457200" rtl="0" fontAlgn="base">
        <a:spcBef>
          <a:spcPct val="0"/>
        </a:spcBef>
        <a:spcAft>
          <a:spcPct val="0"/>
        </a:spcAft>
        <a:defRPr sz="2400">
          <a:solidFill>
            <a:schemeClr val="tx1"/>
          </a:solidFill>
          <a:latin typeface="Arial" charset="0"/>
          <a:ea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Arial"/>
          <a:ea typeface="ＭＳ Ｐゴシック" charset="0"/>
          <a:cs typeface="Arial"/>
        </a:defRPr>
      </a:lvl1pPr>
      <a:lvl2pPr marL="457200" algn="l" defTabSz="457200" rtl="0" eaLnBrk="0" fontAlgn="base" hangingPunct="0">
        <a:spcBef>
          <a:spcPct val="20000"/>
        </a:spcBef>
        <a:spcAft>
          <a:spcPct val="0"/>
        </a:spcAft>
        <a:buFont typeface="Arial" charset="0"/>
        <a:defRPr sz="2000" kern="1200">
          <a:solidFill>
            <a:schemeClr val="tx1"/>
          </a:solidFill>
          <a:latin typeface="Arial"/>
          <a:ea typeface="ＭＳ Ｐゴシック" charset="0"/>
          <a:cs typeface="Arial"/>
        </a:defRPr>
      </a:lvl2pPr>
      <a:lvl3pPr marL="1143000" indent="-228600" algn="l" defTabSz="457200" rtl="0" eaLnBrk="0" fontAlgn="base" hangingPunct="0">
        <a:spcBef>
          <a:spcPct val="20000"/>
        </a:spcBef>
        <a:spcAft>
          <a:spcPct val="0"/>
        </a:spcAft>
        <a:buFont typeface="Arial" charset="0"/>
        <a:buChar char="•"/>
        <a:defRPr kern="1200">
          <a:solidFill>
            <a:schemeClr val="tx1"/>
          </a:solidFill>
          <a:latin typeface="Arial"/>
          <a:ea typeface="ＭＳ Ｐゴシック" charset="0"/>
          <a:cs typeface="Arial"/>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Arial"/>
          <a:ea typeface="ＭＳ Ｐゴシック" charset="0"/>
          <a:cs typeface="Arial"/>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1.xml"/><Relationship Id="rId5" Type="http://schemas.openxmlformats.org/officeDocument/2006/relationships/image" Target="../media/image14.jpeg"/><Relationship Id="rId4" Type="http://schemas.openxmlformats.org/officeDocument/2006/relationships/image" Target="../media/image13.jpeg"/></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9.jpeg"/><Relationship Id="rId2" Type="http://schemas.openxmlformats.org/officeDocument/2006/relationships/image" Target="../media/image15.jpeg"/><Relationship Id="rId1" Type="http://schemas.openxmlformats.org/officeDocument/2006/relationships/slideLayout" Target="../slideLayouts/slideLayout11.xml"/><Relationship Id="rId6" Type="http://schemas.openxmlformats.org/officeDocument/2006/relationships/image" Target="../media/image18.jpeg"/><Relationship Id="rId5" Type="http://schemas.openxmlformats.org/officeDocument/2006/relationships/hyperlink" Target="http://www.google.co.uk/url?sa=i&amp;rct=j&amp;q=&amp;esrc=s&amp;source=images&amp;cd=&amp;cad=rja&amp;uact=8&amp;ved=0CAcQjRw&amp;url=http://www.amazon.co.uk/Michael-Barton/e/B00HT95YFQ&amp;ei=gxH8VMTHCsHsUqL5geAL&amp;bvm=bv.87611401,d.d24&amp;psig=AFQjCNEawBoU7Z-9rK79n6GEsbWMw-bK6g&amp;ust=1425892068530137" TargetMode="External"/><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1.xml"/><Relationship Id="rId5" Type="http://schemas.openxmlformats.org/officeDocument/2006/relationships/image" Target="../media/image8.pn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jpeg"/></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30.jpeg"/><Relationship Id="rId5" Type="http://schemas.openxmlformats.org/officeDocument/2006/relationships/hyperlink" Target="http://www.google.co.uk/url?sa=i&amp;rct=j&amp;q=&amp;esrc=s&amp;source=images&amp;cd=&amp;cad=rja&amp;docid=QfwV8nc1oOGC2M&amp;tbnid=YYG8EWzhzBN8YM:&amp;ved=0CAUQjRw&amp;url=http://www.smartkids.co.uk/lister.asp?isAdv_search=1&amp;attribute=4&amp;category=9&amp;subcat=143&amp;isCat=false&amp;ei=zpG9UqaNLKil0QWC-IGgDQ&amp;psig=AFQjCNHNJ7eTjPxKXfv5Jtofd-Mta815XA&amp;ust=1388241598039710" TargetMode="External"/><Relationship Id="rId4" Type="http://schemas.openxmlformats.org/officeDocument/2006/relationships/image" Target="../media/image29.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8" Type="http://schemas.openxmlformats.org/officeDocument/2006/relationships/image" Target="../media/image33.jpeg"/><Relationship Id="rId13" Type="http://schemas.openxmlformats.org/officeDocument/2006/relationships/hyperlink" Target="http://www.google.com/imgres?imgurl=http://images.sodahead.com/polls/001793249/2731605622_ChesterZooLogo_answer_4_xlarge.jpeg&amp;imgrefurl=http://www.sodahead.com/fun/which-theme-park-is-the-best/question-1793249/&amp;usg=__oWBvHkAQvNpGo1FMgI2Xo-vKSM4=&amp;h=350&amp;w=247&amp;sz=11&amp;hl=en&amp;start=27&amp;zoom=1&amp;tbnid=2qaPcNrVGjmUOM:&amp;tbnh=120&amp;tbnw=85&amp;ei=BdqoT_e6JaiM4gTPo_S0Bw&amp;prev=/search?q=chester+zoo&amp;start=20&amp;um=1&amp;hl=en&amp;safe=strict&amp;sa=N&amp;sout=1&amp;complete=0&amp;tbm=isch&amp;um=1&amp;itbs=1" TargetMode="External"/><Relationship Id="rId18" Type="http://schemas.openxmlformats.org/officeDocument/2006/relationships/hyperlink" Target="http://www.google.com/imgres?imgurl=http://www.raincoat-supplier.com/uploadfile/product/women-s-raincoats/purple-Women--s-Raincoat-1270088992-0.jpg&amp;imgrefurl=http://www.raincoat-supplier.com/purple-Women-s-Raincoat-90.html&amp;usg=__W_rNDAgmFUzE_ko1Z2iUe623MLA=&amp;h=399&amp;w=306&amp;sz=23&amp;hl=en&amp;start=17&amp;zoom=1&amp;tbnid=TEHNxrLxOYAL9M:&amp;tbnh=124&amp;tbnw=95&amp;ei=HhqpT4HrHcv44QTV2-W6CQ&amp;prev=/search?q=purple+rain+coat&amp;um=1&amp;hl=en&amp;safe=strict&amp;sout=1&amp;complete=0&amp;tbm=isch&amp;um=1&amp;itbs=1" TargetMode="External"/><Relationship Id="rId3" Type="http://schemas.openxmlformats.org/officeDocument/2006/relationships/hyperlink" Target="http://www.google.com/imgres?imgurl=http://www.priestnall.stockport.sch.uk/user/59/19079.jpg&amp;imgrefurl=http://www.priestnall.stockport.sch.uk/index.phtml?d=28752&amp;usg=__tl1s6iiB1T465fdaQyZYEfItUhk=&amp;h=299&amp;w=448&amp;sz=32&amp;hl=en&amp;start=2&amp;zoom=1&amp;tbnid=tR4Q-uT9Gx1bBM:&amp;tbnh=85&amp;tbnw=127&amp;ei=kdeoT870LIj34QSF_u3NAg&amp;prev=/search?q=Priestnall+school&amp;um=1&amp;hl=en&amp;safe=strict&amp;sa=N&amp;sout=1&amp;complete=0&amp;tbm=isch&amp;um=1&amp;itbs=1" TargetMode="External"/><Relationship Id="rId7" Type="http://schemas.openxmlformats.org/officeDocument/2006/relationships/hyperlink" Target="http://www.google.com/imgres?imgurl=http://www.eagle-coaches.co.uk/graphics/coaches-photo7.jpg&amp;imgrefurl=http://www.eagle-coaches.co.uk/&amp;usg=__IRIEmOfGWVcoyrPH6jzI4QKz0C0=&amp;h=523&amp;w=733&amp;sz=123&amp;hl=en&amp;start=3&amp;zoom=1&amp;tbnid=C0L84yaK948npM:&amp;tbnh=101&amp;tbnw=141&amp;ei=HNioT-auLNLY4QSph6HQCQ&amp;prev=/search?q=coach&amp;um=1&amp;hl=en&amp;safe=strict&amp;sout=1&amp;complete=0&amp;tbm=isch&amp;um=1&amp;itbs=1" TargetMode="External"/><Relationship Id="rId12" Type="http://schemas.openxmlformats.org/officeDocument/2006/relationships/image" Target="../media/image35.jpeg"/><Relationship Id="rId17" Type="http://schemas.openxmlformats.org/officeDocument/2006/relationships/image" Target="../media/image37.jpeg"/><Relationship Id="rId2" Type="http://schemas.openxmlformats.org/officeDocument/2006/relationships/notesSlide" Target="../notesSlides/notesSlide4.xml"/><Relationship Id="rId16" Type="http://schemas.openxmlformats.org/officeDocument/2006/relationships/hyperlink" Target="http://www.google.com/imgres?imgurl=http://stacysrandomthoughts.com/http://stacysrandomthoughts.com/wp-content/2011/08/lunchbox.jpg&amp;imgrefurl=http://stacysrandomthoughts.com/2011/08/school-lunch-what-are-you-packing/&amp;usg=__-4jb-yCsBo7k4jgqsV9QZunV0fI=&amp;h=1296&amp;w=1344&amp;sz=144&amp;hl=en&amp;start=1&amp;zoom=1&amp;tbnid=URQBD3Ov85TRIM:&amp;tbnh=145&amp;tbnw=150&amp;ei=c9uoT9aXE4nf4QTXqJy3CQ&amp;prev=/search?q=pack+lunch&amp;um=1&amp;hl=en&amp;safe=strict&amp;sa=G&amp;sout=1&amp;complete=0&amp;tbm=isch&amp;um=1&amp;itbs=1" TargetMode="External"/><Relationship Id="rId1" Type="http://schemas.openxmlformats.org/officeDocument/2006/relationships/slideLayout" Target="../slideLayouts/slideLayout13.xml"/><Relationship Id="rId6" Type="http://schemas.openxmlformats.org/officeDocument/2006/relationships/image" Target="../media/image32.jpeg"/><Relationship Id="rId11" Type="http://schemas.openxmlformats.org/officeDocument/2006/relationships/hyperlink" Target="http://www.google.com/imgres?imgurl=http://i.telegraph.co.uk/multimedia/archive/01437/silver-car_1437865c.jpg&amp;imgrefurl=http://www.telegraph.co.uk/motoring/news/5734809/Silver-is-the-favourite-used-car-colour.html&amp;usg=__0p0CHHhXtXRkiPBxdrlxhbHmEJc=&amp;h=287&amp;w=460&amp;sz=19&amp;hl=en&amp;start=8&amp;zoom=1&amp;tbnid=jMvD-gSX8Om6TM:&amp;tbnh=80&amp;tbnw=128&amp;ei=rtmoT7viMs_V4QSkwLCWCQ&amp;prev=/search?q=silver+car&amp;um=1&amp;hl=en&amp;safe=strict&amp;sout=1&amp;complete=0&amp;tbm=isch&amp;um=1&amp;itbs=1" TargetMode="External"/><Relationship Id="rId5" Type="http://schemas.openxmlformats.org/officeDocument/2006/relationships/hyperlink" Target="http://www.google.com/imgres?imgurl=http://www.optimus-education.com/sites/optimus-education.com/files/styles/user_thumbnail/public/people-photos/gareth_morewood_photo.jpg&amp;imgrefurl=http://www.optimus-education.com/people/gareth-d-morewood&amp;usg=__fVH6Fw1jCgvAVbsJokWQZQGrPg8=&amp;h=90&amp;w=90&amp;sz=2&amp;hl=en&amp;start=1&amp;zoom=1&amp;tbnid=oLaYunnHyC2I5M:&amp;tbnh=78&amp;tbnw=78&amp;ei=yteoT6XqG4nP4QTGorzKCA&amp;prev=/search?q=gareth+morewood&amp;um=1&amp;hl=en&amp;safe=strict&amp;sout=1&amp;complete=0&amp;tbm=isch&amp;um=1&amp;itbs=1" TargetMode="External"/><Relationship Id="rId15" Type="http://schemas.openxmlformats.org/officeDocument/2006/relationships/hyperlink" Target="http://www.google.com/imgres?imgurl=http://www.eagle-coaches.co.uk/graphics/coaches-photo7.jpg&amp;imgrefurl=http://www.eagle-coaches.co.uk/&amp;usg=__IRIEmOfGWVcoyrPH6jzI4QKz0C0=&amp;h=523&amp;w=733&amp;sz=123&amp;hl=en&amp;start=3&amp;zoom=1&amp;tbnid=C0L84yaK948npM:&amp;tbnh=101&amp;tbnw=141&amp;ei=tdqoT5DXAq_U4QTQz9G2CQ&amp;prev=/search?q=coach&amp;um=1&amp;hl=en&amp;safe=strict&amp;sout=1&amp;complete=0&amp;tbm=isch&amp;um=1&amp;itbs=1" TargetMode="External"/><Relationship Id="rId10" Type="http://schemas.openxmlformats.org/officeDocument/2006/relationships/image" Target="../media/image34.jpeg"/><Relationship Id="rId19" Type="http://schemas.openxmlformats.org/officeDocument/2006/relationships/image" Target="../media/image38.jpeg"/><Relationship Id="rId4" Type="http://schemas.openxmlformats.org/officeDocument/2006/relationships/image" Target="../media/image31.jpeg"/><Relationship Id="rId9" Type="http://schemas.openxmlformats.org/officeDocument/2006/relationships/hyperlink" Target="http://www.google.com/imgres?imgurl=http://www.lacostetraineruk.biz/images/Lacoste_Mens_Trainers_In_Green_White-2011.JPG&amp;imgrefurl=http://www.lacostetraineruk.biz/lacoste-trainer-2012-c-4.html&amp;usg=__lhjWAtlpf1tfKgWK06SaWvJP184=&amp;h=600&amp;w=900&amp;sz=111&amp;hl=en&amp;start=3&amp;zoom=1&amp;tbnid=J_KNB7NIpM-8cM:&amp;tbnh=97&amp;tbnw=146&amp;ei=eNioT_zMLaak4ATwl_SzCQ&amp;prev=/search?q=trainers&amp;um=1&amp;hl=en&amp;safe=strict&amp;sout=1&amp;complete=0&amp;tbm=isch&amp;um=1&amp;itbs=1" TargetMode="External"/><Relationship Id="rId14" Type="http://schemas.openxmlformats.org/officeDocument/2006/relationships/image" Target="../media/image3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8" Type="http://schemas.openxmlformats.org/officeDocument/2006/relationships/image" Target="../media/image42.jpeg"/><Relationship Id="rId13" Type="http://schemas.openxmlformats.org/officeDocument/2006/relationships/hyperlink" Target="http://www.google.com/imgres?imgurl=http://dir.coolclips.com/Industry/Trades/Tools_A_to_P/Hammers/hitting_thumb_with_hammer_CoolClips_hand0215.jpg&amp;imgrefurl=http://dir.coolclips.com/Industry/Trades/Tools_A_to_P/Hammers/hitting_thumb_with_hammer_hand0215.html&amp;usg=___Ll6XmdMx-7H3yGyNUJLoHMax4E=&amp;h=377&amp;w=375&amp;sz=65&amp;hl=en&amp;start=1&amp;zoom=1&amp;tbnid=ySa7aBvb89ebQM:&amp;tbnh=122&amp;tbnw=121&amp;ei=1JvIT_TrCYq_0QWhgvHHAQ&amp;prev=/search?q=hitting+thumb+with+hammer&amp;um=1&amp;hl=en&amp;safe=strict&amp;biw=884&amp;bih=537&amp;sout=1&amp;complete=0&amp;tbm=isch&amp;um=1&amp;itbs=1" TargetMode="External"/><Relationship Id="rId18" Type="http://schemas.openxmlformats.org/officeDocument/2006/relationships/image" Target="../media/image47.jpeg"/><Relationship Id="rId3" Type="http://schemas.openxmlformats.org/officeDocument/2006/relationships/hyperlink" Target="http://www.google.com/imgres?imgurl=http://www.heathertonchristiancollege.com/images/wood.jpg&amp;imgrefurl=http://www.heathertonchristiancollege.com/college-facilities.html&amp;usg=__Cd_kpnPwAR6h2gvub5zDUwCdxQE=&amp;h=299&amp;w=448&amp;sz=83&amp;hl=en&amp;start=2&amp;zoom=1&amp;tbnid=g7m8JFRsrZnHaM:&amp;tbnh=85&amp;tbnw=127&amp;ei=uTvHT4v7Dqqu0QWbofi1Dw&amp;prev=/search?q=wood+tech+classroom&amp;um=1&amp;hl=en&amp;safe=strict&amp;biw=884&amp;bih=537&amp;sout=1&amp;complete=0&amp;tbm=isch&amp;um=1&amp;itbs=1" TargetMode="External"/><Relationship Id="rId7" Type="http://schemas.openxmlformats.org/officeDocument/2006/relationships/hyperlink" Target="http://www.google.com/imgres?imgurl=http://2.imimg.com/data2/NN/ET/MY-2090532085/apron-250x250.jpg&amp;imgrefurl=http://trade.indiamart.com/details.mp?offer=2090532085&amp;usg=__ydEDo60PDSTWGHe-4k_XJ-cO0pA=&amp;h=250&amp;w=250&amp;sz=11&amp;hl=en&amp;start=4&amp;zoom=1&amp;tbnid=o5QCeRlozrR3MM:&amp;tbnh=111&amp;tbnw=111&amp;ei=9T3HT8_dE-zZ0QXGp6C5Dw&amp;prev=/search?q=safety+apron&amp;um=1&amp;hl=en&amp;safe=strict&amp;biw=884&amp;bih=537&amp;sout=1&amp;complete=0&amp;tbm=isch&amp;um=1&amp;itbs=1" TargetMode="External"/><Relationship Id="rId12" Type="http://schemas.openxmlformats.org/officeDocument/2006/relationships/image" Target="../media/image44.jpeg"/><Relationship Id="rId17" Type="http://schemas.openxmlformats.org/officeDocument/2006/relationships/hyperlink" Target="http://www.google.com/imgres?imgurl=http://www.home-storage-ideas.com/wp-content/uploads/2012/03/Tool-Cabinet.jpg&amp;imgrefurl=http://www.home-storage-ideas.com/&amp;usg=__A5HeAb1X6w9cqPvcf1Sh8m8VOU4=&amp;h=512&amp;w=678&amp;sz=108&amp;hl=en&amp;start=4&amp;zoom=1&amp;tbnid=UnEx5836kEc_KM:&amp;tbnh=105&amp;tbnw=139&amp;ei=vJ7IT8KoOK-S0QXjwa2lAQ&amp;prev=/search?q=neat+tools+cupboard&amp;um=1&amp;hl=en&amp;safe=strict&amp;biw=884&amp;bih=537&amp;sout=1&amp;complete=0&amp;tbm=isch&amp;um=1&amp;itbs=1" TargetMode="External"/><Relationship Id="rId2" Type="http://schemas.openxmlformats.org/officeDocument/2006/relationships/image" Target="../media/image39.jpeg"/><Relationship Id="rId16" Type="http://schemas.openxmlformats.org/officeDocument/2006/relationships/image" Target="../media/image46.jpeg"/><Relationship Id="rId20" Type="http://schemas.openxmlformats.org/officeDocument/2006/relationships/image" Target="../media/image49.jpeg"/><Relationship Id="rId1" Type="http://schemas.openxmlformats.org/officeDocument/2006/relationships/slideLayout" Target="../slideLayouts/slideLayout13.xml"/><Relationship Id="rId6" Type="http://schemas.openxmlformats.org/officeDocument/2006/relationships/image" Target="../media/image41.jpeg"/><Relationship Id="rId11" Type="http://schemas.openxmlformats.org/officeDocument/2006/relationships/hyperlink" Target="http://www.google.com/imgres?imgurl=http://hackmanhattan.com/wp-content/uploads/2012/01/brass_milling.jpg&amp;imgrefurl=http://hackmanhattan.com/&amp;usg=__G6uxdwQAWt3rk4AXUDzEFEroio8=&amp;h=1024&amp;w=765&amp;sz=416&amp;hl=en&amp;start=18&amp;zoom=1&amp;tbnid=4djckOq-LK76WM:&amp;tbnh=150&amp;tbnw=112&amp;ei=UpvIT_2aL7CN0wW1heC4AQ&amp;prev=/search?q=belt+sander+demonstration&amp;um=1&amp;hl=en&amp;safe=strict&amp;biw=884&amp;bih=537&amp;sout=1&amp;complete=0&amp;tbm=isch&amp;um=1&amp;itbs=1" TargetMode="External"/><Relationship Id="rId5" Type="http://schemas.openxmlformats.org/officeDocument/2006/relationships/hyperlink" Target="http://www.google.com/imgres?imgurl=http://static.guim.co.uk/sys-images/Guardian/About/General/2011/6/10/1307726136280/Teacher-David-Elton-at-Ma-007.jpg&amp;imgrefurl=http://www.guardian.co.uk/education/2011/jun/14/james-dyson-design-technology-teaching&amp;usg=__I8i2FcLoVaiLFnvGZYIEttYLiLU=&amp;h=276&amp;w=460&amp;sz=35&amp;hl=en&amp;start=7&amp;zoom=1&amp;tbnid=KTE4ftj0T4-HNM:&amp;tbnh=77&amp;tbnw=128&amp;ei=YzzHT96IHMS80QXwmbiIDw&amp;prev=/search?q=wood+resistant+technology+teacher&amp;um=1&amp;hl=en&amp;safe=strict&amp;biw=884&amp;bih=537&amp;sout=1&amp;complete=0&amp;tbm=isch&amp;um=1&amp;itbs=1" TargetMode="External"/><Relationship Id="rId15" Type="http://schemas.openxmlformats.org/officeDocument/2006/relationships/hyperlink" Target="http://www.google.com/imgres?imgurl=http://www.popularmechanics.com/cm/popularmechanics/images/8c/pegboard-470-0508.jpg&amp;imgrefurl=http://www.popularmechanics.com/home/how-to-plans/woodworking/4261542&amp;usg=__KJBmEeaCJ1GdkxUDNr45g4ukf1U=&amp;h=470&amp;w=470&amp;sz=54&amp;hl=en&amp;start=4&amp;zoom=1&amp;tbnid=EpW6b6HDYOFo2M:&amp;tbnh=129&amp;tbnw=129&amp;ei=jJ7IT6uQFoKZ0QW74Ky8AQ&amp;prev=/search?q=hang+tools+up&amp;um=1&amp;hl=en&amp;safe=strict&amp;biw=884&amp;bih=537&amp;sout=1&amp;complete=0&amp;tbm=isch&amp;um=1&amp;itbs=1" TargetMode="External"/><Relationship Id="rId10" Type="http://schemas.openxmlformats.org/officeDocument/2006/relationships/image" Target="../media/image43.jpeg"/><Relationship Id="rId19" Type="http://schemas.openxmlformats.org/officeDocument/2006/relationships/image" Target="../media/image48.png"/><Relationship Id="rId4" Type="http://schemas.openxmlformats.org/officeDocument/2006/relationships/image" Target="../media/image40.jpeg"/><Relationship Id="rId9" Type="http://schemas.openxmlformats.org/officeDocument/2006/relationships/hyperlink" Target="http://www.google.com/imgres?imgurl=http://img.en.china.cn/0/0,0,308,67387,532,532,00ba1cdf.jpg&amp;imgrefurl=http://sysbel.en.china.cn/selling-leads/img_1120991781_1.html&amp;usg=__1RBXe0PRdS9CpcjJdYWExYtmsU4=&amp;h=532&amp;w=532&amp;sz=24&amp;hl=en&amp;start=8&amp;zoom=1&amp;tbnid=F6BzWRkZtsfKJM:&amp;tbnh=132&amp;tbnw=132&amp;ei=xD7HT6SWB8Kf0QW9_uGJDw&amp;prev=/search?q=technology+safety+glasses&amp;um=1&amp;hl=en&amp;safe=strict&amp;biw=884&amp;bih=537&amp;sout=1&amp;complete=0&amp;tbm=isch&amp;um=1&amp;itbs=1" TargetMode="External"/><Relationship Id="rId14" Type="http://schemas.openxmlformats.org/officeDocument/2006/relationships/image" Target="../media/image45.jpeg"/></Relationships>
</file>

<file path=ppt/slides/_rels/slide41.xml.rels><?xml version="1.0" encoding="UTF-8" standalone="yes"?>
<Relationships xmlns="http://schemas.openxmlformats.org/package/2006/relationships"><Relationship Id="rId8" Type="http://schemas.openxmlformats.org/officeDocument/2006/relationships/hyperlink" Target="http://www.google.com/imgres?imgurl=http://blogs.longwood.edu/morrisea/files/2011/07/ASKING.png&amp;imgrefurl=http://blogs.longwood.edu/483sum11/page/2/&amp;usg=__83PQnEW4EABHTRf7s26Wb8LVumw=&amp;h=200&amp;w=200&amp;sz=5&amp;hl=en&amp;start=20&amp;zoom=1&amp;tbnid=dub2mxngQnra5M:&amp;tbnh=104&amp;tbnw=104&amp;ei=QhC-T8ufHYaM0AXwoJBA&amp;prev=/search?q=student+asking+a+question&amp;um=1&amp;hl=en&amp;safe=strict&amp;biw=884&amp;bih=537&amp;sout=1&amp;complete=0&amp;tbm=isch&amp;um=1&amp;itbs=1" TargetMode="External"/><Relationship Id="rId13" Type="http://schemas.openxmlformats.org/officeDocument/2006/relationships/image" Target="../media/image56.jpeg"/><Relationship Id="rId3" Type="http://schemas.openxmlformats.org/officeDocument/2006/relationships/hyperlink" Target="http://www.google.com/imgres?imgurl=http://scienceduo.com/717%20Science%20lab.JPG&amp;imgrefurl=http://scienceduo.com/Japan22.htm&amp;usg=__owyw3lT1pKzjfYBppywiHmmL7B0=&amp;h=422&amp;w=563&amp;sz=101&amp;hl=en&amp;start=37&amp;zoom=1&amp;tbnid=78UEPmHVoX0qUM:&amp;tbnh=100&amp;tbnw=133&amp;ei=ug2-T_LVIKWx0AWL9Mwy&amp;prev=/search?q=science+classroom&amp;start=20&amp;um=1&amp;hl=en&amp;safe=strict&amp;sa=N&amp;biw=884&amp;bih=537&amp;sout=1&amp;complete=0&amp;tbm=isch&amp;um=1&amp;itbs=1" TargetMode="External"/><Relationship Id="rId7" Type="http://schemas.openxmlformats.org/officeDocument/2006/relationships/image" Target="../media/image53.jpeg"/><Relationship Id="rId12" Type="http://schemas.openxmlformats.org/officeDocument/2006/relationships/hyperlink" Target="http://www.google.com/imgres?imgurl=http://img.ehowcdn.com/article-new/ds-photo/getty/article/26/43/200412038-001_XS.jpg&amp;imgrefurl=http://www.ehow.com/info_10050358_chemistry-experiments-elementary-school.html&amp;usg=__Q4j1Z8nxmYAvGvAuyM-qC6_7ha0=&amp;h=267&amp;w=400&amp;sz=17&amp;hl=en&amp;start=26&amp;zoom=1&amp;tbnid=ZWLJhgDB92NaRM:&amp;tbnh=83&amp;tbnw=124&amp;ei=5xG-T8bsN-O70QWw2K1F&amp;prev=/search?q=safety+goggle+and+experiment&amp;start=20&amp;um=1&amp;hl=en&amp;safe=strict&amp;sa=N&amp;biw=884&amp;bih=537&amp;sout=1&amp;complete=0&amp;tbm=isch&amp;um=1&amp;itbs=1" TargetMode="External"/><Relationship Id="rId2" Type="http://schemas.openxmlformats.org/officeDocument/2006/relationships/image" Target="../media/image50.jpeg"/><Relationship Id="rId16" Type="http://schemas.openxmlformats.org/officeDocument/2006/relationships/image" Target="../media/image49.jpeg"/><Relationship Id="rId1" Type="http://schemas.openxmlformats.org/officeDocument/2006/relationships/slideLayout" Target="../slideLayouts/slideLayout13.xml"/><Relationship Id="rId6" Type="http://schemas.openxmlformats.org/officeDocument/2006/relationships/hyperlink" Target="http://www.google.com/imgres?imgurl=http://cache1.asset-cache.net/xc/80407249.jpg?v=1&amp;c=IWSAsset&amp;k=2&amp;d=879A7008EBFF0E9D350E302770AEABE4FFD8766FFC8472A4D4AEF56C6B4E2455E30A760B0D811297&amp;imgrefurl=http://www.thinkstockphotos.com/image/stock-photo-science-teacher-doing-experiment-for-class/80407249&amp;usg=__JG7L7ojOol2HeUUuPp3twsqaDso=&amp;h=338&amp;w=506&amp;sz=29&amp;hl=en&amp;start=9&amp;zoom=1&amp;tbnid=H1WGSKS8dP5IXM:&amp;tbnh=88&amp;tbnw=131&amp;ei=sQ--T_rGF5C00QXWsLgi&amp;prev=/search?q=science+teacher+doing+an+experiment&amp;um=1&amp;hl=en&amp;safe=strict&amp;sa=X&amp;biw=884&amp;bih=537&amp;sout=1&amp;complete=0&amp;tbm=isch&amp;um=1&amp;itbs=1" TargetMode="External"/><Relationship Id="rId11" Type="http://schemas.openxmlformats.org/officeDocument/2006/relationships/image" Target="../media/image55.jpeg"/><Relationship Id="rId5" Type="http://schemas.openxmlformats.org/officeDocument/2006/relationships/image" Target="../media/image52.png"/><Relationship Id="rId15" Type="http://schemas.openxmlformats.org/officeDocument/2006/relationships/image" Target="../media/image57.jpeg"/><Relationship Id="rId10" Type="http://schemas.openxmlformats.org/officeDocument/2006/relationships/hyperlink" Target="http://www.google.com/imgres?imgurl=http://www.bwctc.northants.sch.uk/News/Files/2011/10/922/01_large.jpg&amp;imgrefurl=http://www.bwctc.northants.sch.uk/Learning/Science/NewsItem.aspx?id=922&amp;usg=__l7BBYPX2AW9XxHZaiRCm-S47gkE=&amp;h=525&amp;w=700&amp;sz=79&amp;hl=en&amp;start=26&amp;zoom=1&amp;tbnid=KKPwxo3vDsZaTM:&amp;tbnh=105&amp;tbnw=140&amp;ei=5hC-T_CkIdCA0AXHn61Z&amp;prev=/search?q=recording+a+science+experiment&amp;start=20&amp;um=1&amp;hl=en&amp;safe=strict&amp;sa=N&amp;biw=884&amp;bih=537&amp;sout=1&amp;complete=0&amp;tbm=isch&amp;um=1&amp;itbs=1" TargetMode="External"/><Relationship Id="rId4" Type="http://schemas.openxmlformats.org/officeDocument/2006/relationships/image" Target="../media/image51.jpeg"/><Relationship Id="rId9" Type="http://schemas.openxmlformats.org/officeDocument/2006/relationships/image" Target="../media/image54.jpeg"/><Relationship Id="rId14" Type="http://schemas.openxmlformats.org/officeDocument/2006/relationships/hyperlink" Target="http://www.google.com/imgres?imgurl=http://2.bp.blogspot.com/-RZ9JsoWlFso/TZDM8NPO-jI/AAAAAAAAAKQ/9D3k8GMw0rE/s1600/angry-face.jpg&amp;imgrefurl=http://lauren-somewhereinthemiddle.blogspot.com/2011/03/this-is-my-angry-face.html&amp;usg=__plzlhEGPCV3IgQNd-1D7tczu5B4=&amp;h=470&amp;w=810&amp;sz=24&amp;hl=en&amp;start=3&amp;zoom=1&amp;tbnid=cfnZtYVtIzUPFM:&amp;tbnh=84&amp;tbnw=144&amp;ei=JBO-T4rXB8HJ0QWdqcUY&amp;prev=/search?q=angry+face&amp;um=1&amp;hl=en&amp;safe=strict&amp;biw=884&amp;bih=537&amp;sout=1&amp;complete=0&amp;tbm=isch&amp;um=1&amp;itbs=1"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Placeholder 1"/>
          <p:cNvSpPr>
            <a:spLocks noGrp="1"/>
          </p:cNvSpPr>
          <p:nvPr>
            <p:ph type="body" sz="quarter" idx="10"/>
          </p:nvPr>
        </p:nvSpPr>
        <p:spPr bwMode="auto">
          <a:xfrm>
            <a:off x="457200" y="3868615"/>
            <a:ext cx="8229600" cy="242052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GB" b="1" dirty="0" smtClean="0"/>
              <a:t>Seminar/Workshop 9 - The 21st Century SENCo;</a:t>
            </a:r>
          </a:p>
          <a:p>
            <a:pPr eaLnBrk="1" hangingPunct="1"/>
            <a:r>
              <a:rPr lang="en-GB" b="1" dirty="0" smtClean="0"/>
              <a:t>roles, responsibilities and practical ideas</a:t>
            </a:r>
          </a:p>
          <a:p>
            <a:pPr eaLnBrk="1" hangingPunct="1"/>
            <a:r>
              <a:rPr lang="en-US" altLang="en-US" dirty="0" smtClean="0">
                <a:latin typeface="Arial" charset="0"/>
                <a:ea typeface="ＭＳ Ｐゴシック" pitchFamily="34" charset="-128"/>
                <a:cs typeface="Arial" charset="0"/>
              </a:rPr>
              <a:t>March 2016</a:t>
            </a:r>
          </a:p>
          <a:p>
            <a:pPr eaLnBrk="1" hangingPunct="1"/>
            <a:endParaRPr lang="en-US" altLang="en-US" dirty="0" smtClean="0">
              <a:latin typeface="Arial" charset="0"/>
              <a:ea typeface="ＭＳ Ｐゴシック" pitchFamily="34" charset="-128"/>
              <a:cs typeface="Arial" charset="0"/>
            </a:endParaRPr>
          </a:p>
          <a:p>
            <a:pPr eaLnBrk="1" hangingPunct="1"/>
            <a:r>
              <a:rPr lang="en-US" altLang="en-US" b="1" dirty="0" smtClean="0">
                <a:latin typeface="Arial" charset="0"/>
                <a:ea typeface="ＭＳ Ｐゴシック" pitchFamily="34" charset="-128"/>
                <a:cs typeface="Arial" charset="0"/>
              </a:rPr>
              <a:t>Gareth D Morewood</a:t>
            </a:r>
          </a:p>
          <a:p>
            <a:pPr eaLnBrk="1" hangingPunct="1"/>
            <a:r>
              <a:rPr lang="en-US" altLang="en-US" sz="1800" dirty="0" smtClean="0">
                <a:latin typeface="Arial" charset="0"/>
                <a:ea typeface="ＭＳ Ｐゴシック" pitchFamily="34" charset="-128"/>
                <a:cs typeface="Arial" charset="0"/>
              </a:rPr>
              <a:t>www.gdmorewood.com</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a:spLocks noGrp="1"/>
          </p:cNvSpPr>
          <p:nvPr>
            <p:ph idx="1"/>
          </p:nvPr>
        </p:nvSpPr>
        <p:spPr>
          <a:xfrm>
            <a:off x="395536" y="1484850"/>
            <a:ext cx="8229600" cy="4525963"/>
          </a:xfrm>
        </p:spPr>
        <p:txBody>
          <a:bodyPr>
            <a:normAutofit fontScale="70000" lnSpcReduction="20000"/>
          </a:bodyPr>
          <a:lstStyle/>
          <a:p>
            <a:pPr>
              <a:spcBef>
                <a:spcPts val="0"/>
              </a:spcBef>
              <a:buClrTx/>
              <a:buSzPct val="75000"/>
              <a:buNone/>
            </a:pPr>
            <a:r>
              <a:rPr lang="en-GB" sz="3100" dirty="0" smtClean="0">
                <a:cs typeface="Arial" panose="020B0604020202020204" pitchFamily="34" charset="0"/>
              </a:rPr>
              <a:t>What the reforms means for Headteachers::</a:t>
            </a:r>
          </a:p>
          <a:p>
            <a:pPr>
              <a:spcBef>
                <a:spcPts val="0"/>
              </a:spcBef>
              <a:buClrTx/>
              <a:buSzPct val="75000"/>
              <a:buNone/>
            </a:pPr>
            <a:endParaRPr lang="en-GB" sz="3100" dirty="0" smtClean="0">
              <a:cs typeface="Arial" panose="020B0604020202020204" pitchFamily="34" charset="0"/>
            </a:endParaRPr>
          </a:p>
          <a:p>
            <a:pPr>
              <a:spcBef>
                <a:spcPts val="0"/>
              </a:spcBef>
              <a:buClrTx/>
              <a:buSzPct val="75000"/>
              <a:buFont typeface="Wingdings" pitchFamily="2" charset="2"/>
              <a:buChar char="Ø"/>
            </a:pPr>
            <a:r>
              <a:rPr lang="en-GB" sz="3100" dirty="0" smtClean="0">
                <a:cs typeface="Arial" panose="020B0604020202020204" pitchFamily="34" charset="0"/>
              </a:rPr>
              <a:t>Should take overall responsibility for implementing the SEND reforms</a:t>
            </a:r>
            <a:endParaRPr lang="en-GB" sz="3100" dirty="0" smtClean="0">
              <a:ea typeface="Times New Roman"/>
              <a:cs typeface="Arial" panose="020B0604020202020204" pitchFamily="34" charset="0"/>
            </a:endParaRPr>
          </a:p>
          <a:p>
            <a:pPr marL="0" indent="0">
              <a:spcBef>
                <a:spcPts val="0"/>
              </a:spcBef>
              <a:buClrTx/>
              <a:buSzPct val="75000"/>
              <a:buFont typeface="Wingdings" pitchFamily="2" charset="2"/>
              <a:buChar char="Ø"/>
            </a:pPr>
            <a:endParaRPr lang="en-GB" sz="3100" dirty="0" smtClean="0">
              <a:ea typeface="Times New Roman"/>
              <a:cs typeface="Arial" panose="020B0604020202020204" pitchFamily="34" charset="0"/>
            </a:endParaRPr>
          </a:p>
          <a:p>
            <a:pPr>
              <a:spcBef>
                <a:spcPts val="0"/>
              </a:spcBef>
              <a:buClrTx/>
              <a:buSzPct val="75000"/>
              <a:buFont typeface="Wingdings" pitchFamily="2" charset="2"/>
              <a:buChar char="Ø"/>
            </a:pPr>
            <a:r>
              <a:rPr lang="en-GB" sz="3100" dirty="0" smtClean="0">
                <a:cs typeface="Arial" panose="020B0604020202020204" pitchFamily="34" charset="0"/>
              </a:rPr>
              <a:t>Ensure that the SENCo is able to influence strategic decisions about SEN</a:t>
            </a:r>
            <a:endParaRPr lang="en-GB" sz="3100" dirty="0" smtClean="0">
              <a:ea typeface="Times New Roman"/>
              <a:cs typeface="Arial" panose="020B0604020202020204" pitchFamily="34" charset="0"/>
            </a:endParaRPr>
          </a:p>
          <a:p>
            <a:pPr marL="0" indent="0">
              <a:spcBef>
                <a:spcPts val="0"/>
              </a:spcBef>
              <a:buClrTx/>
              <a:buSzPct val="75000"/>
              <a:buFont typeface="Wingdings" pitchFamily="2" charset="2"/>
              <a:buChar char="Ø"/>
            </a:pPr>
            <a:endParaRPr lang="en-GB" sz="3100" dirty="0" smtClean="0">
              <a:ea typeface="Times New Roman"/>
              <a:cs typeface="Arial" panose="020B0604020202020204" pitchFamily="34" charset="0"/>
            </a:endParaRPr>
          </a:p>
          <a:p>
            <a:pPr>
              <a:spcBef>
                <a:spcPts val="0"/>
              </a:spcBef>
              <a:buClrTx/>
              <a:buSzPct val="75000"/>
              <a:buFont typeface="Wingdings" pitchFamily="2" charset="2"/>
              <a:buChar char="Ø"/>
            </a:pPr>
            <a:r>
              <a:rPr lang="en-GB" sz="3100" dirty="0" smtClean="0">
                <a:ea typeface="Times New Roman"/>
                <a:cs typeface="Arial" panose="020B0604020202020204" pitchFamily="34" charset="0"/>
              </a:rPr>
              <a:t>Ensure the wider school community understands the implications of the reforms for whole school improvement (from governors to classroom teachers and teaching assistants)</a:t>
            </a:r>
          </a:p>
          <a:p>
            <a:pPr marL="0" indent="0">
              <a:spcBef>
                <a:spcPts val="0"/>
              </a:spcBef>
              <a:buClrTx/>
              <a:buSzPct val="75000"/>
              <a:buFont typeface="Wingdings" pitchFamily="2" charset="2"/>
              <a:buChar char="Ø"/>
            </a:pPr>
            <a:endParaRPr lang="en-GB" sz="3100" dirty="0" smtClean="0">
              <a:ea typeface="Calibri"/>
              <a:cs typeface="Arial" panose="020B0604020202020204" pitchFamily="34" charset="0"/>
            </a:endParaRPr>
          </a:p>
          <a:p>
            <a:pPr>
              <a:spcBef>
                <a:spcPts val="0"/>
              </a:spcBef>
              <a:buClrTx/>
              <a:buSzPct val="75000"/>
              <a:buFont typeface="Wingdings" pitchFamily="2" charset="2"/>
              <a:buChar char="Ø"/>
            </a:pPr>
            <a:r>
              <a:rPr lang="en-GB" sz="3100" dirty="0" smtClean="0">
                <a:ea typeface="Calibri"/>
                <a:cs typeface="Arial" panose="020B0604020202020204" pitchFamily="34" charset="0"/>
              </a:rPr>
              <a:t>Put in place arrangements to ensure parents /carers are regularly engaged in discussions about the progress of their child (at least three times a year)</a:t>
            </a:r>
          </a:p>
        </p:txBody>
      </p:sp>
      <p:sp>
        <p:nvSpPr>
          <p:cNvPr id="7" name="Title 2"/>
          <p:cNvSpPr>
            <a:spLocks noGrp="1"/>
          </p:cNvSpPr>
          <p:nvPr>
            <p:ph type="title"/>
          </p:nvPr>
        </p:nvSpPr>
        <p:spPr>
          <a:xfrm>
            <a:off x="914400" y="450002"/>
            <a:ext cx="8229600" cy="850106"/>
          </a:xfrm>
        </p:spPr>
        <p:txBody>
          <a:bodyPr>
            <a:normAutofit/>
          </a:bodyPr>
          <a:lstStyle/>
          <a:p>
            <a:r>
              <a:rPr lang="en-GB" sz="4200" dirty="0" smtClean="0">
                <a:solidFill>
                  <a:schemeClr val="tx1"/>
                </a:solidFill>
                <a:effectLst/>
              </a:rPr>
              <a:t>Also worth remembering…</a:t>
            </a:r>
            <a:endParaRPr lang="en-GB" sz="4200" dirty="0">
              <a:solidFill>
                <a:schemeClr val="tx1"/>
              </a:solidFill>
              <a:effectLst/>
            </a:endParaRPr>
          </a:p>
        </p:txBody>
      </p:sp>
      <p:sp>
        <p:nvSpPr>
          <p:cNvPr id="8"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ctr">
              <a:defRPr sz="1200" b="1" smtClean="0">
                <a:solidFill>
                  <a:schemeClr val="tx1"/>
                </a:solidFill>
              </a:defRPr>
            </a:lvl1pPr>
          </a:lstStyle>
          <a:p>
            <a:pPr>
              <a:defRPr/>
            </a:pPr>
            <a:r>
              <a:rPr lang="en-GB" altLang="en-US" dirty="0" smtClean="0"/>
              <a:t>www.gdmorewood.com</a:t>
            </a:r>
            <a:endParaRPr lang="en-US" altLang="en-US" dirty="0"/>
          </a:p>
        </p:txBody>
      </p:sp>
      <p:sp>
        <p:nvSpPr>
          <p:cNvPr id="9"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dirty="0"/>
              <a:t>PRIVATE &amp; CONFIDENTIAL</a:t>
            </a:r>
          </a:p>
        </p:txBody>
      </p:sp>
    </p:spTree>
    <p:extLst>
      <p:ext uri="{BB962C8B-B14F-4D97-AF65-F5344CB8AC3E}">
        <p14:creationId xmlns:p14="http://schemas.microsoft.com/office/powerpoint/2010/main" xmlns="" val="28621064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295328" y="1484851"/>
            <a:ext cx="8229600" cy="4525963"/>
          </a:xfrm>
        </p:spPr>
        <p:txBody>
          <a:bodyPr>
            <a:normAutofit fontScale="85000" lnSpcReduction="20000"/>
          </a:bodyPr>
          <a:lstStyle/>
          <a:p>
            <a:pPr>
              <a:spcBef>
                <a:spcPts val="0"/>
              </a:spcBef>
              <a:buClrTx/>
              <a:buSzPct val="75000"/>
              <a:buNone/>
            </a:pPr>
            <a:r>
              <a:rPr lang="en-GB" sz="3100" dirty="0" smtClean="0">
                <a:cs typeface="Arial" panose="020B0604020202020204" pitchFamily="34" charset="0"/>
              </a:rPr>
              <a:t>What the reforms mean for Headteachers:</a:t>
            </a:r>
          </a:p>
          <a:p>
            <a:pPr>
              <a:spcBef>
                <a:spcPts val="0"/>
              </a:spcBef>
              <a:buClrTx/>
              <a:buSzPct val="75000"/>
              <a:buNone/>
            </a:pPr>
            <a:endParaRPr lang="en-GB" sz="3100" dirty="0" smtClean="0">
              <a:cs typeface="Arial" panose="020B0604020202020204" pitchFamily="34" charset="0"/>
            </a:endParaRPr>
          </a:p>
          <a:p>
            <a:pPr>
              <a:lnSpc>
                <a:spcPct val="120000"/>
              </a:lnSpc>
              <a:spcBef>
                <a:spcPts val="0"/>
              </a:spcBef>
              <a:buClrTx/>
              <a:buSzPct val="75000"/>
              <a:buFont typeface="Wingdings" pitchFamily="2" charset="2"/>
              <a:buChar char="Ø"/>
            </a:pPr>
            <a:r>
              <a:rPr lang="en-GB" sz="3200" dirty="0" smtClean="0">
                <a:ea typeface="Calibri"/>
                <a:cs typeface="Arial" panose="020B0604020202020204" pitchFamily="34" charset="0"/>
              </a:rPr>
              <a:t>Ensure a process is in place for involving parents/carers and young people in reviewing provision and planning for those currently on school action/plus and any newly identified students with SEND</a:t>
            </a:r>
          </a:p>
          <a:p>
            <a:pPr marL="0" indent="0">
              <a:lnSpc>
                <a:spcPct val="120000"/>
              </a:lnSpc>
              <a:spcBef>
                <a:spcPts val="0"/>
              </a:spcBef>
              <a:buClrTx/>
              <a:buSzPct val="75000"/>
              <a:buFont typeface="Wingdings" pitchFamily="2" charset="2"/>
              <a:buChar char="Ø"/>
            </a:pPr>
            <a:endParaRPr lang="en-GB" sz="1800" dirty="0" smtClean="0">
              <a:ea typeface="Calibri"/>
              <a:cs typeface="Arial" panose="020B0604020202020204" pitchFamily="34" charset="0"/>
            </a:endParaRPr>
          </a:p>
          <a:p>
            <a:pPr>
              <a:lnSpc>
                <a:spcPct val="120000"/>
              </a:lnSpc>
              <a:spcBef>
                <a:spcPts val="0"/>
              </a:spcBef>
              <a:buClrTx/>
              <a:buSzPct val="75000"/>
              <a:buFont typeface="Wingdings" pitchFamily="2" charset="2"/>
              <a:buChar char="Ø"/>
            </a:pPr>
            <a:r>
              <a:rPr lang="en-GB" sz="3200" dirty="0" smtClean="0">
                <a:cs typeface="Arial" panose="020B0604020202020204" pitchFamily="34" charset="0"/>
              </a:rPr>
              <a:t>Develop relationship with post 16 providers and explore how you will support students with SEND with their transition to post 16 education</a:t>
            </a:r>
          </a:p>
        </p:txBody>
      </p:sp>
      <p:sp>
        <p:nvSpPr>
          <p:cNvPr id="5" name="Title 2"/>
          <p:cNvSpPr>
            <a:spLocks noGrp="1"/>
          </p:cNvSpPr>
          <p:nvPr>
            <p:ph type="title"/>
          </p:nvPr>
        </p:nvSpPr>
        <p:spPr>
          <a:xfrm>
            <a:off x="914400" y="399898"/>
            <a:ext cx="8229600" cy="850106"/>
          </a:xfrm>
        </p:spPr>
        <p:txBody>
          <a:bodyPr>
            <a:normAutofit/>
          </a:bodyPr>
          <a:lstStyle/>
          <a:p>
            <a:r>
              <a:rPr lang="en-GB" sz="4200" dirty="0" smtClean="0">
                <a:solidFill>
                  <a:schemeClr val="tx1"/>
                </a:solidFill>
                <a:effectLst/>
              </a:rPr>
              <a:t>Also worth remembering…</a:t>
            </a:r>
            <a:endParaRPr lang="en-GB" sz="4200" dirty="0">
              <a:solidFill>
                <a:schemeClr val="tx1"/>
              </a:solidFill>
              <a:effectLst/>
            </a:endParaRPr>
          </a:p>
        </p:txBody>
      </p:sp>
      <p:sp>
        <p:nvSpPr>
          <p:cNvPr id="6"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ctr">
              <a:defRPr sz="1200" b="1" smtClean="0">
                <a:solidFill>
                  <a:schemeClr val="tx1"/>
                </a:solidFill>
              </a:defRPr>
            </a:lvl1pPr>
          </a:lstStyle>
          <a:p>
            <a:pPr>
              <a:defRPr/>
            </a:pPr>
            <a:r>
              <a:rPr lang="en-GB" altLang="en-US" dirty="0" smtClean="0"/>
              <a:t>www.gdmorewood.com</a:t>
            </a:r>
            <a:endParaRPr lang="en-US" altLang="en-US" dirty="0"/>
          </a:p>
        </p:txBody>
      </p:sp>
      <p:sp>
        <p:nvSpPr>
          <p:cNvPr id="7"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dirty="0"/>
              <a:t>PRIVATE &amp; CONFIDENTIAL</a:t>
            </a:r>
          </a:p>
        </p:txBody>
      </p:sp>
    </p:spTree>
    <p:extLst>
      <p:ext uri="{BB962C8B-B14F-4D97-AF65-F5344CB8AC3E}">
        <p14:creationId xmlns:p14="http://schemas.microsoft.com/office/powerpoint/2010/main" xmlns="" val="22340250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2147" y="1644167"/>
            <a:ext cx="8229600" cy="4525963"/>
          </a:xfrm>
        </p:spPr>
        <p:txBody>
          <a:bodyPr/>
          <a:lstStyle/>
          <a:p>
            <a:endParaRPr lang="en-GB" dirty="0" smtClean="0"/>
          </a:p>
          <a:p>
            <a:endParaRPr lang="en-GB" dirty="0"/>
          </a:p>
          <a:p>
            <a:pPr marL="0" indent="0">
              <a:buNone/>
            </a:pPr>
            <a:endParaRPr lang="en-GB" dirty="0" smtClean="0"/>
          </a:p>
          <a:p>
            <a:pPr marL="0" indent="0" algn="ctr">
              <a:buNone/>
            </a:pPr>
            <a:r>
              <a:rPr lang="en-GB" dirty="0" smtClean="0"/>
              <a:t>See additional hand-out</a:t>
            </a:r>
            <a:endParaRPr lang="en-GB" dirty="0"/>
          </a:p>
        </p:txBody>
      </p:sp>
      <p:sp>
        <p:nvSpPr>
          <p:cNvPr id="3" name="Title 2"/>
          <p:cNvSpPr>
            <a:spLocks noGrp="1"/>
          </p:cNvSpPr>
          <p:nvPr>
            <p:ph type="title"/>
          </p:nvPr>
        </p:nvSpPr>
        <p:spPr>
          <a:xfrm>
            <a:off x="914400" y="286229"/>
            <a:ext cx="8229600" cy="1143000"/>
          </a:xfrm>
        </p:spPr>
        <p:txBody>
          <a:bodyPr/>
          <a:lstStyle/>
          <a:p>
            <a:r>
              <a:rPr lang="en-GB" sz="4000" dirty="0" smtClean="0"/>
              <a:t>Key Information &amp; The Law…</a:t>
            </a:r>
            <a:endParaRPr lang="en-GB" sz="4000" dirty="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ctr">
              <a:defRPr sz="1200" b="1" smtClean="0">
                <a:solidFill>
                  <a:schemeClr val="tx1"/>
                </a:solidFill>
              </a:defRPr>
            </a:lvl1pPr>
          </a:lstStyle>
          <a:p>
            <a:pPr>
              <a:defRPr/>
            </a:pPr>
            <a:r>
              <a:rPr lang="en-GB" altLang="en-US" dirty="0" smtClean="0"/>
              <a:t>www.gdmorewood.com</a:t>
            </a:r>
            <a:endParaRPr lang="en-US"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dirty="0"/>
              <a:t>PRIVATE &amp; CONFIDENTIAL</a:t>
            </a:r>
          </a:p>
        </p:txBody>
      </p:sp>
    </p:spTree>
    <p:extLst>
      <p:ext uri="{BB962C8B-B14F-4D97-AF65-F5344CB8AC3E}">
        <p14:creationId xmlns:p14="http://schemas.microsoft.com/office/powerpoint/2010/main" xmlns="" val="15669475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547480"/>
            <a:ext cx="8352928" cy="4525963"/>
          </a:xfrm>
        </p:spPr>
        <p:txBody>
          <a:bodyPr>
            <a:normAutofit fontScale="85000" lnSpcReduction="10000"/>
          </a:bodyPr>
          <a:lstStyle/>
          <a:p>
            <a:pPr marL="457200" lvl="1" indent="-457200">
              <a:lnSpc>
                <a:spcPct val="100000"/>
              </a:lnSpc>
              <a:spcBef>
                <a:spcPts val="0"/>
              </a:spcBef>
              <a:spcAft>
                <a:spcPts val="1200"/>
              </a:spcAft>
              <a:buClrTx/>
              <a:buSzPct val="75000"/>
              <a:buFont typeface="Wingdings" pitchFamily="2" charset="2"/>
              <a:buChar char="Ø"/>
            </a:pPr>
            <a:r>
              <a:rPr lang="en-GB" sz="2700" dirty="0" smtClean="0">
                <a:ea typeface="ＭＳ Ｐゴシック" charset="0"/>
              </a:rPr>
              <a:t>a whole-school approach to improving the provision for, progress of, and outcomes for all our students including those with SEND</a:t>
            </a:r>
          </a:p>
          <a:p>
            <a:pPr marL="457200" lvl="1" indent="-457200">
              <a:lnSpc>
                <a:spcPct val="100000"/>
              </a:lnSpc>
              <a:spcBef>
                <a:spcPts val="0"/>
              </a:spcBef>
              <a:spcAft>
                <a:spcPts val="1200"/>
              </a:spcAft>
              <a:buClrTx/>
              <a:buSzPct val="75000"/>
              <a:buFont typeface="Wingdings" pitchFamily="2" charset="2"/>
              <a:buChar char="Ø"/>
            </a:pPr>
            <a:r>
              <a:rPr lang="en-GB" sz="2700" dirty="0" smtClean="0">
                <a:ea typeface="ＭＳ Ｐゴシック" charset="0"/>
              </a:rPr>
              <a:t>providing plenty of opportunity for high-quality training and CPD to ensure we develop our skills and capacity to meet the needs of all our students including those with SEND</a:t>
            </a:r>
          </a:p>
          <a:p>
            <a:pPr marL="457200" lvl="1" indent="-457200">
              <a:lnSpc>
                <a:spcPct val="100000"/>
              </a:lnSpc>
              <a:spcBef>
                <a:spcPts val="0"/>
              </a:spcBef>
              <a:spcAft>
                <a:spcPts val="1200"/>
              </a:spcAft>
              <a:buClrTx/>
              <a:buSzPct val="75000"/>
              <a:buFont typeface="Wingdings" pitchFamily="2" charset="2"/>
              <a:buChar char="Ø"/>
            </a:pPr>
            <a:r>
              <a:rPr lang="en-GB" sz="2700" dirty="0" smtClean="0">
                <a:ea typeface="ＭＳ Ｐゴシック" charset="0"/>
              </a:rPr>
              <a:t>ensuring young people and parents/carers are at the heart of decision-making – proper joint working &amp; co-production</a:t>
            </a:r>
          </a:p>
          <a:p>
            <a:pPr marL="457200" lvl="1" indent="-457200">
              <a:lnSpc>
                <a:spcPct val="100000"/>
              </a:lnSpc>
              <a:spcBef>
                <a:spcPts val="0"/>
              </a:spcBef>
              <a:spcAft>
                <a:spcPts val="1200"/>
              </a:spcAft>
              <a:buClrTx/>
              <a:buSzPct val="75000"/>
              <a:buFont typeface="Wingdings" pitchFamily="2" charset="2"/>
              <a:buChar char="Ø"/>
            </a:pPr>
            <a:r>
              <a:rPr lang="en-GB" sz="2700" dirty="0" smtClean="0">
                <a:ea typeface="ＭＳ Ｐゴシック" charset="0"/>
              </a:rPr>
              <a:t>to monitor and evaluate effectively through evidence the impact of provision on the achievement of students with SEND as part of inclusive policy and practice</a:t>
            </a:r>
          </a:p>
          <a:p>
            <a:endParaRPr lang="en-GB" dirty="0"/>
          </a:p>
        </p:txBody>
      </p:sp>
      <p:sp>
        <p:nvSpPr>
          <p:cNvPr id="3" name="Title 2"/>
          <p:cNvSpPr>
            <a:spLocks noGrp="1"/>
          </p:cNvSpPr>
          <p:nvPr>
            <p:ph type="title"/>
          </p:nvPr>
        </p:nvSpPr>
        <p:spPr>
          <a:xfrm>
            <a:off x="914400" y="414109"/>
            <a:ext cx="8229600" cy="994122"/>
          </a:xfrm>
        </p:spPr>
        <p:txBody>
          <a:bodyPr>
            <a:normAutofit/>
          </a:bodyPr>
          <a:lstStyle/>
          <a:p>
            <a:r>
              <a:rPr lang="en-GB" sz="4200" dirty="0" smtClean="0">
                <a:solidFill>
                  <a:schemeClr val="tx1"/>
                </a:solidFill>
                <a:effectLst/>
              </a:rPr>
              <a:t>Priestnall School’s commitment…</a:t>
            </a:r>
            <a:endParaRPr lang="en-GB" sz="4200" dirty="0">
              <a:solidFill>
                <a:schemeClr val="tx1"/>
              </a:solidFill>
              <a:effectLst/>
            </a:endParaRP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ctr">
              <a:defRPr sz="1200" b="1" smtClean="0">
                <a:solidFill>
                  <a:schemeClr val="tx1"/>
                </a:solidFill>
              </a:defRPr>
            </a:lvl1pPr>
          </a:lstStyle>
          <a:p>
            <a:pPr>
              <a:defRPr/>
            </a:pPr>
            <a:r>
              <a:rPr lang="en-GB" altLang="en-US" dirty="0" smtClean="0"/>
              <a:t>www.gdmorewood.com</a:t>
            </a:r>
            <a:endParaRPr lang="en-US"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dirty="0"/>
              <a:t>PRIVATE &amp; CONFIDENTIAL</a:t>
            </a:r>
          </a:p>
        </p:txBody>
      </p:sp>
    </p:spTree>
    <p:extLst>
      <p:ext uri="{BB962C8B-B14F-4D97-AF65-F5344CB8AC3E}">
        <p14:creationId xmlns:p14="http://schemas.microsoft.com/office/powerpoint/2010/main" xmlns="" val="13060104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754127"/>
            <a:ext cx="8229600" cy="4525963"/>
          </a:xfrm>
        </p:spPr>
        <p:txBody>
          <a:bodyPr>
            <a:normAutofit/>
          </a:bodyPr>
          <a:lstStyle/>
          <a:p>
            <a:pPr>
              <a:buClrTx/>
              <a:buSzPct val="75000"/>
              <a:buFont typeface="Wingdings" pitchFamily="2" charset="2"/>
              <a:buChar char="Ø"/>
            </a:pPr>
            <a:r>
              <a:rPr lang="en-GB" dirty="0" smtClean="0"/>
              <a:t>Much has been written about the ‘themes’ of the new Code…</a:t>
            </a:r>
          </a:p>
          <a:p>
            <a:pPr>
              <a:buClrTx/>
              <a:buSzPct val="75000"/>
              <a:buFont typeface="Wingdings" pitchFamily="2" charset="2"/>
              <a:buChar char="Ø"/>
            </a:pPr>
            <a:r>
              <a:rPr lang="en-GB" dirty="0" smtClean="0"/>
              <a:t>For me it is important to understand key ‘whole school’ decisions…</a:t>
            </a:r>
          </a:p>
          <a:p>
            <a:pPr>
              <a:buClrTx/>
              <a:buSzPct val="75000"/>
              <a:buFont typeface="Wingdings" pitchFamily="2" charset="2"/>
              <a:buChar char="Ø"/>
            </a:pPr>
            <a:r>
              <a:rPr lang="en-GB" dirty="0" smtClean="0"/>
              <a:t>I recently wrote about my key ‘top three’ in the reincarnated blog – SENCology:</a:t>
            </a:r>
          </a:p>
          <a:p>
            <a:pPr lvl="2">
              <a:buClrTx/>
              <a:buSzPct val="75000"/>
              <a:buNone/>
            </a:pPr>
            <a:r>
              <a:rPr lang="en-GB" dirty="0" smtClean="0"/>
              <a:t>1. An inclusive curriculum offer</a:t>
            </a:r>
          </a:p>
          <a:p>
            <a:pPr lvl="2">
              <a:buClrTx/>
              <a:buSzPct val="75000"/>
              <a:buNone/>
            </a:pPr>
            <a:r>
              <a:rPr lang="en-GB" dirty="0" smtClean="0"/>
              <a:t>2. Leadership that values diversity and a truly inclusive ‘whole-school approach’</a:t>
            </a:r>
          </a:p>
          <a:p>
            <a:pPr lvl="2">
              <a:buClrTx/>
              <a:buSzPct val="75000"/>
              <a:buNone/>
            </a:pPr>
            <a:r>
              <a:rPr lang="en-GB" dirty="0" smtClean="0"/>
              <a:t>3. The education of staff, other adults and peers</a:t>
            </a:r>
          </a:p>
          <a:p>
            <a:pPr>
              <a:buClrTx/>
              <a:buSzPct val="75000"/>
              <a:buFont typeface="Wingdings" pitchFamily="2" charset="2"/>
              <a:buChar char="Ø"/>
            </a:pPr>
            <a:endParaRPr lang="en-GB" dirty="0" smtClean="0"/>
          </a:p>
          <a:p>
            <a:pPr>
              <a:buClrTx/>
              <a:buSzPct val="75000"/>
              <a:buFont typeface="Wingdings" pitchFamily="2" charset="2"/>
              <a:buChar char="Ø"/>
            </a:pPr>
            <a:endParaRPr lang="en-GB" dirty="0"/>
          </a:p>
        </p:txBody>
      </p:sp>
      <p:sp>
        <p:nvSpPr>
          <p:cNvPr id="3" name="Title 2"/>
          <p:cNvSpPr>
            <a:spLocks noGrp="1"/>
          </p:cNvSpPr>
          <p:nvPr>
            <p:ph type="title"/>
          </p:nvPr>
        </p:nvSpPr>
        <p:spPr>
          <a:xfrm>
            <a:off x="914400" y="487580"/>
            <a:ext cx="8229600" cy="890283"/>
          </a:xfrm>
        </p:spPr>
        <p:txBody>
          <a:bodyPr/>
          <a:lstStyle/>
          <a:p>
            <a:r>
              <a:rPr lang="en-GB" sz="4200" dirty="0" smtClean="0">
                <a:solidFill>
                  <a:schemeClr val="tx1"/>
                </a:solidFill>
                <a:effectLst/>
              </a:rPr>
              <a:t>How to adapt and develop…</a:t>
            </a:r>
            <a:endParaRPr lang="en-GB" sz="4200" dirty="0">
              <a:solidFill>
                <a:schemeClr val="tx1"/>
              </a:solidFill>
              <a:effectLst/>
            </a:endParaRP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ctr">
              <a:defRPr sz="1200" b="1" smtClean="0">
                <a:solidFill>
                  <a:schemeClr val="tx1"/>
                </a:solidFill>
              </a:defRPr>
            </a:lvl1pPr>
          </a:lstStyle>
          <a:p>
            <a:pPr>
              <a:defRPr/>
            </a:pPr>
            <a:r>
              <a:rPr lang="en-GB" altLang="en-US" dirty="0" smtClean="0"/>
              <a:t>www.gdmorewood.com</a:t>
            </a:r>
            <a:endParaRPr lang="en-US"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dirty="0"/>
              <a:t>PRIVATE &amp; CONFIDENTIAL</a:t>
            </a:r>
          </a:p>
        </p:txBody>
      </p:sp>
    </p:spTree>
    <p:extLst>
      <p:ext uri="{BB962C8B-B14F-4D97-AF65-F5344CB8AC3E}">
        <p14:creationId xmlns:p14="http://schemas.microsoft.com/office/powerpoint/2010/main" xmlns="" val="29496387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82161"/>
            <a:ext cx="8229600" cy="4525963"/>
          </a:xfrm>
        </p:spPr>
        <p:txBody>
          <a:bodyPr>
            <a:normAutofit/>
          </a:bodyPr>
          <a:lstStyle/>
          <a:p>
            <a:pPr marL="109728" indent="0" algn="ctr">
              <a:buNone/>
            </a:pPr>
            <a:endParaRPr lang="en-GB" sz="2000" b="1" dirty="0" smtClean="0"/>
          </a:p>
          <a:p>
            <a:pPr marL="109728" indent="0" algn="ctr">
              <a:buNone/>
            </a:pPr>
            <a:r>
              <a:rPr lang="en-GB" sz="3600" b="1" dirty="0" smtClean="0"/>
              <a:t>Assess – Plan – Do </a:t>
            </a:r>
            <a:r>
              <a:rPr lang="en-GB" sz="3600" b="1" dirty="0"/>
              <a:t>–</a:t>
            </a:r>
            <a:r>
              <a:rPr lang="en-GB" sz="3600" b="1" dirty="0" smtClean="0"/>
              <a:t> Review</a:t>
            </a:r>
          </a:p>
          <a:p>
            <a:pPr marL="109728" indent="0">
              <a:buNone/>
            </a:pPr>
            <a:endParaRPr lang="en-GB" sz="2400" dirty="0" smtClean="0"/>
          </a:p>
          <a:p>
            <a:pPr marL="109728" indent="0">
              <a:buNone/>
            </a:pPr>
            <a:r>
              <a:rPr lang="en-GB" dirty="0" smtClean="0"/>
              <a:t>Including new focus on mental health:</a:t>
            </a:r>
          </a:p>
          <a:p>
            <a:pPr marL="109728" indent="0">
              <a:buNone/>
            </a:pPr>
            <a:endParaRPr lang="en-GB" sz="1200" dirty="0"/>
          </a:p>
          <a:p>
            <a:pPr marL="109728" indent="0">
              <a:buNone/>
            </a:pPr>
            <a:r>
              <a:rPr lang="en-GB" dirty="0"/>
              <a:t>1. Communication and interaction </a:t>
            </a:r>
          </a:p>
          <a:p>
            <a:pPr marL="109728" indent="0">
              <a:buNone/>
            </a:pPr>
            <a:r>
              <a:rPr lang="en-GB" dirty="0"/>
              <a:t>2. Cognition and learning </a:t>
            </a:r>
          </a:p>
          <a:p>
            <a:pPr marL="109728" indent="0">
              <a:buNone/>
            </a:pPr>
            <a:r>
              <a:rPr lang="en-GB" dirty="0"/>
              <a:t>3. Social, mental and emotional health </a:t>
            </a:r>
          </a:p>
          <a:p>
            <a:pPr marL="109728" indent="0">
              <a:buNone/>
            </a:pPr>
            <a:r>
              <a:rPr lang="en-GB" dirty="0"/>
              <a:t>4. Sensory and/or physical </a:t>
            </a:r>
          </a:p>
          <a:p>
            <a:endParaRPr lang="en-GB" dirty="0" smtClean="0"/>
          </a:p>
          <a:p>
            <a:endParaRPr lang="en-GB" dirty="0"/>
          </a:p>
        </p:txBody>
      </p:sp>
      <p:sp>
        <p:nvSpPr>
          <p:cNvPr id="3" name="Title 2"/>
          <p:cNvSpPr>
            <a:spLocks noGrp="1"/>
          </p:cNvSpPr>
          <p:nvPr>
            <p:ph type="title"/>
          </p:nvPr>
        </p:nvSpPr>
        <p:spPr>
          <a:xfrm>
            <a:off x="719064" y="500107"/>
            <a:ext cx="8424936" cy="1143000"/>
          </a:xfrm>
        </p:spPr>
        <p:txBody>
          <a:bodyPr>
            <a:noAutofit/>
          </a:bodyPr>
          <a:lstStyle/>
          <a:p>
            <a:r>
              <a:rPr lang="en-GB" sz="4000" dirty="0">
                <a:solidFill>
                  <a:schemeClr val="tx1"/>
                </a:solidFill>
                <a:effectLst/>
              </a:rPr>
              <a:t>Early identification of need </a:t>
            </a:r>
            <a:r>
              <a:rPr lang="en-GB" sz="4000" dirty="0" smtClean="0">
                <a:solidFill>
                  <a:schemeClr val="tx1"/>
                </a:solidFill>
                <a:effectLst/>
              </a:rPr>
              <a:t>&amp; a graduated approach…</a:t>
            </a:r>
            <a:endParaRPr lang="en-GB" sz="4000" dirty="0">
              <a:solidFill>
                <a:schemeClr val="tx1"/>
              </a:solidFill>
              <a:effectLst/>
            </a:endParaRP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ctr">
              <a:defRPr sz="1200" b="1" smtClean="0">
                <a:solidFill>
                  <a:schemeClr val="tx1"/>
                </a:solidFill>
              </a:defRPr>
            </a:lvl1pPr>
          </a:lstStyle>
          <a:p>
            <a:pPr>
              <a:defRPr/>
            </a:pPr>
            <a:r>
              <a:rPr lang="en-GB" altLang="en-US" dirty="0" smtClean="0"/>
              <a:t>www.gdmorewood.com</a:t>
            </a:r>
            <a:endParaRPr lang="en-US"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dirty="0"/>
              <a:t>PRIVATE &amp; CONFIDENTIAL</a:t>
            </a:r>
          </a:p>
        </p:txBody>
      </p:sp>
    </p:spTree>
    <p:extLst>
      <p:ext uri="{BB962C8B-B14F-4D97-AF65-F5344CB8AC3E}">
        <p14:creationId xmlns:p14="http://schemas.microsoft.com/office/powerpoint/2010/main" xmlns="" val="20554784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494228"/>
            <a:ext cx="8229600" cy="4525963"/>
          </a:xfrm>
        </p:spPr>
        <p:txBody>
          <a:bodyPr/>
          <a:lstStyle/>
          <a:p>
            <a:pPr>
              <a:buClrTx/>
              <a:buSzPct val="75000"/>
              <a:buFont typeface="Wingdings" pitchFamily="2" charset="2"/>
              <a:buChar char="Ø"/>
            </a:pPr>
            <a:r>
              <a:rPr lang="en-GB" dirty="0" smtClean="0"/>
              <a:t>Deploying additional adults to simply ‘answer’ the deficit in attainment is NOT the key…</a:t>
            </a:r>
          </a:p>
          <a:p>
            <a:pPr>
              <a:buClrTx/>
              <a:buSzPct val="75000"/>
              <a:buFont typeface="Wingdings" pitchFamily="2" charset="2"/>
              <a:buChar char="Ø"/>
            </a:pPr>
            <a:r>
              <a:rPr lang="en-GB" dirty="0" smtClean="0"/>
              <a:t>‘Best Buys’ are what works well for you…</a:t>
            </a:r>
          </a:p>
          <a:p>
            <a:pPr>
              <a:buClrTx/>
              <a:buSzPct val="75000"/>
              <a:buFont typeface="Wingdings" pitchFamily="2" charset="2"/>
              <a:buChar char="Ø"/>
            </a:pPr>
            <a:r>
              <a:rPr lang="en-GB" dirty="0" smtClean="0"/>
              <a:t>Support Staff are essential as part of a whole-school approach; not simply THE answer on its own…</a:t>
            </a:r>
          </a:p>
          <a:p>
            <a:pPr>
              <a:buClrTx/>
              <a:buSzPct val="75000"/>
              <a:buFont typeface="Wingdings" pitchFamily="2" charset="2"/>
              <a:buChar char="Ø"/>
            </a:pPr>
            <a:endParaRPr lang="en-GB" dirty="0" smtClean="0"/>
          </a:p>
          <a:p>
            <a:pPr>
              <a:buNone/>
            </a:pPr>
            <a:r>
              <a:rPr lang="en-GB" b="1" dirty="0" smtClean="0"/>
              <a:t>REMEMBER … </a:t>
            </a:r>
            <a:r>
              <a:rPr lang="en-GB" dirty="0" smtClean="0"/>
              <a:t/>
            </a:r>
            <a:br>
              <a:rPr lang="en-GB" dirty="0" smtClean="0"/>
            </a:br>
            <a:r>
              <a:rPr lang="en-GB" dirty="0" smtClean="0"/>
              <a:t>…effective support is essential for students with SEND and other vulnerable groups to make progress – additional adults form an important part of that support – when used effectively!</a:t>
            </a:r>
          </a:p>
          <a:p>
            <a:endParaRPr lang="en-GB" dirty="0"/>
          </a:p>
        </p:txBody>
      </p:sp>
      <p:sp>
        <p:nvSpPr>
          <p:cNvPr id="3" name="Title 2"/>
          <p:cNvSpPr>
            <a:spLocks noGrp="1"/>
          </p:cNvSpPr>
          <p:nvPr>
            <p:ph type="title"/>
          </p:nvPr>
        </p:nvSpPr>
        <p:spPr>
          <a:xfrm>
            <a:off x="914400" y="398435"/>
            <a:ext cx="8229600" cy="922114"/>
          </a:xfrm>
        </p:spPr>
        <p:txBody>
          <a:bodyPr/>
          <a:lstStyle/>
          <a:p>
            <a:r>
              <a:rPr lang="en-GB" sz="4000" dirty="0" smtClean="0">
                <a:solidFill>
                  <a:schemeClr val="tx1"/>
                </a:solidFill>
                <a:effectLst/>
              </a:rPr>
              <a:t>Using TAs &amp; Support Staff… (1)</a:t>
            </a:r>
            <a:endParaRPr lang="en-GB" sz="4000" dirty="0">
              <a:solidFill>
                <a:schemeClr val="tx1"/>
              </a:solidFill>
              <a:effectLst/>
            </a:endParaRP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ctr">
              <a:defRPr sz="1200" b="1" smtClean="0">
                <a:solidFill>
                  <a:schemeClr val="tx1"/>
                </a:solidFill>
              </a:defRPr>
            </a:lvl1pPr>
          </a:lstStyle>
          <a:p>
            <a:pPr>
              <a:defRPr/>
            </a:pPr>
            <a:r>
              <a:rPr lang="en-GB" altLang="en-US" dirty="0" smtClean="0"/>
              <a:t>www.gdmorewood.com</a:t>
            </a:r>
            <a:endParaRPr lang="en-US"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dirty="0"/>
              <a:t>PRIVATE &amp; CONFIDENTIAL</a:t>
            </a:r>
          </a:p>
        </p:txBody>
      </p:sp>
    </p:spTree>
    <p:extLst>
      <p:ext uri="{BB962C8B-B14F-4D97-AF65-F5344CB8AC3E}">
        <p14:creationId xmlns:p14="http://schemas.microsoft.com/office/powerpoint/2010/main" xmlns="" val="6721166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2167353"/>
            <a:ext cx="8229600" cy="4234475"/>
          </a:xfrm>
        </p:spPr>
        <p:txBody>
          <a:bodyPr/>
          <a:lstStyle/>
          <a:p>
            <a:pPr>
              <a:buClrTx/>
              <a:buSzPct val="75000"/>
              <a:buFont typeface="Wingdings" pitchFamily="2" charset="2"/>
              <a:buChar char="Ø"/>
            </a:pPr>
            <a:r>
              <a:rPr lang="en-GB" sz="3200" dirty="0" smtClean="0"/>
              <a:t>‘Velcroed’ support</a:t>
            </a:r>
          </a:p>
          <a:p>
            <a:pPr>
              <a:buClrTx/>
              <a:buSzPct val="75000"/>
              <a:buFont typeface="Wingdings" pitchFamily="2" charset="2"/>
              <a:buChar char="Ø"/>
            </a:pPr>
            <a:r>
              <a:rPr lang="en-GB" sz="3200" dirty="0" smtClean="0"/>
              <a:t>‘Helicopter’ support</a:t>
            </a:r>
          </a:p>
          <a:p>
            <a:pPr>
              <a:buClrTx/>
              <a:buSzPct val="75000"/>
              <a:buFont typeface="Wingdings" pitchFamily="2" charset="2"/>
              <a:buChar char="Ø"/>
            </a:pPr>
            <a:r>
              <a:rPr lang="en-GB" sz="3200" dirty="0" smtClean="0"/>
              <a:t>‘Bridge Builder’ support</a:t>
            </a:r>
          </a:p>
          <a:p>
            <a:pPr>
              <a:buClrTx/>
              <a:buSzPct val="75000"/>
              <a:buFont typeface="Wingdings" pitchFamily="2" charset="2"/>
              <a:buChar char="Ø"/>
            </a:pPr>
            <a:r>
              <a:rPr lang="en-GB" sz="3200" dirty="0" smtClean="0"/>
              <a:t> Class / year support</a:t>
            </a:r>
          </a:p>
          <a:p>
            <a:pPr>
              <a:buClrTx/>
              <a:buSzPct val="75000"/>
              <a:buFont typeface="Wingdings" pitchFamily="2" charset="2"/>
              <a:buChar char="Ø"/>
            </a:pPr>
            <a:r>
              <a:rPr lang="en-GB" sz="3200" dirty="0" smtClean="0"/>
              <a:t> Specialist support</a:t>
            </a:r>
          </a:p>
          <a:p>
            <a:pPr>
              <a:buClrTx/>
              <a:buSzPct val="75000"/>
              <a:buFont typeface="Wingdings" pitchFamily="2" charset="2"/>
              <a:buChar char="Ø"/>
            </a:pPr>
            <a:r>
              <a:rPr lang="en-GB" sz="3200" dirty="0" smtClean="0"/>
              <a:t> Subject-specific support</a:t>
            </a:r>
          </a:p>
          <a:p>
            <a:endParaRPr lang="en-GB" dirty="0"/>
          </a:p>
        </p:txBody>
      </p:sp>
      <p:sp>
        <p:nvSpPr>
          <p:cNvPr id="3" name="Title 2"/>
          <p:cNvSpPr>
            <a:spLocks noGrp="1"/>
          </p:cNvSpPr>
          <p:nvPr>
            <p:ph type="title"/>
          </p:nvPr>
        </p:nvSpPr>
        <p:spPr>
          <a:xfrm>
            <a:off x="914400" y="446073"/>
            <a:ext cx="8229600" cy="1143000"/>
          </a:xfrm>
        </p:spPr>
        <p:txBody>
          <a:bodyPr>
            <a:normAutofit fontScale="90000"/>
          </a:bodyPr>
          <a:lstStyle/>
          <a:p>
            <a:r>
              <a:rPr lang="en-GB" sz="4400" dirty="0" smtClean="0">
                <a:solidFill>
                  <a:schemeClr val="tx1"/>
                </a:solidFill>
                <a:effectLst/>
              </a:rPr>
              <a:t>Support models – how many can you think of?</a:t>
            </a:r>
            <a:endParaRPr lang="en-GB" dirty="0">
              <a:solidFill>
                <a:schemeClr val="tx1"/>
              </a:solidFill>
              <a:effectLst/>
            </a:endParaRP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ctr">
              <a:defRPr sz="1200" b="1" smtClean="0">
                <a:solidFill>
                  <a:schemeClr val="tx1"/>
                </a:solidFill>
              </a:defRPr>
            </a:lvl1pPr>
          </a:lstStyle>
          <a:p>
            <a:pPr>
              <a:defRPr/>
            </a:pPr>
            <a:r>
              <a:rPr lang="en-GB" altLang="en-US" dirty="0" smtClean="0"/>
              <a:t>www.gdmorewood.com</a:t>
            </a:r>
            <a:endParaRPr lang="en-US"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dirty="0"/>
              <a:t>PRIVATE &amp; CONFIDENTIAL</a:t>
            </a:r>
          </a:p>
        </p:txBody>
      </p:sp>
    </p:spTree>
    <p:extLst>
      <p:ext uri="{BB962C8B-B14F-4D97-AF65-F5344CB8AC3E}">
        <p14:creationId xmlns:p14="http://schemas.microsoft.com/office/powerpoint/2010/main" xmlns="" val="15830913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41235" y="1436153"/>
            <a:ext cx="4618856" cy="3722413"/>
          </a:xfrm>
        </p:spPr>
        <p:txBody>
          <a:bodyPr/>
          <a:lstStyle/>
          <a:p>
            <a:pPr>
              <a:buClrTx/>
              <a:buSzPct val="75000"/>
              <a:buFont typeface="Wingdings" panose="05000000000000000000" pitchFamily="2" charset="2"/>
              <a:buChar char="Ø"/>
            </a:pPr>
            <a:r>
              <a:rPr lang="en-GB" dirty="0" smtClean="0"/>
              <a:t>Workforce (all staff)</a:t>
            </a:r>
          </a:p>
          <a:p>
            <a:pPr>
              <a:buClrTx/>
              <a:buSzPct val="75000"/>
              <a:buFont typeface="Wingdings" panose="05000000000000000000" pitchFamily="2" charset="2"/>
              <a:buChar char="Ø"/>
            </a:pPr>
            <a:r>
              <a:rPr lang="en-GB" dirty="0" smtClean="0"/>
              <a:t>Parents/carers</a:t>
            </a:r>
          </a:p>
          <a:p>
            <a:pPr>
              <a:buClrTx/>
              <a:buSzPct val="75000"/>
              <a:buFont typeface="Wingdings" panose="05000000000000000000" pitchFamily="2" charset="2"/>
              <a:buChar char="Ø"/>
            </a:pPr>
            <a:r>
              <a:rPr lang="en-GB" dirty="0" smtClean="0"/>
              <a:t>Other agencies – independent supporters/keyworkers etc.</a:t>
            </a:r>
          </a:p>
          <a:p>
            <a:pPr>
              <a:buClrTx/>
              <a:buSzPct val="75000"/>
              <a:buFont typeface="Wingdings" panose="05000000000000000000" pitchFamily="2" charset="2"/>
              <a:buChar char="Ø"/>
            </a:pPr>
            <a:r>
              <a:rPr lang="en-GB" dirty="0" smtClean="0"/>
              <a:t>Don’t forget Teaching Assistants CAN be invaluable</a:t>
            </a:r>
            <a:endParaRPr lang="en-GB" dirty="0"/>
          </a:p>
        </p:txBody>
      </p:sp>
      <p:sp>
        <p:nvSpPr>
          <p:cNvPr id="3" name="Title 2"/>
          <p:cNvSpPr>
            <a:spLocks noGrp="1"/>
          </p:cNvSpPr>
          <p:nvPr>
            <p:ph type="title"/>
          </p:nvPr>
        </p:nvSpPr>
        <p:spPr>
          <a:xfrm>
            <a:off x="914400" y="188640"/>
            <a:ext cx="8229600" cy="864096"/>
          </a:xfrm>
        </p:spPr>
        <p:txBody>
          <a:bodyPr/>
          <a:lstStyle/>
          <a:p>
            <a:r>
              <a:rPr lang="en-GB" sz="4000" dirty="0" smtClean="0">
                <a:solidFill>
                  <a:schemeClr val="tx1"/>
                </a:solidFill>
                <a:effectLst/>
              </a:rPr>
              <a:t>Using TAs &amp; Support Staff… (2)</a:t>
            </a:r>
            <a:endParaRPr lang="en-GB" sz="4000" dirty="0">
              <a:solidFill>
                <a:schemeClr val="tx1"/>
              </a:solidFill>
              <a:effectLst/>
            </a:endParaRPr>
          </a:p>
        </p:txBody>
      </p:sp>
      <p:pic>
        <p:nvPicPr>
          <p:cNvPr id="4" name="Picture 2" descr="C:\Users\Gareth\Desktop\Successful Classroom Partnerships.jpg"/>
          <p:cNvPicPr>
            <a:picLocks noChangeAspect="1" noChangeArrowheads="1"/>
          </p:cNvPicPr>
          <p:nvPr/>
        </p:nvPicPr>
        <p:blipFill>
          <a:blip r:embed="rId2" cstate="print"/>
          <a:srcRect/>
          <a:stretch>
            <a:fillRect/>
          </a:stretch>
        </p:blipFill>
        <p:spPr bwMode="auto">
          <a:xfrm>
            <a:off x="914400" y="864298"/>
            <a:ext cx="2476012" cy="3519838"/>
          </a:xfrm>
          <a:prstGeom prst="rect">
            <a:avLst/>
          </a:prstGeom>
          <a:noFill/>
          <a:ln w="9525">
            <a:noFill/>
            <a:miter lim="800000"/>
            <a:headEnd/>
            <a:tailEnd/>
          </a:ln>
        </p:spPr>
      </p:pic>
      <p:sp>
        <p:nvSpPr>
          <p:cNvPr id="5" name="Content Placeholder 2"/>
          <p:cNvSpPr txBox="1">
            <a:spLocks/>
          </p:cNvSpPr>
          <p:nvPr/>
        </p:nvSpPr>
        <p:spPr>
          <a:xfrm>
            <a:off x="338203" y="4359110"/>
            <a:ext cx="4099992" cy="1928982"/>
          </a:xfrm>
          <a:prstGeom prst="rect">
            <a:avLst/>
          </a:prstGeom>
        </p:spPr>
        <p:txBody>
          <a:bodyPr vert="horz">
            <a:normAutofit fontScale="700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buFontTx/>
              <a:buNone/>
              <a:defRPr/>
            </a:pPr>
            <a:r>
              <a:rPr lang="en-GB" sz="2800" b="1" dirty="0" smtClean="0"/>
              <a:t>	Successful Classroom Partnerships: Making the most of teaching assistants</a:t>
            </a:r>
          </a:p>
          <a:p>
            <a:pPr>
              <a:buFontTx/>
              <a:buNone/>
              <a:defRPr/>
            </a:pPr>
            <a:endParaRPr lang="en-GB" sz="2000" b="1" dirty="0" smtClean="0"/>
          </a:p>
          <a:p>
            <a:pPr>
              <a:buFontTx/>
              <a:buNone/>
              <a:defRPr/>
            </a:pPr>
            <a:r>
              <a:rPr lang="en-GB" sz="2000" b="1" dirty="0" smtClean="0"/>
              <a:t>	© Gareth D Morewood 2013, Published by Optimus Education. </a:t>
            </a:r>
          </a:p>
          <a:p>
            <a:pPr>
              <a:buFontTx/>
              <a:buNone/>
              <a:defRPr/>
            </a:pPr>
            <a:r>
              <a:rPr lang="en-GB" sz="2000" b="1" dirty="0" smtClean="0"/>
              <a:t>	ISBN 978-1-907927-38-6; Foreword by Professor Neil Humphrey.  June 2013</a:t>
            </a:r>
          </a:p>
          <a:p>
            <a:pPr>
              <a:buFontTx/>
              <a:buNone/>
              <a:defRPr/>
            </a:pPr>
            <a:endParaRPr lang="en-GB" dirty="0"/>
          </a:p>
        </p:txBody>
      </p:sp>
      <p:sp>
        <p:nvSpPr>
          <p:cNvPr id="6"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ctr">
              <a:defRPr sz="1200" b="1" smtClean="0">
                <a:solidFill>
                  <a:schemeClr val="tx1"/>
                </a:solidFill>
              </a:defRPr>
            </a:lvl1pPr>
          </a:lstStyle>
          <a:p>
            <a:pPr>
              <a:defRPr/>
            </a:pPr>
            <a:r>
              <a:rPr lang="en-GB" altLang="en-US" dirty="0" smtClean="0"/>
              <a:t>www.gdmorewood.com</a:t>
            </a:r>
            <a:endParaRPr lang="en-US" altLang="en-US" dirty="0"/>
          </a:p>
        </p:txBody>
      </p:sp>
      <p:sp>
        <p:nvSpPr>
          <p:cNvPr id="7"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dirty="0"/>
              <a:t>PRIVATE &amp; CONFIDENTIAL</a:t>
            </a:r>
          </a:p>
        </p:txBody>
      </p:sp>
    </p:spTree>
    <p:extLst>
      <p:ext uri="{BB962C8B-B14F-4D97-AF65-F5344CB8AC3E}">
        <p14:creationId xmlns:p14="http://schemas.microsoft.com/office/powerpoint/2010/main" xmlns="" val="30465896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766421"/>
            <a:ext cx="8223337" cy="5119888"/>
          </a:xfrm>
        </p:spPr>
        <p:txBody>
          <a:bodyPr/>
          <a:lstStyle/>
          <a:p>
            <a:pPr>
              <a:buClrTx/>
              <a:buSzPct val="75000"/>
              <a:buFont typeface="Wingdings" panose="05000000000000000000" pitchFamily="2" charset="2"/>
              <a:buChar char="Ø"/>
            </a:pPr>
            <a:r>
              <a:rPr lang="en-GB" dirty="0"/>
              <a:t>Transition &amp; preparation for adulthood</a:t>
            </a:r>
            <a:r>
              <a:rPr lang="en-GB" dirty="0" smtClean="0"/>
              <a:t>…</a:t>
            </a:r>
          </a:p>
          <a:p>
            <a:pPr marL="109728" indent="0">
              <a:buClrTx/>
              <a:buSzPct val="75000"/>
              <a:buNone/>
            </a:pPr>
            <a:endParaRPr lang="en-GB" sz="1200" dirty="0" smtClean="0"/>
          </a:p>
          <a:p>
            <a:pPr marL="109728" indent="0" algn="ctr">
              <a:buClrTx/>
              <a:buSzPct val="75000"/>
              <a:buNone/>
            </a:pPr>
            <a:r>
              <a:rPr lang="en-GB" b="1" dirty="0" smtClean="0"/>
              <a:t>Priestnall School NEETS for </a:t>
            </a:r>
            <a:r>
              <a:rPr lang="en-GB" b="1" dirty="0" smtClean="0"/>
              <a:t>2013, 2014 &amp; 2015 – </a:t>
            </a:r>
            <a:r>
              <a:rPr lang="en-GB" b="1" dirty="0" smtClean="0"/>
              <a:t>ZERO</a:t>
            </a:r>
          </a:p>
          <a:p>
            <a:pPr marL="109728" indent="0">
              <a:buClrTx/>
              <a:buSzPct val="75000"/>
              <a:buNone/>
            </a:pPr>
            <a:endParaRPr lang="en-GB" sz="1200" b="1" dirty="0" smtClean="0"/>
          </a:p>
          <a:p>
            <a:pPr>
              <a:buClrTx/>
              <a:buSzPct val="75000"/>
              <a:buFont typeface="Wingdings" panose="05000000000000000000" pitchFamily="2" charset="2"/>
              <a:buChar char="Ø"/>
            </a:pPr>
            <a:r>
              <a:rPr lang="en-GB" dirty="0"/>
              <a:t>Multi-agency working: accountability &amp; impact</a:t>
            </a:r>
            <a:r>
              <a:rPr lang="en-GB" dirty="0" smtClean="0"/>
              <a:t>…</a:t>
            </a:r>
          </a:p>
          <a:p>
            <a:pPr>
              <a:buClrTx/>
              <a:buSzPct val="75000"/>
              <a:buFont typeface="Wingdings" panose="05000000000000000000" pitchFamily="2" charset="2"/>
              <a:buChar char="Ø"/>
            </a:pPr>
            <a:r>
              <a:rPr lang="en-GB" dirty="0"/>
              <a:t>Leadership &amp; Governance</a:t>
            </a:r>
            <a:r>
              <a:rPr lang="en-GB" dirty="0" smtClean="0"/>
              <a:t>…</a:t>
            </a:r>
          </a:p>
          <a:p>
            <a:pPr lvl="1">
              <a:buClrTx/>
              <a:buSzPct val="60000"/>
              <a:buFont typeface="Wingdings" panose="05000000000000000000" pitchFamily="2" charset="2"/>
              <a:buChar char="Ø"/>
            </a:pPr>
            <a:r>
              <a:rPr lang="en-GB" dirty="0" smtClean="0"/>
              <a:t> Role </a:t>
            </a:r>
            <a:r>
              <a:rPr lang="en-GB" dirty="0"/>
              <a:t>of the SENCo</a:t>
            </a:r>
          </a:p>
          <a:p>
            <a:pPr lvl="1">
              <a:buClrTx/>
              <a:buSzPct val="60000"/>
              <a:buFont typeface="Wingdings" panose="05000000000000000000" pitchFamily="2" charset="2"/>
              <a:buChar char="Ø"/>
            </a:pPr>
            <a:r>
              <a:rPr lang="en-GB" dirty="0" smtClean="0"/>
              <a:t> Role </a:t>
            </a:r>
            <a:r>
              <a:rPr lang="en-GB" dirty="0"/>
              <a:t>of SEN Governor</a:t>
            </a:r>
          </a:p>
          <a:p>
            <a:pPr lvl="1">
              <a:buClrTx/>
              <a:buSzPct val="60000"/>
              <a:buFont typeface="Wingdings" panose="05000000000000000000" pitchFamily="2" charset="2"/>
              <a:buChar char="Ø"/>
            </a:pPr>
            <a:r>
              <a:rPr lang="en-GB" dirty="0" smtClean="0"/>
              <a:t> School’s </a:t>
            </a:r>
            <a:r>
              <a:rPr lang="en-GB" dirty="0"/>
              <a:t>self-evaluation of SEND – provision &amp; impact – outcomes for young people</a:t>
            </a:r>
          </a:p>
          <a:p>
            <a:pPr>
              <a:buClrTx/>
              <a:buSzPct val="75000"/>
              <a:buFont typeface="Wingdings" panose="05000000000000000000" pitchFamily="2" charset="2"/>
              <a:buChar char="Ø"/>
            </a:pPr>
            <a:endParaRPr lang="en-GB" dirty="0" smtClean="0"/>
          </a:p>
          <a:p>
            <a:pPr>
              <a:buClrTx/>
              <a:buSzPct val="75000"/>
              <a:buFont typeface="Wingdings" panose="05000000000000000000" pitchFamily="2" charset="2"/>
              <a:buChar char="Ø"/>
            </a:pPr>
            <a:endParaRPr lang="en-GB" dirty="0"/>
          </a:p>
          <a:p>
            <a:pPr>
              <a:buClrTx/>
              <a:buSzPct val="75000"/>
              <a:buFont typeface="Wingdings" panose="05000000000000000000" pitchFamily="2" charset="2"/>
              <a:buChar char="Ø"/>
            </a:pPr>
            <a:endParaRPr lang="en-GB" dirty="0"/>
          </a:p>
        </p:txBody>
      </p:sp>
      <p:sp>
        <p:nvSpPr>
          <p:cNvPr id="3" name="Title 2"/>
          <p:cNvSpPr>
            <a:spLocks noGrp="1"/>
          </p:cNvSpPr>
          <p:nvPr>
            <p:ph type="title"/>
          </p:nvPr>
        </p:nvSpPr>
        <p:spPr>
          <a:xfrm>
            <a:off x="914400" y="437477"/>
            <a:ext cx="8229600" cy="1143000"/>
          </a:xfrm>
        </p:spPr>
        <p:txBody>
          <a:bodyPr>
            <a:normAutofit/>
          </a:bodyPr>
          <a:lstStyle/>
          <a:p>
            <a:r>
              <a:rPr lang="en-GB" sz="4000" dirty="0" smtClean="0">
                <a:solidFill>
                  <a:schemeClr val="tx1"/>
                </a:solidFill>
                <a:effectLst/>
              </a:rPr>
              <a:t>Additional thought is required…</a:t>
            </a:r>
            <a:endParaRPr lang="en-GB" sz="4000" dirty="0">
              <a:solidFill>
                <a:schemeClr val="tx1"/>
              </a:solidFill>
              <a:effectLst/>
            </a:endParaRP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ctr">
              <a:defRPr sz="1200" b="1" smtClean="0">
                <a:solidFill>
                  <a:schemeClr val="tx1"/>
                </a:solidFill>
              </a:defRPr>
            </a:lvl1pPr>
          </a:lstStyle>
          <a:p>
            <a:pPr>
              <a:defRPr/>
            </a:pPr>
            <a:r>
              <a:rPr lang="en-GB" altLang="en-US" dirty="0" smtClean="0"/>
              <a:t>www.gdmorewood.com</a:t>
            </a:r>
            <a:endParaRPr lang="en-US"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dirty="0"/>
              <a:t>PRIVATE &amp; CONFIDENTIAL</a:t>
            </a:r>
          </a:p>
        </p:txBody>
      </p:sp>
    </p:spTree>
    <p:extLst>
      <p:ext uri="{BB962C8B-B14F-4D97-AF65-F5344CB8AC3E}">
        <p14:creationId xmlns:p14="http://schemas.microsoft.com/office/powerpoint/2010/main" xmlns="" val="19639939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Date Placeholder 1"/>
          <p:cNvSpPr>
            <a:spLocks noGrp="1"/>
          </p:cNvSpPr>
          <p:nvPr>
            <p:ph type="dt"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GB" altLang="en-US" dirty="0" smtClean="0"/>
              <a:t>www.gdmorewood.com</a:t>
            </a:r>
            <a:endParaRPr lang="en-US" altLang="en-US" dirty="0"/>
          </a:p>
        </p:txBody>
      </p:sp>
      <p:sp>
        <p:nvSpPr>
          <p:cNvPr id="3" name="Footer Placeholder 2"/>
          <p:cNvSpPr>
            <a:spLocks noGrp="1"/>
          </p:cNvSpPr>
          <p:nvPr>
            <p:ph type="ftr" sz="quarter" idx="12"/>
          </p:nvPr>
        </p:nvSpPr>
        <p:spPr/>
        <p:txBody>
          <a:bodyPr/>
          <a:lstStyle/>
          <a:p>
            <a:pPr>
              <a:defRPr/>
            </a:pPr>
            <a:r>
              <a:rPr lang="en-US" dirty="0">
                <a:solidFill>
                  <a:srgbClr val="636463"/>
                </a:solidFill>
              </a:rPr>
              <a:t>PRIVATE &amp; CONFIDENTIAL</a:t>
            </a:r>
          </a:p>
        </p:txBody>
      </p:sp>
      <p:sp>
        <p:nvSpPr>
          <p:cNvPr id="4" name="Text Placeholder 3"/>
          <p:cNvSpPr>
            <a:spLocks noGrp="1"/>
          </p:cNvSpPr>
          <p:nvPr>
            <p:ph type="body" sz="quarter" idx="10"/>
          </p:nvPr>
        </p:nvSpPr>
        <p:spPr/>
        <p:txBody>
          <a:bodyPr/>
          <a:lstStyle/>
          <a:p>
            <a:r>
              <a:rPr lang="en-GB" sz="2800" dirty="0" smtClean="0"/>
              <a:t>To provide clarification of the current SENCo roles and responsibilities</a:t>
            </a:r>
          </a:p>
          <a:p>
            <a:r>
              <a:rPr lang="en-GB" sz="2800" dirty="0" smtClean="0"/>
              <a:t>A brief clarification of the Children and Families Act (2014) and the law</a:t>
            </a:r>
          </a:p>
          <a:p>
            <a:r>
              <a:rPr lang="en-GB" sz="2800" dirty="0" smtClean="0"/>
              <a:t>To share with delegates practical ideas and strategies to support colleagues in school</a:t>
            </a:r>
          </a:p>
          <a:p>
            <a:r>
              <a:rPr lang="en-GB" sz="2800" dirty="0" smtClean="0"/>
              <a:t>To ensure you have comprehensive reference/links to additional materials</a:t>
            </a:r>
          </a:p>
          <a:p>
            <a:pPr marL="0" indent="0" eaLnBrk="1" fontAlgn="auto" hangingPunct="1">
              <a:spcAft>
                <a:spcPts val="0"/>
              </a:spcAft>
              <a:buFont typeface="Arial"/>
              <a:buNone/>
              <a:defRPr/>
            </a:pPr>
            <a:endParaRPr lang="en-US" dirty="0" smtClean="0">
              <a:ea typeface="+mn-ea"/>
            </a:endParaRPr>
          </a:p>
          <a:p>
            <a:pPr eaLnBrk="1" fontAlgn="auto" hangingPunct="1">
              <a:spcAft>
                <a:spcPts val="0"/>
              </a:spcAft>
              <a:buFont typeface="Arial"/>
              <a:buChar char="•"/>
              <a:defRPr/>
            </a:pPr>
            <a:endParaRPr lang="en-US" dirty="0" smtClean="0">
              <a:ea typeface="+mn-ea"/>
            </a:endParaRPr>
          </a:p>
          <a:p>
            <a:pPr eaLnBrk="1" fontAlgn="auto" hangingPunct="1">
              <a:spcAft>
                <a:spcPts val="0"/>
              </a:spcAft>
              <a:buFont typeface="Arial"/>
              <a:buChar char="•"/>
              <a:defRPr/>
            </a:pPr>
            <a:endParaRPr lang="en-US" dirty="0">
              <a:ea typeface="+mn-ea"/>
            </a:endParaRPr>
          </a:p>
        </p:txBody>
      </p:sp>
      <p:sp>
        <p:nvSpPr>
          <p:cNvPr id="7173" name="Title 4"/>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p>
            <a:pPr eaLnBrk="1" hangingPunct="1"/>
            <a:r>
              <a:rPr lang="en-US" altLang="en-US" dirty="0" smtClean="0">
                <a:latin typeface="Arial" charset="0"/>
                <a:ea typeface="ＭＳ Ｐゴシック" pitchFamily="34" charset="-128"/>
                <a:cs typeface="Arial" charset="0"/>
              </a:rPr>
              <a:t>CONTENTS &amp; AIMS OF SESSION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979113"/>
            <a:ext cx="8229600" cy="4544894"/>
          </a:xfrm>
        </p:spPr>
        <p:txBody>
          <a:bodyPr/>
          <a:lstStyle/>
          <a:p>
            <a:pPr>
              <a:buClrTx/>
              <a:buSzPct val="75000"/>
              <a:buFont typeface="Wingdings" panose="05000000000000000000" pitchFamily="2" charset="2"/>
              <a:buChar char="Ø"/>
              <a:defRPr/>
            </a:pPr>
            <a:r>
              <a:rPr lang="en-GB" dirty="0"/>
              <a:t>The young people in our schools are very different now, than 15 years </a:t>
            </a:r>
            <a:r>
              <a:rPr lang="en-GB" dirty="0" smtClean="0"/>
              <a:t>ago...</a:t>
            </a:r>
            <a:endParaRPr lang="en-GB" dirty="0"/>
          </a:p>
          <a:p>
            <a:pPr>
              <a:buClrTx/>
              <a:buSzPct val="75000"/>
              <a:buFont typeface="Wingdings" panose="05000000000000000000" pitchFamily="2" charset="2"/>
              <a:buChar char="Ø"/>
              <a:defRPr/>
            </a:pPr>
            <a:r>
              <a:rPr lang="en-GB" dirty="0"/>
              <a:t>Neo-natal survival rates </a:t>
            </a:r>
            <a:r>
              <a:rPr lang="en-GB" dirty="0" smtClean="0"/>
              <a:t>and advances in medicine mean </a:t>
            </a:r>
            <a:r>
              <a:rPr lang="en-GB" dirty="0"/>
              <a:t>more children are surviving with complex needs and are now in our </a:t>
            </a:r>
            <a:r>
              <a:rPr lang="en-GB" dirty="0" smtClean="0"/>
              <a:t>classes...</a:t>
            </a:r>
            <a:endParaRPr lang="en-GB" dirty="0"/>
          </a:p>
          <a:p>
            <a:pPr>
              <a:buClrTx/>
              <a:buSzPct val="75000"/>
              <a:buFont typeface="Wingdings" panose="05000000000000000000" pitchFamily="2" charset="2"/>
              <a:buChar char="Ø"/>
              <a:defRPr/>
            </a:pPr>
            <a:r>
              <a:rPr lang="en-GB" dirty="0"/>
              <a:t>Learning &amp; Teaching is different now; it has to be ... so we have to evolve </a:t>
            </a:r>
            <a:r>
              <a:rPr lang="en-GB" dirty="0" smtClean="0"/>
              <a:t>too…</a:t>
            </a:r>
          </a:p>
          <a:p>
            <a:pPr>
              <a:buClrTx/>
              <a:buSzPct val="75000"/>
              <a:buFont typeface="Wingdings" panose="05000000000000000000" pitchFamily="2" charset="2"/>
              <a:buChar char="Ø"/>
              <a:defRPr/>
            </a:pPr>
            <a:r>
              <a:rPr lang="en-GB" dirty="0" smtClean="0"/>
              <a:t>Our schools need to respond to meet ‘modern need’…</a:t>
            </a:r>
            <a:endParaRPr lang="en-GB" dirty="0"/>
          </a:p>
          <a:p>
            <a:endParaRPr lang="en-GB" dirty="0"/>
          </a:p>
        </p:txBody>
      </p:sp>
      <p:sp>
        <p:nvSpPr>
          <p:cNvPr id="3" name="Title 2"/>
          <p:cNvSpPr>
            <a:spLocks noGrp="1"/>
          </p:cNvSpPr>
          <p:nvPr>
            <p:ph type="title"/>
          </p:nvPr>
        </p:nvSpPr>
        <p:spPr>
          <a:xfrm>
            <a:off x="503040" y="264309"/>
            <a:ext cx="8640960" cy="1143000"/>
          </a:xfrm>
        </p:spPr>
        <p:txBody>
          <a:bodyPr>
            <a:noAutofit/>
          </a:bodyPr>
          <a:lstStyle/>
          <a:p>
            <a:r>
              <a:rPr lang="en-GB" sz="4000" dirty="0" smtClean="0">
                <a:solidFill>
                  <a:schemeClr val="tx1"/>
                </a:solidFill>
                <a:effectLst/>
              </a:rPr>
              <a:t>21</a:t>
            </a:r>
            <a:r>
              <a:rPr lang="en-GB" sz="4000" baseline="30000" dirty="0" smtClean="0">
                <a:solidFill>
                  <a:schemeClr val="tx1"/>
                </a:solidFill>
                <a:effectLst/>
              </a:rPr>
              <a:t>st</a:t>
            </a:r>
            <a:r>
              <a:rPr lang="en-GB" sz="4000" dirty="0" smtClean="0">
                <a:solidFill>
                  <a:schemeClr val="tx1"/>
                </a:solidFill>
                <a:effectLst/>
              </a:rPr>
              <a:t> Century Children…(1) - a key message!</a:t>
            </a:r>
            <a:endParaRPr lang="en-GB" sz="4000" dirty="0">
              <a:solidFill>
                <a:schemeClr val="tx1"/>
              </a:solidFill>
              <a:effectLst/>
            </a:endParaRP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ctr">
              <a:defRPr sz="1200" b="1" smtClean="0">
                <a:solidFill>
                  <a:schemeClr val="tx1"/>
                </a:solidFill>
              </a:defRPr>
            </a:lvl1pPr>
          </a:lstStyle>
          <a:p>
            <a:pPr>
              <a:defRPr/>
            </a:pPr>
            <a:r>
              <a:rPr lang="en-GB" altLang="en-US" dirty="0" smtClean="0"/>
              <a:t>www.gdmorewood.com</a:t>
            </a:r>
            <a:endParaRPr lang="en-US"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dirty="0"/>
              <a:t>PRIVATE &amp; CONFIDENTIAL</a:t>
            </a:r>
          </a:p>
        </p:txBody>
      </p:sp>
    </p:spTree>
    <p:extLst>
      <p:ext uri="{BB962C8B-B14F-4D97-AF65-F5344CB8AC3E}">
        <p14:creationId xmlns:p14="http://schemas.microsoft.com/office/powerpoint/2010/main" xmlns="" val="20631748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8416" y="311502"/>
            <a:ext cx="8085584" cy="1080120"/>
          </a:xfrm>
        </p:spPr>
        <p:txBody>
          <a:bodyPr>
            <a:normAutofit/>
          </a:bodyPr>
          <a:lstStyle/>
          <a:p>
            <a:r>
              <a:rPr lang="en-GB" sz="4500" dirty="0" smtClean="0">
                <a:solidFill>
                  <a:schemeClr val="tx1"/>
                </a:solidFill>
                <a:effectLst/>
                <a:latin typeface="Calibri" pitchFamily="34" charset="0"/>
              </a:rPr>
              <a:t>21</a:t>
            </a:r>
            <a:r>
              <a:rPr lang="en-GB" sz="4500" baseline="30000" dirty="0" smtClean="0">
                <a:solidFill>
                  <a:schemeClr val="tx1"/>
                </a:solidFill>
                <a:effectLst/>
                <a:latin typeface="Calibri" pitchFamily="34" charset="0"/>
              </a:rPr>
              <a:t>st</a:t>
            </a:r>
            <a:r>
              <a:rPr lang="en-GB" sz="4500" dirty="0" smtClean="0">
                <a:solidFill>
                  <a:schemeClr val="tx1"/>
                </a:solidFill>
                <a:effectLst/>
                <a:latin typeface="Calibri" pitchFamily="34" charset="0"/>
              </a:rPr>
              <a:t> Century Children (2)</a:t>
            </a:r>
            <a:endParaRPr lang="en-GB" sz="4500" dirty="0">
              <a:solidFill>
                <a:schemeClr val="tx1"/>
              </a:solidFill>
              <a:effectLst/>
              <a:latin typeface="Calibri" pitchFamily="34" charset="0"/>
            </a:endParaRPr>
          </a:p>
        </p:txBody>
      </p:sp>
      <p:sp>
        <p:nvSpPr>
          <p:cNvPr id="3" name="Content Placeholder 2"/>
          <p:cNvSpPr>
            <a:spLocks noGrp="1"/>
          </p:cNvSpPr>
          <p:nvPr>
            <p:ph idx="1"/>
          </p:nvPr>
        </p:nvSpPr>
        <p:spPr>
          <a:xfrm>
            <a:off x="179512" y="1553710"/>
            <a:ext cx="8784976" cy="4114800"/>
          </a:xfrm>
        </p:spPr>
        <p:txBody>
          <a:bodyPr>
            <a:noAutofit/>
          </a:bodyPr>
          <a:lstStyle/>
          <a:p>
            <a:pPr>
              <a:buClrTx/>
              <a:buNone/>
            </a:pPr>
            <a:r>
              <a:rPr lang="en-GB" sz="2400" dirty="0" smtClean="0">
                <a:latin typeface="Calibri" pitchFamily="34" charset="0"/>
              </a:rPr>
              <a:t>The modern generation of children and young people includes:</a:t>
            </a:r>
          </a:p>
          <a:p>
            <a:pPr>
              <a:buClrTx/>
              <a:buNone/>
            </a:pPr>
            <a:endParaRPr lang="en-GB" sz="1000" dirty="0" smtClean="0">
              <a:latin typeface="Calibri" pitchFamily="34" charset="0"/>
            </a:endParaRPr>
          </a:p>
          <a:p>
            <a:pPr lvl="1">
              <a:buClrTx/>
              <a:buFont typeface="Wingdings" pitchFamily="2" charset="2"/>
              <a:buChar char="Ø"/>
            </a:pPr>
            <a:r>
              <a:rPr lang="en-GB" sz="2500" dirty="0" smtClean="0">
                <a:latin typeface="Calibri" pitchFamily="34" charset="0"/>
              </a:rPr>
              <a:t> rare chromosomal disorders</a:t>
            </a:r>
          </a:p>
          <a:p>
            <a:pPr lvl="1">
              <a:buClrTx/>
              <a:buFont typeface="Wingdings" pitchFamily="2" charset="2"/>
              <a:buChar char="Ø"/>
            </a:pPr>
            <a:r>
              <a:rPr lang="en-GB" sz="2500" dirty="0" smtClean="0">
                <a:latin typeface="Calibri" pitchFamily="34" charset="0"/>
              </a:rPr>
              <a:t> some who survived extreme prematurity or multiple   disabilities at birth</a:t>
            </a:r>
          </a:p>
          <a:p>
            <a:pPr lvl="1">
              <a:buClrTx/>
              <a:buFont typeface="Wingdings" pitchFamily="2" charset="2"/>
              <a:buChar char="Ø"/>
            </a:pPr>
            <a:r>
              <a:rPr lang="en-GB" sz="2500" dirty="0" smtClean="0">
                <a:latin typeface="Calibri" pitchFamily="34" charset="0"/>
              </a:rPr>
              <a:t> and those affected by prenatal drug and alcohol abuse</a:t>
            </a:r>
          </a:p>
          <a:p>
            <a:pPr marL="0" indent="0">
              <a:buClrTx/>
              <a:buNone/>
            </a:pPr>
            <a:endParaRPr lang="en-GB" sz="1000" dirty="0" smtClean="0">
              <a:latin typeface="Calibri" pitchFamily="34" charset="0"/>
            </a:endParaRPr>
          </a:p>
          <a:p>
            <a:pPr>
              <a:buClrTx/>
              <a:buNone/>
            </a:pPr>
            <a:r>
              <a:rPr lang="en-GB" sz="2400" dirty="0" smtClean="0">
                <a:latin typeface="Calibri" pitchFamily="34" charset="0"/>
              </a:rPr>
              <a:t>These children have complex learning difficulties and disabilities</a:t>
            </a:r>
          </a:p>
          <a:p>
            <a:pPr>
              <a:buClrTx/>
              <a:buNone/>
            </a:pPr>
            <a:r>
              <a:rPr lang="en-GB" sz="2400" dirty="0" smtClean="0">
                <a:latin typeface="Calibri" pitchFamily="34" charset="0"/>
              </a:rPr>
              <a:t>(CLDD).   They learn and respond differently to previous generations</a:t>
            </a:r>
          </a:p>
          <a:p>
            <a:pPr>
              <a:buClrTx/>
              <a:buNone/>
            </a:pPr>
            <a:r>
              <a:rPr lang="en-GB" sz="2400" dirty="0" smtClean="0">
                <a:latin typeface="Calibri" pitchFamily="34" charset="0"/>
              </a:rPr>
              <a:t>of children with profound and multiple / severe learning difficulties.</a:t>
            </a:r>
            <a:endParaRPr lang="en-GB" sz="2400" dirty="0">
              <a:latin typeface="Calibri" pitchFamily="34" charset="0"/>
            </a:endParaRP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ctr">
              <a:defRPr sz="1200" b="1" smtClean="0">
                <a:solidFill>
                  <a:schemeClr val="tx1"/>
                </a:solidFill>
              </a:defRPr>
            </a:lvl1pPr>
          </a:lstStyle>
          <a:p>
            <a:pPr>
              <a:defRPr/>
            </a:pPr>
            <a:r>
              <a:rPr lang="en-GB" altLang="en-US" dirty="0" smtClean="0"/>
              <a:t>www.gdmorewood.com</a:t>
            </a:r>
            <a:endParaRPr lang="en-US"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dirty="0"/>
              <a:t>PRIVATE &amp; CONFIDENTIAL</a:t>
            </a:r>
          </a:p>
        </p:txBody>
      </p:sp>
    </p:spTree>
    <p:extLst>
      <p:ext uri="{BB962C8B-B14F-4D97-AF65-F5344CB8AC3E}">
        <p14:creationId xmlns:p14="http://schemas.microsoft.com/office/powerpoint/2010/main" xmlns="" val="5040719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fbcdn-sphotos-f-a.akamaihd.net/hphotos-ak-xap1/v/t1.0-9/10516826_536818029778254_5694085816405629844_n.jpg?oh=1b841d53e95c7f845f9f67f78dcf2b6e&amp;oe=547FF840&amp;__gda__=1415882396_499daf084c6725c34b06a6158529a08d"/>
          <p:cNvPicPr>
            <a:picLocks noChangeAspect="1" noChangeArrowheads="1"/>
          </p:cNvPicPr>
          <p:nvPr/>
        </p:nvPicPr>
        <p:blipFill>
          <a:blip r:embed="rId2" cstate="print"/>
          <a:srcRect/>
          <a:stretch>
            <a:fillRect/>
          </a:stretch>
        </p:blipFill>
        <p:spPr bwMode="auto">
          <a:xfrm>
            <a:off x="1394203" y="-481336"/>
            <a:ext cx="5974184" cy="6249762"/>
          </a:xfrm>
          <a:prstGeom prst="rect">
            <a:avLst/>
          </a:prstGeom>
          <a:noFill/>
        </p:spPr>
      </p:pic>
      <p:sp>
        <p:nvSpPr>
          <p:cNvPr id="3"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ctr">
              <a:defRPr sz="1200" b="1" smtClean="0">
                <a:solidFill>
                  <a:schemeClr val="tx1"/>
                </a:solidFill>
              </a:defRPr>
            </a:lvl1pPr>
          </a:lstStyle>
          <a:p>
            <a:pPr>
              <a:defRPr/>
            </a:pPr>
            <a:r>
              <a:rPr lang="en-GB" altLang="en-US" dirty="0" smtClean="0"/>
              <a:t>www.gdmorewood.com</a:t>
            </a:r>
            <a:endParaRPr lang="en-US"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dirty="0"/>
              <a:t>PRIVATE &amp; CONFIDENTIAL</a:t>
            </a:r>
          </a:p>
        </p:txBody>
      </p:sp>
    </p:spTree>
    <p:extLst>
      <p:ext uri="{BB962C8B-B14F-4D97-AF65-F5344CB8AC3E}">
        <p14:creationId xmlns:p14="http://schemas.microsoft.com/office/powerpoint/2010/main" xmlns="" val="3477352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4" name="Picture 4" descr="http://t2.gstatic.com/images?q=tbn:ANd9GcRMue6OK-E6i3Ki2rYLiEVeqz-RdMX79_7RMTOtIHBka1knNEeoJA"/>
          <p:cNvPicPr>
            <a:picLocks noChangeAspect="1" noChangeArrowheads="1"/>
          </p:cNvPicPr>
          <p:nvPr/>
        </p:nvPicPr>
        <p:blipFill>
          <a:blip r:embed="rId2" cstate="print"/>
          <a:srcRect/>
          <a:stretch>
            <a:fillRect/>
          </a:stretch>
        </p:blipFill>
        <p:spPr bwMode="auto">
          <a:xfrm>
            <a:off x="916335" y="140507"/>
            <a:ext cx="5029200" cy="2952750"/>
          </a:xfrm>
          <a:prstGeom prst="rect">
            <a:avLst/>
          </a:prstGeom>
          <a:noFill/>
          <a:ln w="9525">
            <a:noFill/>
            <a:miter lim="800000"/>
            <a:headEnd/>
            <a:tailEnd/>
          </a:ln>
        </p:spPr>
      </p:pic>
      <p:pic>
        <p:nvPicPr>
          <p:cNvPr id="117762" name="Picture 2" descr="http://t1.gstatic.com/images?q=tbn:ANd9GcTpbY1eqmd2HbwcPq_KxUrqV48smP_J-uRZsf4Haw0LzaUtvY7Q"/>
          <p:cNvPicPr>
            <a:picLocks noChangeAspect="1" noChangeArrowheads="1"/>
          </p:cNvPicPr>
          <p:nvPr/>
        </p:nvPicPr>
        <p:blipFill>
          <a:blip r:embed="rId3" cstate="print"/>
          <a:srcRect/>
          <a:stretch>
            <a:fillRect/>
          </a:stretch>
        </p:blipFill>
        <p:spPr bwMode="auto">
          <a:xfrm>
            <a:off x="2806721" y="3212976"/>
            <a:ext cx="4444955" cy="3147331"/>
          </a:xfrm>
          <a:prstGeom prst="rect">
            <a:avLst/>
          </a:prstGeom>
          <a:noFill/>
          <a:ln w="9525">
            <a:noFill/>
            <a:miter lim="800000"/>
            <a:headEnd/>
            <a:tailEnd/>
          </a:ln>
        </p:spPr>
      </p:pic>
      <p:pic>
        <p:nvPicPr>
          <p:cNvPr id="117766" name="Picture 6" descr="http://t2.gstatic.com/images?q=tbn:ANd9GcQ8KReQmZ7d7MxGdIdMlNG0Tdw-m4ELB-04U8Evo9VBwiNnHHxdSg"/>
          <p:cNvPicPr>
            <a:picLocks noChangeAspect="1" noChangeArrowheads="1"/>
          </p:cNvPicPr>
          <p:nvPr/>
        </p:nvPicPr>
        <p:blipFill>
          <a:blip r:embed="rId4" cstate="print"/>
          <a:srcRect/>
          <a:stretch>
            <a:fillRect/>
          </a:stretch>
        </p:blipFill>
        <p:spPr bwMode="auto">
          <a:xfrm>
            <a:off x="323528" y="3093257"/>
            <a:ext cx="2232248" cy="3354270"/>
          </a:xfrm>
          <a:prstGeom prst="rect">
            <a:avLst/>
          </a:prstGeom>
          <a:noFill/>
          <a:ln w="9525">
            <a:noFill/>
            <a:miter lim="800000"/>
            <a:headEnd/>
            <a:tailEnd/>
          </a:ln>
        </p:spPr>
      </p:pic>
      <p:pic>
        <p:nvPicPr>
          <p:cNvPr id="117768" name="Picture 8" descr="http://t2.gstatic.com/images?q=tbn:ANd9GcT_XWW1wrcEmcYVvymhTOkzd7r2APAFAKFyVOGyhJFVosEN2eZn"/>
          <p:cNvPicPr>
            <a:picLocks noChangeAspect="1" noChangeArrowheads="1"/>
          </p:cNvPicPr>
          <p:nvPr/>
        </p:nvPicPr>
        <p:blipFill>
          <a:blip r:embed="rId5" cstate="print"/>
          <a:srcRect/>
          <a:stretch>
            <a:fillRect/>
          </a:stretch>
        </p:blipFill>
        <p:spPr bwMode="auto">
          <a:xfrm>
            <a:off x="6368375" y="395288"/>
            <a:ext cx="1944688" cy="2746375"/>
          </a:xfrm>
          <a:prstGeom prst="rect">
            <a:avLst/>
          </a:prstGeom>
          <a:noFill/>
          <a:ln w="9525">
            <a:noFill/>
            <a:miter lim="800000"/>
            <a:headEnd/>
            <a:tailEnd/>
          </a:ln>
        </p:spPr>
      </p:pic>
      <p:sp>
        <p:nvSpPr>
          <p:cNvPr id="6"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ctr">
              <a:defRPr sz="1200" b="1" smtClean="0">
                <a:solidFill>
                  <a:schemeClr val="tx1"/>
                </a:solidFill>
              </a:defRPr>
            </a:lvl1pPr>
          </a:lstStyle>
          <a:p>
            <a:pPr>
              <a:defRPr/>
            </a:pPr>
            <a:r>
              <a:rPr lang="en-GB" altLang="en-US" dirty="0" smtClean="0"/>
              <a:t>www.gdmorewood.com</a:t>
            </a:r>
            <a:endParaRPr lang="en-US" altLang="en-US" dirty="0"/>
          </a:p>
        </p:txBody>
      </p:sp>
      <p:sp>
        <p:nvSpPr>
          <p:cNvPr id="7"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dirty="0"/>
              <a:t>PRIVATE &amp; CONFIDENTIAL</a:t>
            </a:r>
          </a:p>
        </p:txBody>
      </p:sp>
    </p:spTree>
    <p:extLst>
      <p:ext uri="{BB962C8B-B14F-4D97-AF65-F5344CB8AC3E}">
        <p14:creationId xmlns:p14="http://schemas.microsoft.com/office/powerpoint/2010/main" xmlns="" val="2721994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7762"/>
                                        </p:tgtEl>
                                        <p:attrNameLst>
                                          <p:attrName>style.visibility</p:attrName>
                                        </p:attrNameLst>
                                      </p:cBhvr>
                                      <p:to>
                                        <p:strVal val="visible"/>
                                      </p:to>
                                    </p:set>
                                    <p:anim calcmode="lin" valueType="num">
                                      <p:cBhvr additive="base">
                                        <p:cTn id="7" dur="3000" fill="hold"/>
                                        <p:tgtEl>
                                          <p:spTgt spid="117762"/>
                                        </p:tgtEl>
                                        <p:attrNameLst>
                                          <p:attrName>ppt_x</p:attrName>
                                        </p:attrNameLst>
                                      </p:cBhvr>
                                      <p:tavLst>
                                        <p:tav tm="0">
                                          <p:val>
                                            <p:strVal val="#ppt_x"/>
                                          </p:val>
                                        </p:tav>
                                        <p:tav tm="100000">
                                          <p:val>
                                            <p:strVal val="#ppt_x"/>
                                          </p:val>
                                        </p:tav>
                                      </p:tavLst>
                                    </p:anim>
                                    <p:anim calcmode="lin" valueType="num">
                                      <p:cBhvr additive="base">
                                        <p:cTn id="8" dur="3000" fill="hold"/>
                                        <p:tgtEl>
                                          <p:spTgt spid="117762"/>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2" presetClass="entr" presetSubtype="4" fill="hold" nodeType="afterEffect">
                                  <p:stCondLst>
                                    <p:cond delay="0"/>
                                  </p:stCondLst>
                                  <p:childTnLst>
                                    <p:set>
                                      <p:cBhvr>
                                        <p:cTn id="11" dur="1" fill="hold">
                                          <p:stCondLst>
                                            <p:cond delay="0"/>
                                          </p:stCondLst>
                                        </p:cTn>
                                        <p:tgtEl>
                                          <p:spTgt spid="117764"/>
                                        </p:tgtEl>
                                        <p:attrNameLst>
                                          <p:attrName>style.visibility</p:attrName>
                                        </p:attrNameLst>
                                      </p:cBhvr>
                                      <p:to>
                                        <p:strVal val="visible"/>
                                      </p:to>
                                    </p:set>
                                    <p:anim calcmode="lin" valueType="num">
                                      <p:cBhvr additive="base">
                                        <p:cTn id="12" dur="3000" fill="hold"/>
                                        <p:tgtEl>
                                          <p:spTgt spid="117764"/>
                                        </p:tgtEl>
                                        <p:attrNameLst>
                                          <p:attrName>ppt_x</p:attrName>
                                        </p:attrNameLst>
                                      </p:cBhvr>
                                      <p:tavLst>
                                        <p:tav tm="0">
                                          <p:val>
                                            <p:strVal val="#ppt_x"/>
                                          </p:val>
                                        </p:tav>
                                        <p:tav tm="100000">
                                          <p:val>
                                            <p:strVal val="#ppt_x"/>
                                          </p:val>
                                        </p:tav>
                                      </p:tavLst>
                                    </p:anim>
                                    <p:anim calcmode="lin" valueType="num">
                                      <p:cBhvr additive="base">
                                        <p:cTn id="13" dur="3000" fill="hold"/>
                                        <p:tgtEl>
                                          <p:spTgt spid="117764"/>
                                        </p:tgtEl>
                                        <p:attrNameLst>
                                          <p:attrName>ppt_y</p:attrName>
                                        </p:attrNameLst>
                                      </p:cBhvr>
                                      <p:tavLst>
                                        <p:tav tm="0">
                                          <p:val>
                                            <p:strVal val="1+#ppt_h/2"/>
                                          </p:val>
                                        </p:tav>
                                        <p:tav tm="100000">
                                          <p:val>
                                            <p:strVal val="#ppt_y"/>
                                          </p:val>
                                        </p:tav>
                                      </p:tavLst>
                                    </p:anim>
                                  </p:childTnLst>
                                </p:cTn>
                              </p:par>
                            </p:childTnLst>
                          </p:cTn>
                        </p:par>
                        <p:par>
                          <p:cTn id="14" fill="hold">
                            <p:stCondLst>
                              <p:cond delay="6000"/>
                            </p:stCondLst>
                            <p:childTnLst>
                              <p:par>
                                <p:cTn id="15" presetID="2" presetClass="entr" presetSubtype="4" fill="hold" nodeType="afterEffect">
                                  <p:stCondLst>
                                    <p:cond delay="0"/>
                                  </p:stCondLst>
                                  <p:childTnLst>
                                    <p:set>
                                      <p:cBhvr>
                                        <p:cTn id="16" dur="1" fill="hold">
                                          <p:stCondLst>
                                            <p:cond delay="0"/>
                                          </p:stCondLst>
                                        </p:cTn>
                                        <p:tgtEl>
                                          <p:spTgt spid="117766"/>
                                        </p:tgtEl>
                                        <p:attrNameLst>
                                          <p:attrName>style.visibility</p:attrName>
                                        </p:attrNameLst>
                                      </p:cBhvr>
                                      <p:to>
                                        <p:strVal val="visible"/>
                                      </p:to>
                                    </p:set>
                                    <p:anim calcmode="lin" valueType="num">
                                      <p:cBhvr additive="base">
                                        <p:cTn id="17" dur="3000" fill="hold"/>
                                        <p:tgtEl>
                                          <p:spTgt spid="117766"/>
                                        </p:tgtEl>
                                        <p:attrNameLst>
                                          <p:attrName>ppt_x</p:attrName>
                                        </p:attrNameLst>
                                      </p:cBhvr>
                                      <p:tavLst>
                                        <p:tav tm="0">
                                          <p:val>
                                            <p:strVal val="#ppt_x"/>
                                          </p:val>
                                        </p:tav>
                                        <p:tav tm="100000">
                                          <p:val>
                                            <p:strVal val="#ppt_x"/>
                                          </p:val>
                                        </p:tav>
                                      </p:tavLst>
                                    </p:anim>
                                    <p:anim calcmode="lin" valueType="num">
                                      <p:cBhvr additive="base">
                                        <p:cTn id="18" dur="3000" fill="hold"/>
                                        <p:tgtEl>
                                          <p:spTgt spid="117766"/>
                                        </p:tgtEl>
                                        <p:attrNameLst>
                                          <p:attrName>ppt_y</p:attrName>
                                        </p:attrNameLst>
                                      </p:cBhvr>
                                      <p:tavLst>
                                        <p:tav tm="0">
                                          <p:val>
                                            <p:strVal val="1+#ppt_h/2"/>
                                          </p:val>
                                        </p:tav>
                                        <p:tav tm="100000">
                                          <p:val>
                                            <p:strVal val="#ppt_y"/>
                                          </p:val>
                                        </p:tav>
                                      </p:tavLst>
                                    </p:anim>
                                  </p:childTnLst>
                                </p:cTn>
                              </p:par>
                            </p:childTnLst>
                          </p:cTn>
                        </p:par>
                        <p:par>
                          <p:cTn id="19" fill="hold">
                            <p:stCondLst>
                              <p:cond delay="9000"/>
                            </p:stCondLst>
                            <p:childTnLst>
                              <p:par>
                                <p:cTn id="20" presetID="2" presetClass="entr" presetSubtype="4" fill="hold" nodeType="afterEffect">
                                  <p:stCondLst>
                                    <p:cond delay="0"/>
                                  </p:stCondLst>
                                  <p:childTnLst>
                                    <p:set>
                                      <p:cBhvr>
                                        <p:cTn id="21" dur="1" fill="hold">
                                          <p:stCondLst>
                                            <p:cond delay="0"/>
                                          </p:stCondLst>
                                        </p:cTn>
                                        <p:tgtEl>
                                          <p:spTgt spid="117768"/>
                                        </p:tgtEl>
                                        <p:attrNameLst>
                                          <p:attrName>style.visibility</p:attrName>
                                        </p:attrNameLst>
                                      </p:cBhvr>
                                      <p:to>
                                        <p:strVal val="visible"/>
                                      </p:to>
                                    </p:set>
                                    <p:anim calcmode="lin" valueType="num">
                                      <p:cBhvr additive="base">
                                        <p:cTn id="22" dur="3000" fill="hold"/>
                                        <p:tgtEl>
                                          <p:spTgt spid="117768"/>
                                        </p:tgtEl>
                                        <p:attrNameLst>
                                          <p:attrName>ppt_x</p:attrName>
                                        </p:attrNameLst>
                                      </p:cBhvr>
                                      <p:tavLst>
                                        <p:tav tm="0">
                                          <p:val>
                                            <p:strVal val="#ppt_x"/>
                                          </p:val>
                                        </p:tav>
                                        <p:tav tm="100000">
                                          <p:val>
                                            <p:strVal val="#ppt_x"/>
                                          </p:val>
                                        </p:tav>
                                      </p:tavLst>
                                    </p:anim>
                                    <p:anim calcmode="lin" valueType="num">
                                      <p:cBhvr additive="base">
                                        <p:cTn id="23" dur="3000" fill="hold"/>
                                        <p:tgtEl>
                                          <p:spTgt spid="1177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aspiengirl"/>
          <p:cNvPicPr>
            <a:picLocks noChangeAspect="1" noChangeArrowheads="1"/>
          </p:cNvPicPr>
          <p:nvPr/>
        </p:nvPicPr>
        <p:blipFill>
          <a:blip r:embed="rId2" cstate="print"/>
          <a:srcRect/>
          <a:stretch>
            <a:fillRect/>
          </a:stretch>
        </p:blipFill>
        <p:spPr bwMode="auto">
          <a:xfrm>
            <a:off x="2160868" y="1088182"/>
            <a:ext cx="5673519" cy="2808312"/>
          </a:xfrm>
          <a:prstGeom prst="rect">
            <a:avLst/>
          </a:prstGeom>
          <a:noFill/>
        </p:spPr>
      </p:pic>
      <p:pic>
        <p:nvPicPr>
          <p:cNvPr id="10" name="Picture 9" descr="TIO51FWE.jpg"/>
          <p:cNvPicPr>
            <a:picLocks noChangeAspect="1"/>
          </p:cNvPicPr>
          <p:nvPr/>
        </p:nvPicPr>
        <p:blipFill>
          <a:blip r:embed="rId3" cstate="print"/>
          <a:stretch>
            <a:fillRect/>
          </a:stretch>
        </p:blipFill>
        <p:spPr>
          <a:xfrm rot="1200979">
            <a:off x="1673910" y="3899104"/>
            <a:ext cx="2495064" cy="2495064"/>
          </a:xfrm>
          <a:prstGeom prst="rect">
            <a:avLst/>
          </a:prstGeom>
        </p:spPr>
      </p:pic>
      <p:sp>
        <p:nvSpPr>
          <p:cNvPr id="3" name="Title 2"/>
          <p:cNvSpPr>
            <a:spLocks noGrp="1"/>
          </p:cNvSpPr>
          <p:nvPr>
            <p:ph type="title"/>
          </p:nvPr>
        </p:nvSpPr>
        <p:spPr>
          <a:xfrm>
            <a:off x="914400" y="160338"/>
            <a:ext cx="8229600" cy="864096"/>
          </a:xfrm>
        </p:spPr>
        <p:txBody>
          <a:bodyPr>
            <a:normAutofit/>
          </a:bodyPr>
          <a:lstStyle/>
          <a:p>
            <a:r>
              <a:rPr lang="en-GB" sz="4200" dirty="0" smtClean="0">
                <a:solidFill>
                  <a:schemeClr val="tx1"/>
                </a:solidFill>
                <a:effectLst/>
              </a:rPr>
              <a:t>Must-haves for your schools…</a:t>
            </a:r>
            <a:endParaRPr lang="en-GB" sz="4200" dirty="0">
              <a:solidFill>
                <a:schemeClr val="tx1"/>
              </a:solidFill>
              <a:effectLst/>
            </a:endParaRPr>
          </a:p>
        </p:txBody>
      </p:sp>
      <p:pic>
        <p:nvPicPr>
          <p:cNvPr id="1030" name="Picture 6" descr="Image result for its raining cATS AND DOGS"/>
          <p:cNvPicPr>
            <a:picLocks noChangeAspect="1" noChangeArrowheads="1"/>
          </p:cNvPicPr>
          <p:nvPr/>
        </p:nvPicPr>
        <p:blipFill>
          <a:blip r:embed="rId4" cstate="print"/>
          <a:srcRect/>
          <a:stretch>
            <a:fillRect/>
          </a:stretch>
        </p:blipFill>
        <p:spPr bwMode="auto">
          <a:xfrm rot="522194">
            <a:off x="4450695" y="4155488"/>
            <a:ext cx="2194648" cy="2134326"/>
          </a:xfrm>
          <a:prstGeom prst="rect">
            <a:avLst/>
          </a:prstGeom>
          <a:noFill/>
        </p:spPr>
      </p:pic>
      <p:sp>
        <p:nvSpPr>
          <p:cNvPr id="1032" name="AutoShape 8" descr="Image result for michael barton books"/>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1034" name="AutoShape 10" descr="data:image/jpeg;base64,/9j/4AAQSkZJRgABAQAAAQABAAD/2wCEAAkGBxQREhQUExMVFhUUFxQVFxgXFxgWFhUZGBoXFxoVGhUkHCggGhwlHxUUIzMiJTUrMTovFyAzODMsNygtLisBCgoKDg0OGxAQGzQkICYsLDIsLC8sLCw0LCwvNCwsLCwsLCwsLCwsLCwsLCwsLCwsLCwsLCwsLCwsLCwsLCwsLP/AABEIAIAAgAMBEQACEQEDEQH/xAAbAAABBQEBAAAAAAAAAAAAAAAAAQIEBQcDBv/EAD4QAAIBAgQCCAIKAAMJAAAAAAECEQADBBIhMRNBBQYiNFFhcsEykRQjUmJxgaGx0fAkM8IVQkNjgqLS4fH/xAAbAQABBQEBAAAAAAAAAAAAAAAAAQIEBQYDB//EADERAAIBAwMDAgQFBQEBAAAAAAABAgMEEQUSITE0cRNBFCJRUgYjQmGhFSQyM5Gxgf/aAAwDAQACEQMRAD8A3GgBDQBW9Yx/hrvp9xULUe2n4JNnJRrxk+mTOeGfA1i0smp+Ko/cLwz4GkwHxVL7hOGfA0YQfFUvuF4Z8DQsB8TT9pDeE3h+hrstnucndR9pIOE3h+h/mk/LFV1H3khRbPga5vHsdFc0/eSF4Z8DRj3D4ql9wcNvA/KkwHxNL7hOG3gaA+Ko/caN1cH+Gten3NbXTu2h4MteSUq8pLpkshU0jC0AFABQBXdYDGHun7vuKhaj20/A+nTlUkoLqzOrzBiDnYRuAN/7r86ydKrGCw0SpaFcP9Q0kfbb+zr+o+QpyrRXsI9BuH+oQj/mPsBtzgCf0n86VXEftQf0Gv8AeOdpmHIny20pvrwf6RHoFf7hpG31jab6b7fx+tP+Ijj/AAQq0G5X6gfUEcRtRAMbba/vTY3EU4/KD0G4+4W407XGG/Lx/iiNeK4cUJ/Qa6/WN5n6xoMaRtTviKeMbQ/oNwv1CvqZ4jDQaAcxSRuYqONgr0Gv945CAQc7GJ0jxps68ZRxtwC0K4XO40bq+Zw9o/d9zWr07toeCNUpypycH1RY1NGBQAUABoAq+svdb3p9xULUO2n4JVj3EPJmtYw2PCONu/LZSpGmZSYh1kqSNeRHPxFSa1pKlBSl7kajdwqzcV7Db2KymMpI5kFdNJOhMmAJ0mulGyqVYb4jat7SpT2MQ4oyVFt2OUOsZQHXtAsGLAADKZmNq6R02pLHOMnOeoU45/Y5N0g2Vm4Nw5Jza2x9qI7faLZXgLPwmnR0qcs/MuBstSgscPke+Og623Aic3Z0EEyVzSNiNt65uwqenvyjoryG/Zg68Yh8hRs0soHZOZ1IDIIJAYFl0Mb06pptWGM85Gw1GlPL+hwTpAFSxR1AyydGUAwM2ZSRlkgTSS0yont4bwEdRptZfTJ2w19rkhLTkjUg5UIXKr5yWYDLlZTPnT46VWctvCGy1Kko7kOw9/OJgjUjWORiQQYIMaEVBr0fSlsbJlGr6sdxp/Vnutn0+5rXaf20PBk77uJ+S0FTSKFABQAUAVfWbut70+4qHqHbT8Euw7iHkzK4TBjeNJ2B8T5VkaKW9Z6GtqtqDx1OJtgsrKjLle9oz5vq7gUDWBBBs2zl++d96t726pVaTpp9HwVVlbVaVXe+jXJ0uD4GVgGtXWuZWUniApbCjNsAGQzPLlTbK4pU6PzvnPQLu2qVKy2rjHLOVluGU7JYW8LcsaiQzHiZJHMHMJ/GpdC8pNQbfJFrWVX5klwMbCpkNnICC9lhp8IUYgkqf90zcUfg1Qqd7ijNt8tkydm3WgkuEh3S9vOLZVVLKjoTqryxeJ0hlAI001Jroq1J20Y7uRno1FcSlt4JKYjNiUulAqLiL1yAsaNcRlvRzcqpUj7oOkmpNe9pSlFJ9GRqNlVjCTx1RBtK1pL6LaTtg5VUnhNMdjKRKLCgHfeaRXVGNZz3cYHO1qyoqKj7kzFMJlcxUWVtjMBn0sG1qBpvlGmn5Uyd7SndRmnwlj/0WnZVYW0otctjMAhW1bB0KogI8CAAf2qjrNSm2i7pJxgkzUerPdbPp9zWu0/toeDJ33cT8lpUwiBQAUAFAFX1m7re9PuKh6h20/BLsO5h5MzNY1myRB6Ze4tq41t1U27V26cy5swQA5QJETO+u21Wem2sK82pIrNRuZUIJr3GYu9dS58QOS01y7aywbRjNbQ3J+NhJKx2RG813r2VGhGKl/k3/BxoXlStJuKxFDWS6t82xihca24W6n0cW1WVDQrm6Wb4l5V1u7W2oQ6cnG1ubivJ46HfF2WXDpfbHKpuOLS2reFZyLrJxBaZ2uCDA1MAV1p6daxp785/c5VNQuJVNmMDsJh7j2ne7i7eHNm2XuKth77kLlzODmURqNBO9c7axta2ZI63N9cUcRa/+lfxMQbN50uIRbt3L6M9vKbltBbhSgaEJLnx0G2tELK3qVGl7Cyva9OmnJdS2tq10IEIVrmUBiCwWRJYrIJjXTSqy2oRlc+myxua8oW+9Fd0VeZyHXEca0yTLWVsmSdIUXHMRO8bc+UnUKVCitsOuSNYVa1Z5n0LWqnGC1XJpnVnutn0+5rZaf20PBjr/uZ+S0qYRAoAKACgCr6z91ven3FQ7/tp+CXYdzDyZnWN6s2PQiY7pBsMLl1IzrYxGTMAwzQsdk7ny8qutFwqks/QptZy4RS+pxx+IV74eVnG2S15BE279oBLjFdwHBU/lUu/jGpCNWPsRrCUqUpUmO6yQuNW5dw4WOGqXENsG5xUtDNcXNnaCsCBABNdtQpznR2rGDlp84RquUuozppvqEWJjpDDP4xms3F/0Goto/7OSZIuVi8i/qT7p7F/zw2LH/Zm/wBNcNGf5ks9MHbWI/lxx9SH0WubDhCyobuEu2RnYIMzIpAzExulSNPl/c1EcNQg/h6bJHVXEv8ASrNp1QG21jtW7q3UMkrGYCAdDpTY2io3MJp9WOncutbSWOiKrosC3fKvhlsXbiwVtcPhAWjGiq5K/EPign8qNWhUazlYQul1Ka4S5LwVnki+aNM6s91s+n3NbOw7aHgxt93M/JaVMIgUAFABQBVdZ+63vT7iod/20/BLsO5h5M0rHGyGPbDbgGNRImD406Mmugjin1DhrJMCTuYEn86VzljAipxTzgS1ZVNFUKPIAUsqk5dWIqcV0RGxjhSGCqXh8sjtMEXO4Vo0gFd+bAczFhaWjrQfzYXsV93dqlNLbl+5yxd7Nwv8lhdh0R5NwrOU3AIyiNaerP06DqbmmM+M9Sv6e3KLBhNVW5/XqWu1P2C4gYQQCDuCJB/KlUnnIiglwIiACAAB4AQPlQ5yfVhGnGPRD6YONM6sd1s+n3NbGw7aHgxt/wBzPyWlTCIFABQAUAVXWfut70+4qHf9tPwS7DuYeTM6xxswoAKUQKXEvoJmJxxCElSJzILyoZGUcZUViwiTHDUiOcgxvVraXkadPbKPKfBVXdnKpU3RfD6glzMLdsGbdkQozAgMS3bAB0OUgSdabcXMpUYx/wCj7a2jGtKR2qsZZIKMNC5yFNFCgDTOrHdbPp9zWxsO2h4MZf8Acz8lrUwiBQAUAFAFV1o7re9PuKh3/bz8Euw7mHkzKsebMKUDphejUxLi3cDMuW4xVWZM5VSVUsNYJA0q00qKlWeVngq9Wk40U0/c8t0LhrD30VsO2HZ/o9u7Yy3U7Ny6oks/aaZiRAgGravv9WKceMlRQ2+jKSlzgt+r/RicbFYYZQqXsatlH0Q3AZs228V1Oh3yildOm7rL64BVKvwmF0zyQbJN5rOaxwcVh7hF5iiWi1pk+BkUCTn2MRl5mud9VjGltmuTpp9KUq26D4G9L4J7JVrNrEXDiMG0m2l279cHdZ0BynSnStlUhBr65GU7p0qk9xYYnoy3g+k8VYspktm1YuBZJ1OYE/rUXWIr04slaPNucok6qA0AUgGm9V+62fT7mthYdvDwYy/7mfktRUwiBQAUAFAFV1o7re9PuKiX3bz8Euw7mHkzGsgbQKAFTE8PO2YqeFiApWZDm0+WI1BmIqz0uUVNuTKrVoylSW1e5WoGS0lx87XV4DuzFrjsbbK2rGSYg06Nw5XScnwnwE7ZQtGorlo4dIYM3ruNIuG2l2/fe2xEI8quTiSpItkhhy3BqynUozuMPrgrIUq1O2zFe/JMxbtdfCNxFe5aXEC66Obii2xQ2rRu/wDEIIc+U1xv6kY0tsnlnXT6c3W3pYiPfG3GOGtpduhUTFi6Ed7YBa6DbJgjWMxHlSVbrZbR2vkKNrvuJ7lwLjbvHxiXxPdLFu4SCCbg+Ia7x4+dc9UrU6lOKizrpVCdOpJyXBIqk6l8E0mANO6r91s+n3Na+w7eHgxd/wBzPyWoqWRAoAKACgCq6091ven3FRL7t5+CZp/cw8mY1kDaCGlQnQbxP3iYMT9nNtPlT1TaWUcXVpp7ZMfbtXHnhW2eN4EAf9R0/L8K6U6Un1Zwr3lOlw+f2GG5BIMhgSCI7U89Pl86Z6LXtk6RuaUo7kxQ07Gf7/8AaY8rg7RcX0ONzFKs5jAG5Ow0mJqZCyrzh6kVlEGrqdtSq+lOWJdSP/tCG7RXK2iwZafBhPP21qXX0idOlGSfkq7T8SUK1edNrEUuH9SZZvBxKmRVZWoypSxIvre4hXgpQ6HSuLO6NO6r91s+n3Na+x7eHgxeodzPyWoqWRAoAKACgCq6091ven3FRb7t5+CXYdzDyZhWPNqIaXlA1klYXrMllDZupxEUQIyiB9gyYP41dWulXF1H1Y/L5Mbqd5Qtau1PL+iHHrDg4y/RJVQQoK2yNNhBJipq/D13nKmipevUM8plf0t0nh7zLksZN1Jypldd1lRuQRpvEnx0519HuaFDdKRYaXq1vWr7Gjqz5jMzooJ8SqqrHz1B1qjr8y4NZZJxpLJTYu8TdYBwugXtNkXs66mPvVqNNlG0s/WnFyz0wYnXaSvr/wBNNLauWyNcxLKQS+aMpADEzBgmI8GEeOtWTauqEoyi4vHGSro0o2NzCpBqSzyXOASE13JLGNpJMkeVYq+/2uOc4PRtNT9CLfuSKh+xYGodVu62fT7mtfY9vDwYrUO5n5LUVKIgUAFABQBVdae63vT7iot928/BLsO5h5MumsijbCM8Anw1p0FukkMqS2xbPPRIBbcjWNZnVhHMeVemStKCoRVTokeOK8uJXM3T6yYWSI7MxO8bfgNJrtB4o/26y10ycakU66+J4yLhlZnt5vtTpptqDM7+XLz3qs1WtW+Fl6iXQutFt7eV7D03nnoz0I0rz/rlnp8UksIob7QzaTqx8ee3716Lp7nCxp7I5eDynVVTqajV3yws/wDSPc2IaQcoO/ZEE/CfHapMvWcZqeOemCFH0VODh7PnJ6ZYAgaAaCvMpvMmz2OnHEEgmmsdg1Hqt3Wz6fc1rrHt4eDFah3M/Ja1KIgUAFABQBU9ae6XvT7iot928/BL0/uYeTL6yJthl1MwI8QR89KdGW15Gzhvi4lc3ROYQzz5ZR7zWiqfiOrNY2rgylP8J0IScvUfPgVeiI2uMPwCf+NNj+JK8f8AGK/kWX4StZP5pP8AgkWMEFIMkkcyfaKg3WsV7mOyXQsbHQLS0n6kFySqrOvBdlG8h+RIdhlIJDTOkAg8639CCqabDM9uF1PLLtunq08Q3NvoRSIBUjtAmeyQV0IgCYAifHan28YblsqOXHRnK5lU2vfSUeeq6npLRlQfED9q8/qrE2j1Wk8wT/YfTB5qHVbuln0+5rXWPbw8GJ1DuZ+S2qURAoAKACgCp6090ven3FRL7t5+CXp/cw8mXVkjbhNKIKqztyBPypVFsbKW3qdXwzAE+H92/u1P9KRz9aPQVsIwMaTrz8I/kUvpsarhP2D6K0xHKf35/kaT0pZFdxHBDvdCZiZPxdrkVjbw8qtrfUq9CmqSSwUd1pNrc1nVlnJFPQiADeNYggeR0FEtYuVHauBYfh+zcsvLJ9Ury3k0SWFhBSYA1Hqt3Sz6fc1rbHt4eDE6h3M/JbVLIgUAFABQBU9ae6XvT7iot9/on4Jmn9zDyZbWUwbYcjAHUTTovAycXLozoLyc7Y5cz/FPUo+6OTpT+4aHX7A5c/12objnhCqE/qOF5I/y5Mcz/wCq6x9P3Rwaq5Gi6snsDbTXY+NJ8o78zApur9gbzvynb++NMlJZ4HqnNrli8ZfsD5/3y+VG+Pug9Ka6MbeuKYhcu/OZpsmn0OlOEl1Zzrn0OpqXVbuln0+5rV2X+iHgxOodzPyW1SiGFAH/2Q==">
            <a:hlinkClick r:id="rId5"/>
          </p:cNvPr>
          <p:cNvSpPr>
            <a:spLocks noChangeAspect="1" noChangeArrowheads="1"/>
          </p:cNvSpPr>
          <p:nvPr/>
        </p:nvSpPr>
        <p:spPr bwMode="auto">
          <a:xfrm>
            <a:off x="53975" y="-731838"/>
            <a:ext cx="1524000" cy="15240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1036" name="AutoShape 12" descr="Image result for different kettle of fish"/>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pic>
        <p:nvPicPr>
          <p:cNvPr id="1038" name="Picture 14" descr="Image result for famous historical people with autism book"/>
          <p:cNvPicPr>
            <a:picLocks noChangeAspect="1" noChangeArrowheads="1"/>
          </p:cNvPicPr>
          <p:nvPr/>
        </p:nvPicPr>
        <p:blipFill>
          <a:blip r:embed="rId6" cstate="print"/>
          <a:srcRect/>
          <a:stretch>
            <a:fillRect/>
          </a:stretch>
        </p:blipFill>
        <p:spPr bwMode="auto">
          <a:xfrm rot="20592109">
            <a:off x="6978426" y="3211514"/>
            <a:ext cx="1741192" cy="2398941"/>
          </a:xfrm>
          <a:prstGeom prst="rect">
            <a:avLst/>
          </a:prstGeom>
          <a:noFill/>
        </p:spPr>
      </p:pic>
      <p:pic>
        <p:nvPicPr>
          <p:cNvPr id="1040" name="Picture 16" descr="Image result for autism book"/>
          <p:cNvPicPr>
            <a:picLocks noChangeAspect="1" noChangeArrowheads="1"/>
          </p:cNvPicPr>
          <p:nvPr/>
        </p:nvPicPr>
        <p:blipFill>
          <a:blip r:embed="rId7" cstate="print"/>
          <a:srcRect/>
          <a:stretch>
            <a:fillRect/>
          </a:stretch>
        </p:blipFill>
        <p:spPr bwMode="auto">
          <a:xfrm rot="21209935">
            <a:off x="301116" y="1538262"/>
            <a:ext cx="1816802" cy="2730167"/>
          </a:xfrm>
          <a:prstGeom prst="rect">
            <a:avLst/>
          </a:prstGeom>
          <a:noFill/>
        </p:spPr>
      </p:pic>
      <p:sp>
        <p:nvSpPr>
          <p:cNvPr id="11"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ctr">
              <a:defRPr sz="1200" b="1" smtClean="0">
                <a:solidFill>
                  <a:schemeClr val="tx1"/>
                </a:solidFill>
              </a:defRPr>
            </a:lvl1pPr>
          </a:lstStyle>
          <a:p>
            <a:pPr>
              <a:defRPr/>
            </a:pPr>
            <a:r>
              <a:rPr lang="en-GB" altLang="en-US" dirty="0" smtClean="0"/>
              <a:t>www.gdmorewood.com</a:t>
            </a:r>
            <a:endParaRPr lang="en-US" altLang="en-US" dirty="0"/>
          </a:p>
        </p:txBody>
      </p:sp>
      <p:sp>
        <p:nvSpPr>
          <p:cNvPr id="12"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dirty="0"/>
              <a:t>PRIVATE &amp; CONFIDENTIAL</a:t>
            </a:r>
          </a:p>
        </p:txBody>
      </p:sp>
    </p:spTree>
    <p:extLst>
      <p:ext uri="{BB962C8B-B14F-4D97-AF65-F5344CB8AC3E}">
        <p14:creationId xmlns:p14="http://schemas.microsoft.com/office/powerpoint/2010/main" xmlns="" val="10943849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967069"/>
            <a:ext cx="8568952" cy="4525963"/>
          </a:xfrm>
        </p:spPr>
        <p:txBody>
          <a:bodyPr/>
          <a:lstStyle/>
          <a:p>
            <a:pPr>
              <a:buClrTx/>
              <a:buSzPct val="75000"/>
              <a:buFont typeface="Wingdings" pitchFamily="2" charset="2"/>
              <a:buChar char="Ø"/>
            </a:pPr>
            <a:r>
              <a:rPr lang="en-GB" dirty="0" smtClean="0"/>
              <a:t>Ensure that all analysis/impact measures/data is done inclusively…</a:t>
            </a:r>
          </a:p>
          <a:p>
            <a:pPr>
              <a:buClrTx/>
              <a:buSzPct val="75000"/>
              <a:buFont typeface="Wingdings" pitchFamily="2" charset="2"/>
              <a:buChar char="Ø"/>
            </a:pPr>
            <a:r>
              <a:rPr lang="en-GB" dirty="0" smtClean="0"/>
              <a:t>Change cultures of segregation in your settings – start with analysis…</a:t>
            </a:r>
          </a:p>
          <a:p>
            <a:pPr>
              <a:buClrTx/>
              <a:buSzPct val="75000"/>
              <a:buFont typeface="Wingdings" pitchFamily="2" charset="2"/>
              <a:buChar char="Ø"/>
            </a:pPr>
            <a:r>
              <a:rPr lang="en-GB" dirty="0" smtClean="0"/>
              <a:t>Ensure that the highest aspirations are for all…</a:t>
            </a:r>
          </a:p>
          <a:p>
            <a:pPr>
              <a:buClrTx/>
              <a:buSzPct val="75000"/>
              <a:buFont typeface="Wingdings" pitchFamily="2" charset="2"/>
              <a:buChar char="Ø"/>
            </a:pPr>
            <a:r>
              <a:rPr lang="en-GB" dirty="0" smtClean="0"/>
              <a:t>Be clear about how targets will help students develop and prepare for the next stage of their education, or for adulthood…</a:t>
            </a:r>
          </a:p>
          <a:p>
            <a:pPr>
              <a:buClrTx/>
              <a:buSzPct val="75000"/>
              <a:buFont typeface="Wingdings" pitchFamily="2" charset="2"/>
              <a:buChar char="Ø"/>
            </a:pPr>
            <a:r>
              <a:rPr lang="en-GB" dirty="0" smtClean="0"/>
              <a:t>Engage in metacognative approaches with students – see Student Passports (for example)</a:t>
            </a:r>
          </a:p>
        </p:txBody>
      </p:sp>
      <p:sp>
        <p:nvSpPr>
          <p:cNvPr id="3" name="Title 2"/>
          <p:cNvSpPr>
            <a:spLocks noGrp="1"/>
          </p:cNvSpPr>
          <p:nvPr>
            <p:ph type="title"/>
          </p:nvPr>
        </p:nvSpPr>
        <p:spPr>
          <a:xfrm>
            <a:off x="914400" y="377013"/>
            <a:ext cx="8229600" cy="1143000"/>
          </a:xfrm>
        </p:spPr>
        <p:txBody>
          <a:bodyPr>
            <a:noAutofit/>
          </a:bodyPr>
          <a:lstStyle/>
          <a:p>
            <a:pPr lvl="0"/>
            <a:r>
              <a:rPr lang="en-GB" sz="4000" dirty="0" smtClean="0">
                <a:solidFill>
                  <a:schemeClr val="tx1"/>
                </a:solidFill>
                <a:effectLst/>
              </a:rPr>
              <a:t>Have high aspirations for every young person…</a:t>
            </a:r>
            <a:endParaRPr lang="en-GB" sz="4000" dirty="0">
              <a:solidFill>
                <a:schemeClr val="tx1"/>
              </a:solidFill>
              <a:effectLst/>
            </a:endParaRP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ctr">
              <a:defRPr sz="1200" b="1" smtClean="0">
                <a:solidFill>
                  <a:schemeClr val="tx1"/>
                </a:solidFill>
              </a:defRPr>
            </a:lvl1pPr>
          </a:lstStyle>
          <a:p>
            <a:pPr>
              <a:defRPr/>
            </a:pPr>
            <a:r>
              <a:rPr lang="en-GB" altLang="en-US" dirty="0" smtClean="0"/>
              <a:t>www.gdmorewood.com</a:t>
            </a:r>
            <a:endParaRPr lang="en-US"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dirty="0"/>
              <a:t>PRIVATE &amp; CONFIDENTIAL</a:t>
            </a:r>
          </a:p>
        </p:txBody>
      </p:sp>
    </p:spTree>
    <p:extLst>
      <p:ext uri="{BB962C8B-B14F-4D97-AF65-F5344CB8AC3E}">
        <p14:creationId xmlns:p14="http://schemas.microsoft.com/office/powerpoint/2010/main" xmlns="" val="2922321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707171"/>
            <a:ext cx="8229600" cy="4309939"/>
          </a:xfrm>
        </p:spPr>
        <p:txBody>
          <a:bodyPr/>
          <a:lstStyle/>
          <a:p>
            <a:pPr marL="109728" indent="0">
              <a:buClrTx/>
              <a:buSzPct val="75000"/>
              <a:buNone/>
            </a:pPr>
            <a:r>
              <a:rPr lang="en-GB" sz="3200" b="1" dirty="0"/>
              <a:t>Using Metacognition with Student </a:t>
            </a:r>
            <a:r>
              <a:rPr lang="en-GB" sz="3200" b="1" dirty="0" smtClean="0"/>
              <a:t>Passports</a:t>
            </a:r>
          </a:p>
          <a:p>
            <a:pPr marL="109728" indent="0">
              <a:buClrTx/>
              <a:buSzPct val="75000"/>
              <a:buNone/>
            </a:pPr>
            <a:endParaRPr lang="en-GB" sz="1000" b="1" dirty="0" smtClean="0"/>
          </a:p>
          <a:p>
            <a:pPr>
              <a:buClrTx/>
              <a:buSzPct val="75000"/>
              <a:buFont typeface="Wingdings" pitchFamily="2" charset="2"/>
              <a:buChar char="Ø"/>
            </a:pPr>
            <a:r>
              <a:rPr lang="en-GB" dirty="0" smtClean="0"/>
              <a:t>Develop a new way of supporting students and teacher’s understanding</a:t>
            </a:r>
          </a:p>
          <a:p>
            <a:pPr>
              <a:buClrTx/>
              <a:buSzPct val="75000"/>
              <a:buFont typeface="Wingdings" pitchFamily="2" charset="2"/>
              <a:buChar char="Ø"/>
            </a:pPr>
            <a:r>
              <a:rPr lang="en-GB" dirty="0" smtClean="0"/>
              <a:t>Lots of different ideas, but our Student Passports have been hugely successful</a:t>
            </a:r>
          </a:p>
          <a:p>
            <a:pPr>
              <a:buClrTx/>
              <a:buSzPct val="75000"/>
              <a:buFont typeface="Wingdings" pitchFamily="2" charset="2"/>
              <a:buChar char="Ø"/>
            </a:pPr>
            <a:r>
              <a:rPr lang="en-GB" dirty="0" smtClean="0"/>
              <a:t>Based on ‘high impact’ research; engages students in ‘learning to learn’ - metacognative approaches … and (most importantly?)…</a:t>
            </a:r>
          </a:p>
          <a:p>
            <a:endParaRPr lang="en-GB" dirty="0"/>
          </a:p>
        </p:txBody>
      </p:sp>
      <p:sp>
        <p:nvSpPr>
          <p:cNvPr id="3" name="Title 2"/>
          <p:cNvSpPr>
            <a:spLocks noGrp="1"/>
          </p:cNvSpPr>
          <p:nvPr>
            <p:ph type="title"/>
          </p:nvPr>
        </p:nvSpPr>
        <p:spPr>
          <a:xfrm>
            <a:off x="187891" y="564171"/>
            <a:ext cx="8956110" cy="1143000"/>
          </a:xfrm>
        </p:spPr>
        <p:txBody>
          <a:bodyPr>
            <a:noAutofit/>
          </a:bodyPr>
          <a:lstStyle/>
          <a:p>
            <a:r>
              <a:rPr lang="en-GB" sz="3700" dirty="0" smtClean="0">
                <a:solidFill>
                  <a:schemeClr val="tx1"/>
                </a:solidFill>
                <a:effectLst/>
              </a:rPr>
              <a:t>Ways forward – what can be done now…</a:t>
            </a:r>
            <a:endParaRPr lang="en-GB" sz="3700" dirty="0">
              <a:solidFill>
                <a:schemeClr val="tx1"/>
              </a:solidFill>
              <a:effectLst/>
            </a:endParaRP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ctr">
              <a:defRPr sz="1200" b="1" smtClean="0">
                <a:solidFill>
                  <a:schemeClr val="tx1"/>
                </a:solidFill>
              </a:defRPr>
            </a:lvl1pPr>
          </a:lstStyle>
          <a:p>
            <a:pPr>
              <a:defRPr/>
            </a:pPr>
            <a:r>
              <a:rPr lang="en-GB" altLang="en-US" dirty="0" smtClean="0"/>
              <a:t>www.gdmorewood.com</a:t>
            </a:r>
            <a:endParaRPr lang="en-US"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dirty="0"/>
              <a:t>PRIVATE &amp; CONFIDENTIAL</a:t>
            </a:r>
          </a:p>
        </p:txBody>
      </p:sp>
    </p:spTree>
    <p:extLst>
      <p:ext uri="{BB962C8B-B14F-4D97-AF65-F5344CB8AC3E}">
        <p14:creationId xmlns:p14="http://schemas.microsoft.com/office/powerpoint/2010/main" xmlns="" val="17813844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437961"/>
            <a:ext cx="3384376" cy="4525963"/>
          </a:xfrm>
        </p:spPr>
        <p:txBody>
          <a:bodyPr/>
          <a:lstStyle/>
          <a:p>
            <a:pPr>
              <a:buClrTx/>
              <a:buSzPct val="75000"/>
              <a:buFont typeface="Wingdings" pitchFamily="2" charset="2"/>
              <a:buChar char="Ø"/>
            </a:pPr>
            <a:r>
              <a:rPr lang="en-GB" dirty="0" smtClean="0"/>
              <a:t>Keeps the young person central to provision</a:t>
            </a:r>
          </a:p>
          <a:p>
            <a:pPr>
              <a:buClrTx/>
              <a:buSzPct val="75000"/>
              <a:buFont typeface="Wingdings" pitchFamily="2" charset="2"/>
              <a:buChar char="Ø"/>
            </a:pPr>
            <a:r>
              <a:rPr lang="en-GB" dirty="0" smtClean="0"/>
              <a:t>Essential as part of our student centred approach</a:t>
            </a:r>
          </a:p>
          <a:p>
            <a:pPr>
              <a:buClrTx/>
              <a:buSzPct val="75000"/>
              <a:buFont typeface="Wingdings" pitchFamily="2" charset="2"/>
              <a:buChar char="Ø"/>
            </a:pPr>
            <a:r>
              <a:rPr lang="en-GB" dirty="0" smtClean="0"/>
              <a:t>A useful tool to engage parents/carers</a:t>
            </a:r>
          </a:p>
          <a:p>
            <a:endParaRPr lang="en-GB" dirty="0"/>
          </a:p>
        </p:txBody>
      </p:sp>
      <p:graphicFrame>
        <p:nvGraphicFramePr>
          <p:cNvPr id="21" name="Content Placeholder 4"/>
          <p:cNvGraphicFramePr>
            <a:graphicFrameLocks/>
          </p:cNvGraphicFramePr>
          <p:nvPr>
            <p:extLst>
              <p:ext uri="{D42A27DB-BD31-4B8C-83A1-F6EECF244321}">
                <p14:modId xmlns:p14="http://schemas.microsoft.com/office/powerpoint/2010/main" xmlns="" val="1749360621"/>
              </p:ext>
            </p:extLst>
          </p:nvPr>
        </p:nvGraphicFramePr>
        <p:xfrm>
          <a:off x="2129424" y="260648"/>
          <a:ext cx="8391428"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ctr">
              <a:defRPr sz="1200" b="1" smtClean="0">
                <a:solidFill>
                  <a:schemeClr val="tx1"/>
                </a:solidFill>
              </a:defRPr>
            </a:lvl1pPr>
          </a:lstStyle>
          <a:p>
            <a:pPr>
              <a:defRPr/>
            </a:pPr>
            <a:r>
              <a:rPr lang="en-GB" altLang="en-US" dirty="0" smtClean="0"/>
              <a:t>www.gdmorewood.com</a:t>
            </a:r>
            <a:endParaRPr lang="en-US"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dirty="0"/>
              <a:t>PRIVATE &amp; CONFIDENTIAL</a:t>
            </a:r>
          </a:p>
        </p:txBody>
      </p:sp>
    </p:spTree>
    <p:extLst>
      <p:ext uri="{BB962C8B-B14F-4D97-AF65-F5344CB8AC3E}">
        <p14:creationId xmlns:p14="http://schemas.microsoft.com/office/powerpoint/2010/main" xmlns="" val="3733646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56176" y="565578"/>
            <a:ext cx="2987824" cy="4896544"/>
          </a:xfrm>
        </p:spPr>
        <p:txBody>
          <a:bodyPr>
            <a:normAutofit fontScale="92500" lnSpcReduction="10000"/>
          </a:bodyPr>
          <a:lstStyle/>
          <a:p>
            <a:pPr marL="228600" lvl="0" indent="-228600">
              <a:lnSpc>
                <a:spcPct val="90000"/>
              </a:lnSpc>
              <a:spcBef>
                <a:spcPts val="1000"/>
              </a:spcBef>
              <a:buClrTx/>
              <a:buSzPct val="75000"/>
              <a:buFont typeface="Wingdings" pitchFamily="2" charset="2"/>
              <a:buChar char="Ø"/>
              <a:defRPr/>
            </a:pPr>
            <a:r>
              <a:rPr lang="en-GB" sz="2800" kern="0" dirty="0" smtClean="0"/>
              <a:t> Why do you do certain interventions?</a:t>
            </a:r>
          </a:p>
          <a:p>
            <a:pPr marL="228600" lvl="0" indent="-228600">
              <a:lnSpc>
                <a:spcPct val="90000"/>
              </a:lnSpc>
              <a:spcBef>
                <a:spcPts val="1000"/>
              </a:spcBef>
              <a:buClrTx/>
              <a:buSzPct val="75000"/>
              <a:buFont typeface="Wingdings" pitchFamily="2" charset="2"/>
              <a:buChar char="Ø"/>
              <a:defRPr/>
            </a:pPr>
            <a:r>
              <a:rPr lang="en-GB" sz="2800" kern="0" dirty="0" smtClean="0"/>
              <a:t> How do you know they are effective?</a:t>
            </a:r>
          </a:p>
          <a:p>
            <a:pPr marL="228600" lvl="0" indent="-228600">
              <a:lnSpc>
                <a:spcPct val="90000"/>
              </a:lnSpc>
              <a:spcBef>
                <a:spcPts val="1000"/>
              </a:spcBef>
              <a:buClrTx/>
              <a:buSzPct val="75000"/>
              <a:buFont typeface="Wingdings" pitchFamily="2" charset="2"/>
              <a:buChar char="Ø"/>
              <a:defRPr/>
            </a:pPr>
            <a:r>
              <a:rPr lang="en-GB" sz="2800" kern="0" dirty="0" smtClean="0"/>
              <a:t> What is the impact?</a:t>
            </a:r>
          </a:p>
          <a:p>
            <a:pPr marL="228600" lvl="0" indent="-228600">
              <a:lnSpc>
                <a:spcPct val="90000"/>
              </a:lnSpc>
              <a:spcBef>
                <a:spcPts val="1000"/>
              </a:spcBef>
              <a:buClrTx/>
              <a:buSzPct val="75000"/>
              <a:buFont typeface="Wingdings" pitchFamily="2" charset="2"/>
              <a:buChar char="Ø"/>
              <a:defRPr/>
            </a:pPr>
            <a:r>
              <a:rPr lang="en-GB" sz="2800" kern="0" dirty="0" smtClean="0"/>
              <a:t> Do they dovetail with whole-school provision?</a:t>
            </a:r>
          </a:p>
          <a:p>
            <a:pPr marL="228600" lvl="0" indent="-228600">
              <a:lnSpc>
                <a:spcPct val="90000"/>
              </a:lnSpc>
              <a:spcBef>
                <a:spcPts val="1000"/>
              </a:spcBef>
              <a:buClrTx/>
              <a:buSzPct val="75000"/>
              <a:buFont typeface="Wingdings" pitchFamily="2" charset="2"/>
              <a:buChar char="Ø"/>
              <a:defRPr/>
            </a:pPr>
            <a:r>
              <a:rPr lang="en-GB" sz="2800" kern="0" dirty="0" smtClean="0"/>
              <a:t> How to you track progress?</a:t>
            </a:r>
            <a:endParaRPr lang="en-GB" sz="3200" dirty="0" smtClean="0"/>
          </a:p>
          <a:p>
            <a:endParaRPr lang="en-GB" dirty="0"/>
          </a:p>
        </p:txBody>
      </p:sp>
      <p:pic>
        <p:nvPicPr>
          <p:cNvPr id="4" name="Picture 2" descr="C:\Documents and Settings\Gareth\Desktop\PHOTOS 11\11 81 Final\IMG_2117.jpg"/>
          <p:cNvPicPr>
            <a:picLocks noChangeAspect="1" noChangeArrowheads="1"/>
          </p:cNvPicPr>
          <p:nvPr/>
        </p:nvPicPr>
        <p:blipFill>
          <a:blip r:embed="rId2" cstate="print"/>
          <a:srcRect/>
          <a:stretch>
            <a:fillRect/>
          </a:stretch>
        </p:blipFill>
        <p:spPr>
          <a:xfrm>
            <a:off x="179513" y="1190523"/>
            <a:ext cx="5904656" cy="4104456"/>
          </a:xfrm>
          <a:prstGeom prst="rect">
            <a:avLst/>
          </a:prstGeom>
        </p:spPr>
      </p:pic>
      <p:sp>
        <p:nvSpPr>
          <p:cNvPr id="5" name="Title 2"/>
          <p:cNvSpPr>
            <a:spLocks noGrp="1"/>
          </p:cNvSpPr>
          <p:nvPr>
            <p:ph type="title"/>
          </p:nvPr>
        </p:nvSpPr>
        <p:spPr>
          <a:xfrm>
            <a:off x="852769" y="189390"/>
            <a:ext cx="5112568" cy="792088"/>
          </a:xfrm>
        </p:spPr>
        <p:txBody>
          <a:bodyPr/>
          <a:lstStyle/>
          <a:p>
            <a:r>
              <a:rPr lang="en-GB" sz="3800" b="1" dirty="0" smtClean="0">
                <a:solidFill>
                  <a:schemeClr val="tx1"/>
                </a:solidFill>
                <a:effectLst/>
              </a:rPr>
              <a:t>Measuring Impact…</a:t>
            </a:r>
            <a:endParaRPr lang="en-GB" sz="3800" b="1" dirty="0">
              <a:solidFill>
                <a:schemeClr val="tx1"/>
              </a:solidFill>
              <a:effectLst/>
            </a:endParaRPr>
          </a:p>
        </p:txBody>
      </p:sp>
      <p:sp>
        <p:nvSpPr>
          <p:cNvPr id="6" name="TextBox 5"/>
          <p:cNvSpPr txBox="1"/>
          <p:nvPr/>
        </p:nvSpPr>
        <p:spPr>
          <a:xfrm>
            <a:off x="0" y="5478179"/>
            <a:ext cx="9144000" cy="353943"/>
          </a:xfrm>
          <a:prstGeom prst="rect">
            <a:avLst/>
          </a:prstGeom>
          <a:noFill/>
        </p:spPr>
        <p:txBody>
          <a:bodyPr wrap="square" rtlCol="0">
            <a:spAutoFit/>
          </a:bodyPr>
          <a:lstStyle/>
          <a:p>
            <a:pPr algn="ctr"/>
            <a:r>
              <a:rPr lang="en-GB" sz="1700" b="1" dirty="0" smtClean="0"/>
              <a:t>[Literacy and English judged by HMI as ‘outstanding’, 2013, &amp; Case Study, Feb 2014]</a:t>
            </a:r>
            <a:endParaRPr lang="en-GB" sz="1700" b="1" dirty="0"/>
          </a:p>
        </p:txBody>
      </p:sp>
      <p:sp>
        <p:nvSpPr>
          <p:cNvPr id="7"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ctr">
              <a:defRPr sz="1200" b="1" smtClean="0">
                <a:solidFill>
                  <a:schemeClr val="tx1"/>
                </a:solidFill>
              </a:defRPr>
            </a:lvl1pPr>
          </a:lstStyle>
          <a:p>
            <a:pPr>
              <a:defRPr/>
            </a:pPr>
            <a:r>
              <a:rPr lang="en-GB" altLang="en-US" dirty="0" smtClean="0"/>
              <a:t>www.gdmorewood.com</a:t>
            </a:r>
            <a:endParaRPr lang="en-US" altLang="en-US" dirty="0"/>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dirty="0"/>
              <a:t>PRIVATE &amp; CONFIDENTIAL</a:t>
            </a:r>
          </a:p>
        </p:txBody>
      </p:sp>
    </p:spTree>
    <p:extLst>
      <p:ext uri="{BB962C8B-B14F-4D97-AF65-F5344CB8AC3E}">
        <p14:creationId xmlns:p14="http://schemas.microsoft.com/office/powerpoint/2010/main" xmlns="" val="13145274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323528" y="1422220"/>
            <a:ext cx="8496944" cy="4896544"/>
          </a:xfrm>
        </p:spPr>
        <p:txBody>
          <a:bodyPr>
            <a:normAutofit/>
          </a:bodyPr>
          <a:lstStyle/>
          <a:p>
            <a:pPr>
              <a:buFont typeface="Wingdings" pitchFamily="2" charset="2"/>
              <a:buChar char="Ø"/>
            </a:pPr>
            <a:r>
              <a:rPr lang="en-GB" dirty="0" smtClean="0">
                <a:latin typeface="Calibri" pitchFamily="34" charset="0"/>
              </a:rPr>
              <a:t> What does that mean to you?</a:t>
            </a:r>
          </a:p>
          <a:p>
            <a:pPr>
              <a:buFont typeface="Wingdings" pitchFamily="2" charset="2"/>
              <a:buChar char="Ø"/>
            </a:pPr>
            <a:r>
              <a:rPr lang="en-GB" dirty="0" smtClean="0">
                <a:latin typeface="Calibri" pitchFamily="34" charset="0"/>
              </a:rPr>
              <a:t> How would you define a Hidden (or ‘invisible) Disability?</a:t>
            </a:r>
          </a:p>
          <a:p>
            <a:pPr>
              <a:buFont typeface="Wingdings" pitchFamily="2" charset="2"/>
              <a:buChar char="Ø"/>
            </a:pPr>
            <a:r>
              <a:rPr lang="en-GB" dirty="0" smtClean="0">
                <a:latin typeface="Calibri" pitchFamily="34" charset="0"/>
              </a:rPr>
              <a:t> Consider what this term means to you?</a:t>
            </a:r>
          </a:p>
          <a:p>
            <a:pPr>
              <a:buFont typeface="Wingdings" pitchFamily="2" charset="2"/>
              <a:buChar char="Ø"/>
            </a:pPr>
            <a:r>
              <a:rPr lang="en-GB" dirty="0" smtClean="0">
                <a:latin typeface="Calibri" pitchFamily="34" charset="0"/>
              </a:rPr>
              <a:t> How many young people do you work with?</a:t>
            </a:r>
          </a:p>
          <a:p>
            <a:endParaRPr lang="en-GB" sz="1000" dirty="0" smtClean="0">
              <a:latin typeface="Calibri" pitchFamily="34" charset="0"/>
            </a:endParaRPr>
          </a:p>
          <a:p>
            <a:pPr algn="just"/>
            <a:r>
              <a:rPr lang="en-GB" i="1" dirty="0" smtClean="0">
                <a:latin typeface="Calibri" pitchFamily="34" charset="0"/>
              </a:rPr>
              <a:t>‘If children’s perceptions of people who are different from themselves are based on stereotypical thinking it is likely that they will retain this misinformation for the rest of their lives unless positive steps are taken to counter this learning.’</a:t>
            </a:r>
          </a:p>
          <a:p>
            <a:pPr algn="r"/>
            <a:r>
              <a:rPr lang="en-GB" dirty="0" smtClean="0">
                <a:latin typeface="Calibri" pitchFamily="34" charset="0"/>
              </a:rPr>
              <a:t>(Brown, 1998)</a:t>
            </a:r>
          </a:p>
          <a:p>
            <a:pPr>
              <a:buFont typeface="Arial" pitchFamily="34" charset="0"/>
              <a:buChar char="•"/>
            </a:pPr>
            <a:endParaRPr lang="en-GB" dirty="0"/>
          </a:p>
        </p:txBody>
      </p:sp>
      <p:sp>
        <p:nvSpPr>
          <p:cNvPr id="4" name="Text Placeholder 3"/>
          <p:cNvSpPr>
            <a:spLocks noGrp="1"/>
          </p:cNvSpPr>
          <p:nvPr>
            <p:ph type="body" sz="quarter" idx="13"/>
          </p:nvPr>
        </p:nvSpPr>
        <p:spPr>
          <a:xfrm>
            <a:off x="647056" y="457917"/>
            <a:ext cx="8496944" cy="720080"/>
          </a:xfrm>
        </p:spPr>
        <p:txBody>
          <a:bodyPr>
            <a:normAutofit/>
          </a:bodyPr>
          <a:lstStyle/>
          <a:p>
            <a:r>
              <a:rPr lang="en-GB" sz="4500" b="1" dirty="0" smtClean="0"/>
              <a:t>Consider ‘hidden disabilities’ …</a:t>
            </a:r>
            <a:endParaRPr lang="en-GB" sz="4500" b="1" dirty="0"/>
          </a:p>
        </p:txBody>
      </p:sp>
      <p:sp>
        <p:nvSpPr>
          <p:cNvPr id="5"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ctr">
              <a:defRPr sz="1200" b="1" smtClean="0">
                <a:solidFill>
                  <a:schemeClr val="tx1"/>
                </a:solidFill>
              </a:defRPr>
            </a:lvl1pPr>
          </a:lstStyle>
          <a:p>
            <a:pPr>
              <a:defRPr/>
            </a:pPr>
            <a:r>
              <a:rPr lang="en-GB" altLang="en-US" dirty="0" smtClean="0"/>
              <a:t>www.gdmorewood.com</a:t>
            </a:r>
            <a:endParaRPr lang="en-US" altLang="en-US" dirty="0"/>
          </a:p>
        </p:txBody>
      </p:sp>
      <p:sp>
        <p:nvSpPr>
          <p:cNvPr id="6"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dirty="0"/>
              <a:t>PRIVATE &amp; CONFIDENTIAL</a:t>
            </a:r>
          </a:p>
        </p:txBody>
      </p:sp>
    </p:spTree>
    <p:extLst>
      <p:ext uri="{BB962C8B-B14F-4D97-AF65-F5344CB8AC3E}">
        <p14:creationId xmlns:p14="http://schemas.microsoft.com/office/powerpoint/2010/main" xmlns="" val="20250267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AutoShape 2" descr="Image result for squeezing balloon"/>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pic>
        <p:nvPicPr>
          <p:cNvPr id="6" name="Picture 5" descr="dog bal.jpg"/>
          <p:cNvPicPr>
            <a:picLocks noChangeAspect="1"/>
          </p:cNvPicPr>
          <p:nvPr/>
        </p:nvPicPr>
        <p:blipFill>
          <a:blip r:embed="rId2" cstate="print"/>
          <a:stretch>
            <a:fillRect/>
          </a:stretch>
        </p:blipFill>
        <p:spPr>
          <a:xfrm>
            <a:off x="684656" y="413179"/>
            <a:ext cx="4320480" cy="3236190"/>
          </a:xfrm>
          <a:prstGeom prst="rect">
            <a:avLst/>
          </a:prstGeom>
        </p:spPr>
      </p:pic>
      <p:pic>
        <p:nvPicPr>
          <p:cNvPr id="7" name="Picture 6" descr="fog.jpg"/>
          <p:cNvPicPr>
            <a:picLocks noChangeAspect="1"/>
          </p:cNvPicPr>
          <p:nvPr/>
        </p:nvPicPr>
        <p:blipFill>
          <a:blip r:embed="rId3" cstate="print"/>
          <a:stretch>
            <a:fillRect/>
          </a:stretch>
        </p:blipFill>
        <p:spPr>
          <a:xfrm>
            <a:off x="5530959" y="3236010"/>
            <a:ext cx="3381734" cy="2250390"/>
          </a:xfrm>
          <a:prstGeom prst="rect">
            <a:avLst/>
          </a:prstGeom>
        </p:spPr>
      </p:pic>
      <p:pic>
        <p:nvPicPr>
          <p:cNvPr id="8" name="Picture 7" descr="fog 2.jpg"/>
          <p:cNvPicPr>
            <a:picLocks noChangeAspect="1"/>
          </p:cNvPicPr>
          <p:nvPr/>
        </p:nvPicPr>
        <p:blipFill>
          <a:blip r:embed="rId4" cstate="print"/>
          <a:stretch>
            <a:fillRect/>
          </a:stretch>
        </p:blipFill>
        <p:spPr>
          <a:xfrm>
            <a:off x="5279592" y="688932"/>
            <a:ext cx="3707958" cy="2076456"/>
          </a:xfrm>
          <a:prstGeom prst="rect">
            <a:avLst/>
          </a:prstGeom>
        </p:spPr>
      </p:pic>
      <p:pic>
        <p:nvPicPr>
          <p:cNvPr id="5" name="Picture 4" descr="blloon.png"/>
          <p:cNvPicPr>
            <a:picLocks noChangeAspect="1"/>
          </p:cNvPicPr>
          <p:nvPr/>
        </p:nvPicPr>
        <p:blipFill>
          <a:blip r:embed="rId5" cstate="print"/>
          <a:stretch>
            <a:fillRect/>
          </a:stretch>
        </p:blipFill>
        <p:spPr>
          <a:xfrm>
            <a:off x="410199" y="3422970"/>
            <a:ext cx="4869393" cy="3240360"/>
          </a:xfrm>
          <a:prstGeom prst="rect">
            <a:avLst/>
          </a:prstGeom>
        </p:spPr>
      </p:pic>
    </p:spTree>
    <p:extLst>
      <p:ext uri="{BB962C8B-B14F-4D97-AF65-F5344CB8AC3E}">
        <p14:creationId xmlns:p14="http://schemas.microsoft.com/office/powerpoint/2010/main" xmlns="" val="30170596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323528" y="1619489"/>
            <a:ext cx="8496944" cy="4824536"/>
          </a:xfrm>
        </p:spPr>
        <p:txBody>
          <a:bodyPr/>
          <a:lstStyle/>
          <a:p>
            <a:pPr>
              <a:buFont typeface="Wingdings" pitchFamily="2" charset="2"/>
              <a:buChar char="Ø"/>
            </a:pPr>
            <a:r>
              <a:rPr lang="en-GB" dirty="0" smtClean="0"/>
              <a:t> </a:t>
            </a:r>
            <a:r>
              <a:rPr lang="en-GB" dirty="0" smtClean="0">
                <a:latin typeface="Calibri" pitchFamily="34" charset="0"/>
              </a:rPr>
              <a:t>Hidden (or ‘invisible’) Disabilities is an umbrella term that captures a whole spectrum of hidden disabilities or challenges that are primarily neurological in nature</a:t>
            </a:r>
          </a:p>
          <a:p>
            <a:pPr>
              <a:buFont typeface="Wingdings" pitchFamily="2" charset="2"/>
              <a:buChar char="Ø"/>
            </a:pPr>
            <a:r>
              <a:rPr lang="en-GB" dirty="0" smtClean="0">
                <a:latin typeface="Calibri" pitchFamily="34" charset="0"/>
              </a:rPr>
              <a:t> Some people have difficulty understanding how a student’s disability can be so debilitating</a:t>
            </a:r>
          </a:p>
          <a:p>
            <a:pPr>
              <a:buFont typeface="Wingdings" pitchFamily="2" charset="2"/>
              <a:buChar char="Ø"/>
            </a:pPr>
            <a:r>
              <a:rPr lang="en-GB" dirty="0" smtClean="0">
                <a:latin typeface="Calibri" pitchFamily="34" charset="0"/>
              </a:rPr>
              <a:t> Educating peers and training staff is essential in meeting the needs of a rapidly growing cohort in our schools</a:t>
            </a:r>
          </a:p>
          <a:p>
            <a:pPr>
              <a:buFont typeface="Wingdings" pitchFamily="2" charset="2"/>
              <a:buChar char="Ø"/>
            </a:pPr>
            <a:r>
              <a:rPr lang="en-GB" dirty="0" smtClean="0">
                <a:latin typeface="Calibri" pitchFamily="34" charset="0"/>
              </a:rPr>
              <a:t>The majority of impairments are not visible – less than 8% of disabled people use wheelchairs.</a:t>
            </a:r>
          </a:p>
          <a:p>
            <a:pPr algn="r"/>
            <a:r>
              <a:rPr lang="en-GB" sz="1800" dirty="0" smtClean="0">
                <a:latin typeface="Calibri" pitchFamily="34" charset="0"/>
              </a:rPr>
              <a:t>Disability in the United Kingdom 2012: Facts and Figures Papworth Trust</a:t>
            </a:r>
          </a:p>
          <a:p>
            <a:endParaRPr lang="en-GB" dirty="0" smtClean="0"/>
          </a:p>
          <a:p>
            <a:endParaRPr lang="en-GB" dirty="0"/>
          </a:p>
        </p:txBody>
      </p:sp>
      <p:sp>
        <p:nvSpPr>
          <p:cNvPr id="4" name="Text Placeholder 3"/>
          <p:cNvSpPr>
            <a:spLocks noGrp="1"/>
          </p:cNvSpPr>
          <p:nvPr>
            <p:ph type="body" sz="quarter" idx="13"/>
          </p:nvPr>
        </p:nvSpPr>
        <p:spPr>
          <a:xfrm>
            <a:off x="647056" y="526368"/>
            <a:ext cx="8496944" cy="801391"/>
          </a:xfrm>
        </p:spPr>
        <p:txBody>
          <a:bodyPr/>
          <a:lstStyle/>
          <a:p>
            <a:r>
              <a:rPr lang="en-GB" dirty="0" smtClean="0"/>
              <a:t>So, what is a ‘hidden disability’?</a:t>
            </a:r>
            <a:endParaRPr lang="en-GB" dirty="0"/>
          </a:p>
        </p:txBody>
      </p:sp>
      <p:sp>
        <p:nvSpPr>
          <p:cNvPr id="5"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ctr">
              <a:defRPr sz="1200" b="1" smtClean="0">
                <a:solidFill>
                  <a:schemeClr val="tx1"/>
                </a:solidFill>
              </a:defRPr>
            </a:lvl1pPr>
          </a:lstStyle>
          <a:p>
            <a:pPr>
              <a:defRPr/>
            </a:pPr>
            <a:r>
              <a:rPr lang="en-GB" altLang="en-US" dirty="0" smtClean="0"/>
              <a:t>www.gdmorewood.com</a:t>
            </a:r>
            <a:endParaRPr lang="en-US" altLang="en-US" dirty="0"/>
          </a:p>
        </p:txBody>
      </p:sp>
      <p:sp>
        <p:nvSpPr>
          <p:cNvPr id="6"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dirty="0"/>
              <a:t>PRIVATE &amp; CONFIDENTIAL</a:t>
            </a:r>
          </a:p>
        </p:txBody>
      </p:sp>
    </p:spTree>
    <p:extLst>
      <p:ext uri="{BB962C8B-B14F-4D97-AF65-F5344CB8AC3E}">
        <p14:creationId xmlns:p14="http://schemas.microsoft.com/office/powerpoint/2010/main" xmlns="" val="32114351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503548" y="1431598"/>
            <a:ext cx="3816424" cy="4320480"/>
          </a:xfrm>
        </p:spPr>
        <p:txBody>
          <a:bodyPr>
            <a:normAutofit/>
          </a:bodyPr>
          <a:lstStyle/>
          <a:p>
            <a:pPr>
              <a:lnSpc>
                <a:spcPct val="100000"/>
              </a:lnSpc>
              <a:spcAft>
                <a:spcPts val="0"/>
              </a:spcAft>
              <a:buFont typeface="Wingdings" pitchFamily="2" charset="2"/>
              <a:buChar char="Ø"/>
            </a:pPr>
            <a:r>
              <a:rPr lang="en-US" sz="2500" dirty="0" smtClean="0">
                <a:latin typeface="Calibri" pitchFamily="34" charset="0"/>
              </a:rPr>
              <a:t> ADHD</a:t>
            </a:r>
          </a:p>
          <a:p>
            <a:pPr>
              <a:lnSpc>
                <a:spcPct val="100000"/>
              </a:lnSpc>
              <a:spcAft>
                <a:spcPts val="0"/>
              </a:spcAft>
              <a:buFont typeface="Wingdings" pitchFamily="2" charset="2"/>
              <a:buChar char="Ø"/>
            </a:pPr>
            <a:r>
              <a:rPr lang="en-US" sz="2500" dirty="0" smtClean="0">
                <a:latin typeface="Calibri" pitchFamily="34" charset="0"/>
              </a:rPr>
              <a:t> Anxiety disorders</a:t>
            </a:r>
          </a:p>
          <a:p>
            <a:pPr>
              <a:lnSpc>
                <a:spcPct val="100000"/>
              </a:lnSpc>
              <a:spcAft>
                <a:spcPts val="0"/>
              </a:spcAft>
              <a:buFont typeface="Wingdings" pitchFamily="2" charset="2"/>
              <a:buChar char="Ø"/>
            </a:pPr>
            <a:r>
              <a:rPr lang="en-US" sz="2500" dirty="0" smtClean="0">
                <a:latin typeface="Calibri" pitchFamily="34" charset="0"/>
              </a:rPr>
              <a:t> Allergies</a:t>
            </a:r>
          </a:p>
          <a:p>
            <a:pPr>
              <a:lnSpc>
                <a:spcPct val="100000"/>
              </a:lnSpc>
              <a:spcAft>
                <a:spcPts val="0"/>
              </a:spcAft>
              <a:buFont typeface="Wingdings" pitchFamily="2" charset="2"/>
              <a:buChar char="Ø"/>
            </a:pPr>
            <a:r>
              <a:rPr lang="en-US" sz="2500" dirty="0" smtClean="0">
                <a:latin typeface="Calibri" pitchFamily="34" charset="0"/>
              </a:rPr>
              <a:t> Asperger Syndrome</a:t>
            </a:r>
          </a:p>
          <a:p>
            <a:pPr>
              <a:lnSpc>
                <a:spcPct val="100000"/>
              </a:lnSpc>
              <a:spcAft>
                <a:spcPts val="0"/>
              </a:spcAft>
              <a:buFont typeface="Wingdings" pitchFamily="2" charset="2"/>
              <a:buChar char="Ø"/>
            </a:pPr>
            <a:r>
              <a:rPr lang="en-US" sz="2500" dirty="0" smtClean="0">
                <a:latin typeface="Calibri" pitchFamily="34" charset="0"/>
              </a:rPr>
              <a:t> Attachment disorders</a:t>
            </a:r>
          </a:p>
          <a:p>
            <a:pPr>
              <a:lnSpc>
                <a:spcPct val="100000"/>
              </a:lnSpc>
              <a:spcAft>
                <a:spcPts val="0"/>
              </a:spcAft>
              <a:buFont typeface="Wingdings" pitchFamily="2" charset="2"/>
              <a:buChar char="Ø"/>
            </a:pPr>
            <a:r>
              <a:rPr lang="en-US" sz="2500" dirty="0" smtClean="0">
                <a:latin typeface="Calibri" pitchFamily="34" charset="0"/>
              </a:rPr>
              <a:t> Asthma</a:t>
            </a:r>
          </a:p>
          <a:p>
            <a:pPr>
              <a:lnSpc>
                <a:spcPct val="100000"/>
              </a:lnSpc>
              <a:spcAft>
                <a:spcPts val="0"/>
              </a:spcAft>
              <a:buFont typeface="Wingdings" pitchFamily="2" charset="2"/>
              <a:buChar char="Ø"/>
            </a:pPr>
            <a:r>
              <a:rPr lang="en-US" sz="2500" dirty="0" smtClean="0">
                <a:latin typeface="Calibri" pitchFamily="34" charset="0"/>
              </a:rPr>
              <a:t> Autism</a:t>
            </a:r>
          </a:p>
          <a:p>
            <a:pPr>
              <a:lnSpc>
                <a:spcPct val="100000"/>
              </a:lnSpc>
              <a:spcAft>
                <a:spcPts val="0"/>
              </a:spcAft>
              <a:buFont typeface="Wingdings" pitchFamily="2" charset="2"/>
              <a:buChar char="Ø"/>
            </a:pPr>
            <a:r>
              <a:rPr lang="en-US" sz="2500" dirty="0" smtClean="0">
                <a:latin typeface="Calibri" pitchFamily="34" charset="0"/>
              </a:rPr>
              <a:t> Bipolar disorder</a:t>
            </a:r>
          </a:p>
          <a:p>
            <a:pPr>
              <a:lnSpc>
                <a:spcPct val="100000"/>
              </a:lnSpc>
              <a:spcAft>
                <a:spcPts val="0"/>
              </a:spcAft>
              <a:buFont typeface="Wingdings" pitchFamily="2" charset="2"/>
              <a:buChar char="Ø"/>
            </a:pPr>
            <a:r>
              <a:rPr lang="en-US" sz="2500" dirty="0" smtClean="0">
                <a:latin typeface="Calibri" pitchFamily="34" charset="0"/>
              </a:rPr>
              <a:t> Brain injuries</a:t>
            </a:r>
          </a:p>
          <a:p>
            <a:pPr>
              <a:lnSpc>
                <a:spcPct val="100000"/>
              </a:lnSpc>
              <a:spcAft>
                <a:spcPts val="0"/>
              </a:spcAft>
              <a:buFont typeface="Wingdings" pitchFamily="2" charset="2"/>
              <a:buChar char="Ø"/>
            </a:pPr>
            <a:r>
              <a:rPr lang="en-US" sz="2500" dirty="0" smtClean="0">
                <a:latin typeface="Calibri" pitchFamily="34" charset="0"/>
              </a:rPr>
              <a:t> Chronic fatigue syndrome</a:t>
            </a:r>
          </a:p>
          <a:p>
            <a:pPr>
              <a:lnSpc>
                <a:spcPct val="100000"/>
              </a:lnSpc>
              <a:spcAft>
                <a:spcPts val="0"/>
              </a:spcAft>
              <a:buFont typeface="Wingdings" pitchFamily="2" charset="2"/>
              <a:buChar char="Ø"/>
            </a:pPr>
            <a:r>
              <a:rPr lang="en-US" sz="2500" dirty="0" smtClean="0">
                <a:latin typeface="Calibri" pitchFamily="34" charset="0"/>
              </a:rPr>
              <a:t> Crohn's disease</a:t>
            </a:r>
            <a:endParaRPr lang="en-GB" sz="2500" dirty="0">
              <a:latin typeface="Calibri" pitchFamily="34" charset="0"/>
            </a:endParaRPr>
          </a:p>
        </p:txBody>
      </p:sp>
      <p:sp>
        <p:nvSpPr>
          <p:cNvPr id="3" name="Text Placeholder 2"/>
          <p:cNvSpPr>
            <a:spLocks noGrp="1"/>
          </p:cNvSpPr>
          <p:nvPr>
            <p:ph type="body" sz="quarter" idx="15"/>
          </p:nvPr>
        </p:nvSpPr>
        <p:spPr>
          <a:xfrm>
            <a:off x="4463988" y="1431598"/>
            <a:ext cx="4176464" cy="4320480"/>
          </a:xfrm>
        </p:spPr>
        <p:txBody>
          <a:bodyPr>
            <a:normAutofit/>
          </a:bodyPr>
          <a:lstStyle/>
          <a:p>
            <a:pPr>
              <a:lnSpc>
                <a:spcPct val="100000"/>
              </a:lnSpc>
              <a:spcAft>
                <a:spcPts val="0"/>
              </a:spcAft>
              <a:buFont typeface="Wingdings" pitchFamily="2" charset="2"/>
              <a:buChar char="Ø"/>
            </a:pPr>
            <a:r>
              <a:rPr lang="en-US" sz="2500" dirty="0" smtClean="0">
                <a:latin typeface="Calibri" pitchFamily="34" charset="0"/>
              </a:rPr>
              <a:t> Depression</a:t>
            </a:r>
          </a:p>
          <a:p>
            <a:pPr>
              <a:lnSpc>
                <a:spcPct val="100000"/>
              </a:lnSpc>
              <a:spcAft>
                <a:spcPts val="0"/>
              </a:spcAft>
              <a:buFont typeface="Wingdings" pitchFamily="2" charset="2"/>
              <a:buChar char="Ø"/>
            </a:pPr>
            <a:r>
              <a:rPr lang="en-US" sz="2500" dirty="0" smtClean="0">
                <a:latin typeface="Calibri" pitchFamily="34" charset="0"/>
              </a:rPr>
              <a:t> Dyslexia</a:t>
            </a:r>
          </a:p>
          <a:p>
            <a:pPr>
              <a:lnSpc>
                <a:spcPct val="100000"/>
              </a:lnSpc>
              <a:spcAft>
                <a:spcPts val="0"/>
              </a:spcAft>
              <a:buFont typeface="Wingdings" pitchFamily="2" charset="2"/>
              <a:buChar char="Ø"/>
            </a:pPr>
            <a:r>
              <a:rPr lang="en-US" sz="2500" dirty="0" smtClean="0">
                <a:latin typeface="Calibri" pitchFamily="34" charset="0"/>
              </a:rPr>
              <a:t> Dyspraxia</a:t>
            </a:r>
          </a:p>
          <a:p>
            <a:pPr>
              <a:lnSpc>
                <a:spcPct val="100000"/>
              </a:lnSpc>
              <a:spcAft>
                <a:spcPts val="0"/>
              </a:spcAft>
              <a:buFont typeface="Wingdings" pitchFamily="2" charset="2"/>
              <a:buChar char="Ø"/>
            </a:pPr>
            <a:r>
              <a:rPr lang="en-US" sz="2500" dirty="0" smtClean="0">
                <a:latin typeface="Calibri" pitchFamily="34" charset="0"/>
              </a:rPr>
              <a:t> Epilepsy</a:t>
            </a:r>
          </a:p>
          <a:p>
            <a:pPr>
              <a:lnSpc>
                <a:spcPct val="100000"/>
              </a:lnSpc>
              <a:spcAft>
                <a:spcPts val="0"/>
              </a:spcAft>
              <a:buFont typeface="Wingdings" pitchFamily="2" charset="2"/>
              <a:buChar char="Ø"/>
            </a:pPr>
            <a:r>
              <a:rPr lang="en-US" sz="2500" dirty="0" smtClean="0">
                <a:latin typeface="Calibri" pitchFamily="34" charset="0"/>
              </a:rPr>
              <a:t> Food allergies</a:t>
            </a:r>
          </a:p>
          <a:p>
            <a:pPr>
              <a:lnSpc>
                <a:spcPct val="100000"/>
              </a:lnSpc>
              <a:spcAft>
                <a:spcPts val="0"/>
              </a:spcAft>
              <a:buFont typeface="Wingdings" pitchFamily="2" charset="2"/>
              <a:buChar char="Ø"/>
            </a:pPr>
            <a:r>
              <a:rPr lang="en-US" sz="2500" dirty="0" smtClean="0">
                <a:latin typeface="Calibri" pitchFamily="34" charset="0"/>
              </a:rPr>
              <a:t> Irritable Bowel Syndrome</a:t>
            </a:r>
          </a:p>
          <a:p>
            <a:pPr>
              <a:lnSpc>
                <a:spcPct val="100000"/>
              </a:lnSpc>
              <a:spcAft>
                <a:spcPts val="0"/>
              </a:spcAft>
              <a:buFont typeface="Wingdings" pitchFamily="2" charset="2"/>
              <a:buChar char="Ø"/>
            </a:pPr>
            <a:r>
              <a:rPr lang="en-US" sz="2500" dirty="0" smtClean="0">
                <a:latin typeface="Calibri" pitchFamily="34" charset="0"/>
              </a:rPr>
              <a:t> Lactose Intolerance</a:t>
            </a:r>
          </a:p>
          <a:p>
            <a:pPr>
              <a:lnSpc>
                <a:spcPct val="100000"/>
              </a:lnSpc>
              <a:spcAft>
                <a:spcPts val="0"/>
              </a:spcAft>
              <a:buFont typeface="Wingdings" pitchFamily="2" charset="2"/>
              <a:buChar char="Ø"/>
            </a:pPr>
            <a:r>
              <a:rPr lang="en-US" sz="2500" dirty="0" smtClean="0">
                <a:latin typeface="Calibri" pitchFamily="34" charset="0"/>
              </a:rPr>
              <a:t> Lupus</a:t>
            </a:r>
          </a:p>
          <a:p>
            <a:pPr>
              <a:lnSpc>
                <a:spcPct val="100000"/>
              </a:lnSpc>
              <a:spcAft>
                <a:spcPts val="0"/>
              </a:spcAft>
              <a:buFont typeface="Wingdings" pitchFamily="2" charset="2"/>
              <a:buChar char="Ø"/>
            </a:pPr>
            <a:r>
              <a:rPr lang="en-US" sz="2500" dirty="0" smtClean="0">
                <a:latin typeface="Calibri" pitchFamily="34" charset="0"/>
              </a:rPr>
              <a:t> Migraines</a:t>
            </a:r>
          </a:p>
          <a:p>
            <a:pPr>
              <a:lnSpc>
                <a:spcPct val="100000"/>
              </a:lnSpc>
              <a:spcAft>
                <a:spcPts val="0"/>
              </a:spcAft>
              <a:buFont typeface="Wingdings" pitchFamily="2" charset="2"/>
              <a:buChar char="Ø"/>
            </a:pPr>
            <a:r>
              <a:rPr lang="en-US" sz="2500" dirty="0" smtClean="0">
                <a:latin typeface="Calibri" pitchFamily="34" charset="0"/>
              </a:rPr>
              <a:t> Multiple Sclerosis</a:t>
            </a:r>
          </a:p>
          <a:p>
            <a:pPr>
              <a:lnSpc>
                <a:spcPct val="100000"/>
              </a:lnSpc>
              <a:spcAft>
                <a:spcPts val="0"/>
              </a:spcAft>
              <a:buFont typeface="Wingdings" pitchFamily="2" charset="2"/>
              <a:buChar char="Ø"/>
            </a:pPr>
            <a:r>
              <a:rPr lang="en-US" sz="2500" dirty="0" smtClean="0">
                <a:latin typeface="Calibri" pitchFamily="34" charset="0"/>
              </a:rPr>
              <a:t> Psychiatric disabilities</a:t>
            </a:r>
            <a:endParaRPr lang="en-GB" sz="2500" dirty="0">
              <a:latin typeface="Calibri" pitchFamily="34" charset="0"/>
            </a:endParaRPr>
          </a:p>
        </p:txBody>
      </p:sp>
      <p:sp>
        <p:nvSpPr>
          <p:cNvPr id="4" name="Text Placeholder 3"/>
          <p:cNvSpPr>
            <a:spLocks noGrp="1"/>
          </p:cNvSpPr>
          <p:nvPr>
            <p:ph type="body" sz="quarter" idx="13"/>
          </p:nvPr>
        </p:nvSpPr>
        <p:spPr>
          <a:xfrm>
            <a:off x="647056" y="439161"/>
            <a:ext cx="8496944" cy="792088"/>
          </a:xfrm>
        </p:spPr>
        <p:txBody>
          <a:bodyPr>
            <a:normAutofit/>
          </a:bodyPr>
          <a:lstStyle/>
          <a:p>
            <a:r>
              <a:rPr lang="en-GB" sz="4500" b="1" dirty="0" smtClean="0"/>
              <a:t>How many did you think of?</a:t>
            </a:r>
            <a:endParaRPr lang="en-GB" sz="4500" b="1" dirty="0"/>
          </a:p>
        </p:txBody>
      </p:sp>
      <p:sp>
        <p:nvSpPr>
          <p:cNvPr id="5" name="TextBox 4"/>
          <p:cNvSpPr txBox="1"/>
          <p:nvPr/>
        </p:nvSpPr>
        <p:spPr>
          <a:xfrm>
            <a:off x="2375756" y="5824086"/>
            <a:ext cx="3528392" cy="369332"/>
          </a:xfrm>
          <a:prstGeom prst="rect">
            <a:avLst/>
          </a:prstGeom>
          <a:noFill/>
        </p:spPr>
        <p:txBody>
          <a:bodyPr wrap="square" rtlCol="0">
            <a:spAutoFit/>
          </a:bodyPr>
          <a:lstStyle/>
          <a:p>
            <a:pPr algn="r"/>
            <a:r>
              <a:rPr lang="en-GB" i="1" dirty="0" smtClean="0">
                <a:latin typeface="Calibri" pitchFamily="34" charset="0"/>
              </a:rPr>
              <a:t>N.B.  This is not an exhaustive list</a:t>
            </a:r>
            <a:endParaRPr lang="en-GB" i="1" dirty="0">
              <a:latin typeface="Calibri" pitchFamily="34" charset="0"/>
            </a:endParaRPr>
          </a:p>
        </p:txBody>
      </p:sp>
      <p:sp>
        <p:nvSpPr>
          <p:cNvPr id="6"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ctr">
              <a:defRPr sz="1200" b="1" smtClean="0">
                <a:solidFill>
                  <a:schemeClr val="tx1"/>
                </a:solidFill>
              </a:defRPr>
            </a:lvl1pPr>
          </a:lstStyle>
          <a:p>
            <a:pPr>
              <a:defRPr/>
            </a:pPr>
            <a:r>
              <a:rPr lang="en-GB" altLang="en-US" dirty="0" smtClean="0"/>
              <a:t>www.gdmorewood.com</a:t>
            </a:r>
            <a:endParaRPr lang="en-US" altLang="en-US" dirty="0"/>
          </a:p>
        </p:txBody>
      </p:sp>
      <p:sp>
        <p:nvSpPr>
          <p:cNvPr id="7"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dirty="0"/>
              <a:t>PRIVATE &amp; CONFIDENTIAL</a:t>
            </a:r>
          </a:p>
        </p:txBody>
      </p:sp>
    </p:spTree>
    <p:extLst>
      <p:ext uri="{BB962C8B-B14F-4D97-AF65-F5344CB8AC3E}">
        <p14:creationId xmlns:p14="http://schemas.microsoft.com/office/powerpoint/2010/main" xmlns="" val="25420745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Gareth\Desktop\PHOTOS 11\11 81 Final\IMG_1776.jpg"/>
          <p:cNvPicPr>
            <a:picLocks noChangeAspect="1" noChangeArrowheads="1"/>
          </p:cNvPicPr>
          <p:nvPr/>
        </p:nvPicPr>
        <p:blipFill>
          <a:blip r:embed="rId2" cstate="print"/>
          <a:srcRect/>
          <a:stretch>
            <a:fillRect/>
          </a:stretch>
        </p:blipFill>
        <p:spPr bwMode="auto">
          <a:xfrm>
            <a:off x="648262" y="613775"/>
            <a:ext cx="3888307" cy="5596495"/>
          </a:xfrm>
          <a:prstGeom prst="rect">
            <a:avLst/>
          </a:prstGeom>
          <a:noFill/>
          <a:ln w="9525">
            <a:noFill/>
            <a:miter lim="800000"/>
            <a:headEnd/>
            <a:tailEnd/>
          </a:ln>
        </p:spPr>
      </p:pic>
      <p:sp>
        <p:nvSpPr>
          <p:cNvPr id="5" name="Title 1"/>
          <p:cNvSpPr txBox="1">
            <a:spLocks/>
          </p:cNvSpPr>
          <p:nvPr/>
        </p:nvSpPr>
        <p:spPr bwMode="auto">
          <a:xfrm>
            <a:off x="4948713" y="1149863"/>
            <a:ext cx="3804423" cy="4221163"/>
          </a:xfrm>
          <a:prstGeom prst="rect">
            <a:avLst/>
          </a:prstGeom>
          <a:noFill/>
          <a:ln w="9525">
            <a:noFill/>
            <a:miter lim="800000"/>
            <a:headEnd/>
            <a:tailEnd/>
          </a:ln>
          <a:effectLst/>
        </p:spPr>
        <p:txBody>
          <a:bodyPr anchor="ctr"/>
          <a:lstStyle/>
          <a:p>
            <a:pPr algn="ctr" eaLnBrk="0" hangingPunct="0">
              <a:defRPr/>
            </a:pPr>
            <a:r>
              <a:rPr lang="en-GB" sz="3200" b="1" i="1" kern="0" dirty="0">
                <a:ea typeface="+mj-ea"/>
                <a:cs typeface="+mj-cs"/>
              </a:rPr>
              <a:t>‘The education of the peer group is an essential part of moving towards a truly inclusive community’</a:t>
            </a:r>
            <a:r>
              <a:rPr lang="en-GB" sz="2400" b="1" kern="0" dirty="0">
                <a:ea typeface="+mj-ea"/>
                <a:cs typeface="+mj-cs"/>
              </a:rPr>
              <a:t/>
            </a:r>
            <a:br>
              <a:rPr lang="en-GB" sz="2400" b="1" kern="0" dirty="0">
                <a:ea typeface="+mj-ea"/>
                <a:cs typeface="+mj-cs"/>
              </a:rPr>
            </a:br>
            <a:r>
              <a:rPr lang="en-GB" sz="2400" b="1" kern="0" dirty="0">
                <a:ea typeface="+mj-ea"/>
                <a:cs typeface="+mj-cs"/>
              </a:rPr>
              <a:t/>
            </a:r>
            <a:br>
              <a:rPr lang="en-GB" sz="2400" b="1" kern="0" dirty="0">
                <a:ea typeface="+mj-ea"/>
                <a:cs typeface="+mj-cs"/>
              </a:rPr>
            </a:br>
            <a:r>
              <a:rPr lang="en-GB" sz="2000" b="1" kern="0" dirty="0">
                <a:ea typeface="+mj-ea"/>
                <a:cs typeface="+mj-cs"/>
              </a:rPr>
              <a:t/>
            </a:r>
            <a:br>
              <a:rPr lang="en-GB" sz="2000" b="1" kern="0" dirty="0">
                <a:ea typeface="+mj-ea"/>
                <a:cs typeface="+mj-cs"/>
              </a:rPr>
            </a:br>
            <a:r>
              <a:rPr lang="en-GB" sz="2000" b="1" kern="0" dirty="0">
                <a:ea typeface="+mj-ea"/>
                <a:cs typeface="+mj-cs"/>
              </a:rPr>
              <a:t/>
            </a:r>
            <a:br>
              <a:rPr lang="en-GB" sz="2000" b="1" kern="0" dirty="0">
                <a:ea typeface="+mj-ea"/>
                <a:cs typeface="+mj-cs"/>
              </a:rPr>
            </a:br>
            <a:r>
              <a:rPr lang="en-GB" sz="2000" b="1" kern="0" dirty="0">
                <a:ea typeface="+mj-ea"/>
                <a:cs typeface="+mj-cs"/>
              </a:rPr>
              <a:t>Gareth D Morewood, 2011</a:t>
            </a:r>
          </a:p>
        </p:txBody>
      </p:sp>
      <p:sp>
        <p:nvSpPr>
          <p:cNvPr id="6"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ctr">
              <a:defRPr sz="1200" b="1" smtClean="0">
                <a:solidFill>
                  <a:schemeClr val="tx1"/>
                </a:solidFill>
              </a:defRPr>
            </a:lvl1pPr>
          </a:lstStyle>
          <a:p>
            <a:pPr>
              <a:defRPr/>
            </a:pPr>
            <a:r>
              <a:rPr lang="en-GB" altLang="en-US" dirty="0" smtClean="0"/>
              <a:t>www.gdmorewood.com</a:t>
            </a:r>
            <a:endParaRPr lang="en-US" altLang="en-US" dirty="0"/>
          </a:p>
        </p:txBody>
      </p:sp>
      <p:sp>
        <p:nvSpPr>
          <p:cNvPr id="7"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dirty="0"/>
              <a:t>PRIVATE &amp; CONFIDENTIAL</a:t>
            </a:r>
          </a:p>
        </p:txBody>
      </p:sp>
    </p:spTree>
    <p:extLst>
      <p:ext uri="{BB962C8B-B14F-4D97-AF65-F5344CB8AC3E}">
        <p14:creationId xmlns:p14="http://schemas.microsoft.com/office/powerpoint/2010/main" xmlns="" val="10737435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251520" y="1415991"/>
            <a:ext cx="8568952" cy="4896544"/>
          </a:xfrm>
        </p:spPr>
        <p:txBody>
          <a:bodyPr>
            <a:normAutofit/>
          </a:bodyPr>
          <a:lstStyle/>
          <a:p>
            <a:pPr>
              <a:buFont typeface="Wingdings" pitchFamily="2" charset="2"/>
              <a:buChar char="Ø"/>
            </a:pPr>
            <a:r>
              <a:rPr lang="en-GB" sz="2200" dirty="0" smtClean="0">
                <a:latin typeface="Calibri" pitchFamily="34" charset="0"/>
              </a:rPr>
              <a:t> </a:t>
            </a:r>
            <a:r>
              <a:rPr lang="en-US" sz="2200" dirty="0" smtClean="0">
                <a:latin typeface="Calibri" pitchFamily="34" charset="0"/>
                <a:ea typeface="ＭＳ Ｐゴシック" charset="0"/>
              </a:rPr>
              <a:t>Student</a:t>
            </a:r>
            <a:r>
              <a:rPr lang="en-US" sz="2200" dirty="0" smtClean="0">
                <a:latin typeface="Calibri" pitchFamily="34" charset="0"/>
                <a:ea typeface="ＭＳ Ｐゴシック" charset="0"/>
                <a:cs typeface="ＭＳ Ｐゴシック" charset="0"/>
              </a:rPr>
              <a:t>s with an ASC are around 8 times more likely to be permanently excluded from school than students without SEND (0.27% compared to 0.04%) (DCSF, 2009; 2010)</a:t>
            </a:r>
          </a:p>
          <a:p>
            <a:pPr>
              <a:buFont typeface="Wingdings" pitchFamily="2" charset="2"/>
              <a:buChar char="Ø"/>
            </a:pPr>
            <a:r>
              <a:rPr lang="en-GB" sz="2200" dirty="0" smtClean="0">
                <a:latin typeface="Calibri" pitchFamily="34" charset="0"/>
              </a:rPr>
              <a:t> </a:t>
            </a:r>
            <a:r>
              <a:rPr lang="en-US" sz="2200" dirty="0" smtClean="0">
                <a:latin typeface="Calibri" pitchFamily="34" charset="0"/>
                <a:ea typeface="ＭＳ Ｐゴシック" charset="0"/>
                <a:cs typeface="ＭＳ Ｐゴシック" charset="0"/>
              </a:rPr>
              <a:t>Difficulties in social interaction and communication can increase the risk of and exposure to bullying and social isolation (NAS, 2006)</a:t>
            </a:r>
          </a:p>
          <a:p>
            <a:pPr>
              <a:buFont typeface="Wingdings" pitchFamily="2" charset="2"/>
              <a:buChar char="Ø"/>
            </a:pPr>
            <a:r>
              <a:rPr lang="en-GB" sz="2200" dirty="0" smtClean="0">
                <a:latin typeface="Calibri" pitchFamily="34" charset="0"/>
              </a:rPr>
              <a:t> </a:t>
            </a:r>
            <a:r>
              <a:rPr lang="en-US" sz="2200" dirty="0" smtClean="0">
                <a:latin typeface="Calibri" pitchFamily="34" charset="0"/>
                <a:ea typeface="ＭＳ Ｐゴシック" charset="0"/>
                <a:cs typeface="ＭＳ Ｐゴシック" charset="0"/>
              </a:rPr>
              <a:t>Typical cognitive profile and preferred learning style of students with an ASC can challenge professional assumptions about teaching and learning (Jordan, 2005)</a:t>
            </a:r>
          </a:p>
          <a:p>
            <a:pPr>
              <a:buFont typeface="Wingdings" pitchFamily="2" charset="2"/>
              <a:buChar char="Ø"/>
            </a:pPr>
            <a:r>
              <a:rPr lang="en-GB" sz="2200" dirty="0" smtClean="0">
                <a:latin typeface="Calibri" pitchFamily="34" charset="0"/>
              </a:rPr>
              <a:t> </a:t>
            </a:r>
            <a:r>
              <a:rPr lang="en-US" sz="2200" dirty="0" smtClean="0">
                <a:latin typeface="Calibri" pitchFamily="34" charset="0"/>
                <a:ea typeface="ＭＳ Ｐゴシック" charset="0"/>
                <a:cs typeface="ＭＳ Ｐゴシック" charset="0"/>
              </a:rPr>
              <a:t>Preference for routine, predictability and low sensory stimulation is at odds with the noisy, bustling and often chaotic mainstream school environment – meaning it can be a very stressful place for students with an ASC (Carrington &amp; Graham, 2001) </a:t>
            </a:r>
          </a:p>
          <a:p>
            <a:pPr>
              <a:buFont typeface="Arial" pitchFamily="34" charset="0"/>
              <a:buChar char="•"/>
            </a:pPr>
            <a:endParaRPr lang="en-GB" dirty="0"/>
          </a:p>
        </p:txBody>
      </p:sp>
      <p:sp>
        <p:nvSpPr>
          <p:cNvPr id="4" name="Text Placeholder 3"/>
          <p:cNvSpPr>
            <a:spLocks noGrp="1"/>
          </p:cNvSpPr>
          <p:nvPr>
            <p:ph type="body" sz="quarter" idx="13"/>
          </p:nvPr>
        </p:nvSpPr>
        <p:spPr>
          <a:xfrm>
            <a:off x="251520" y="476739"/>
            <a:ext cx="8892480" cy="792088"/>
          </a:xfrm>
        </p:spPr>
        <p:txBody>
          <a:bodyPr>
            <a:normAutofit fontScale="92500"/>
          </a:bodyPr>
          <a:lstStyle/>
          <a:p>
            <a:r>
              <a:rPr lang="en-GB" sz="4100" b="1" dirty="0" smtClean="0"/>
              <a:t>Considering Autism – what research says…</a:t>
            </a:r>
            <a:endParaRPr lang="en-GB" sz="4100" b="1" dirty="0"/>
          </a:p>
        </p:txBody>
      </p:sp>
      <p:sp>
        <p:nvSpPr>
          <p:cNvPr id="5"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ctr">
              <a:defRPr sz="1200" b="1" smtClean="0">
                <a:solidFill>
                  <a:schemeClr val="tx1"/>
                </a:solidFill>
              </a:defRPr>
            </a:lvl1pPr>
          </a:lstStyle>
          <a:p>
            <a:pPr>
              <a:defRPr/>
            </a:pPr>
            <a:r>
              <a:rPr lang="en-GB" altLang="en-US" dirty="0" smtClean="0"/>
              <a:t>www.gdmorewood.com</a:t>
            </a:r>
            <a:endParaRPr lang="en-US" altLang="en-US" dirty="0"/>
          </a:p>
        </p:txBody>
      </p:sp>
      <p:sp>
        <p:nvSpPr>
          <p:cNvPr id="6"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dirty="0"/>
              <a:t>PRIVATE &amp; CONFIDENTIAL</a:t>
            </a:r>
          </a:p>
        </p:txBody>
      </p:sp>
    </p:spTree>
    <p:extLst>
      <p:ext uri="{BB962C8B-B14F-4D97-AF65-F5344CB8AC3E}">
        <p14:creationId xmlns:p14="http://schemas.microsoft.com/office/powerpoint/2010/main" xmlns="" val="4293498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235846" y="1315233"/>
            <a:ext cx="8496944" cy="5009761"/>
          </a:xfrm>
        </p:spPr>
        <p:txBody>
          <a:bodyPr>
            <a:normAutofit/>
          </a:bodyPr>
          <a:lstStyle/>
          <a:p>
            <a:pPr eaLnBrk="1" hangingPunct="1">
              <a:buFont typeface="Wingdings" pitchFamily="2" charset="2"/>
              <a:buChar char="Ø"/>
              <a:defRPr/>
            </a:pPr>
            <a:r>
              <a:rPr lang="en-GB" sz="2800" dirty="0" smtClean="0">
                <a:latin typeface="Calibri" pitchFamily="34" charset="0"/>
              </a:rPr>
              <a:t> Research has indicated that an ‘autism friendly’ environment makes a significant difference to learning outcomes:</a:t>
            </a:r>
          </a:p>
          <a:p>
            <a:pPr lvl="2" eaLnBrk="1" hangingPunct="1">
              <a:buClrTx/>
              <a:buFont typeface="Wingdings" pitchFamily="2" charset="2"/>
              <a:buChar char="Ø"/>
              <a:defRPr/>
            </a:pPr>
            <a:r>
              <a:rPr lang="en-GB" sz="2800" dirty="0" smtClean="0">
                <a:latin typeface="Calibri" pitchFamily="34" charset="0"/>
              </a:rPr>
              <a:t> physical environment</a:t>
            </a:r>
          </a:p>
          <a:p>
            <a:pPr lvl="2" eaLnBrk="1" hangingPunct="1">
              <a:buClrTx/>
              <a:buFont typeface="Wingdings" pitchFamily="2" charset="2"/>
              <a:buChar char="Ø"/>
              <a:defRPr/>
            </a:pPr>
            <a:r>
              <a:rPr lang="en-GB" sz="2800" dirty="0" smtClean="0">
                <a:latin typeface="Calibri" pitchFamily="34" charset="0"/>
              </a:rPr>
              <a:t> social environment</a:t>
            </a:r>
          </a:p>
          <a:p>
            <a:pPr lvl="2" eaLnBrk="1" hangingPunct="1">
              <a:buClrTx/>
              <a:buFont typeface="Wingdings" pitchFamily="2" charset="2"/>
              <a:buChar char="Ø"/>
              <a:defRPr/>
            </a:pPr>
            <a:r>
              <a:rPr lang="en-GB" sz="2800" dirty="0" smtClean="0">
                <a:latin typeface="Calibri" pitchFamily="34" charset="0"/>
              </a:rPr>
              <a:t> communication environment</a:t>
            </a:r>
          </a:p>
          <a:p>
            <a:pPr lvl="2" eaLnBrk="1" hangingPunct="1">
              <a:buClrTx/>
              <a:buFont typeface="Wingdings" pitchFamily="2" charset="2"/>
              <a:buChar char="Ø"/>
              <a:defRPr/>
            </a:pPr>
            <a:r>
              <a:rPr lang="en-GB" sz="2800" dirty="0" smtClean="0">
                <a:latin typeface="Calibri" pitchFamily="34" charset="0"/>
              </a:rPr>
              <a:t> emotional environment</a:t>
            </a:r>
          </a:p>
          <a:p>
            <a:pPr>
              <a:buFont typeface="Wingdings" pitchFamily="2" charset="2"/>
              <a:buChar char="Ø"/>
            </a:pPr>
            <a:endParaRPr lang="en-GB" sz="2000" dirty="0" smtClean="0">
              <a:latin typeface="Calibri" pitchFamily="34" charset="0"/>
            </a:endParaRPr>
          </a:p>
          <a:p>
            <a:pPr algn="r"/>
            <a:r>
              <a:rPr lang="en-GB" sz="2000" dirty="0" smtClean="0">
                <a:latin typeface="Calibri" pitchFamily="34" charset="0"/>
              </a:rPr>
              <a:t>Morewood, Humphrey &amp; Symes, (2011) Mainstreaming autism: making it work. </a:t>
            </a:r>
            <a:r>
              <a:rPr lang="en-GB" sz="2000" i="1" dirty="0" smtClean="0">
                <a:latin typeface="Calibri" pitchFamily="34" charset="0"/>
              </a:rPr>
              <a:t>Good Autism Practice</a:t>
            </a:r>
            <a:r>
              <a:rPr lang="en-GB" sz="2000" dirty="0" smtClean="0">
                <a:latin typeface="Calibri" pitchFamily="34" charset="0"/>
              </a:rPr>
              <a:t>, 12, 62-68.</a:t>
            </a:r>
            <a:endParaRPr lang="en-GB" sz="2000" dirty="0">
              <a:latin typeface="Calibri" pitchFamily="34" charset="0"/>
            </a:endParaRPr>
          </a:p>
        </p:txBody>
      </p:sp>
      <p:sp>
        <p:nvSpPr>
          <p:cNvPr id="4" name="Text Placeholder 3"/>
          <p:cNvSpPr>
            <a:spLocks noGrp="1"/>
          </p:cNvSpPr>
          <p:nvPr>
            <p:ph type="body" sz="quarter" idx="13"/>
          </p:nvPr>
        </p:nvSpPr>
        <p:spPr>
          <a:xfrm>
            <a:off x="647056" y="332656"/>
            <a:ext cx="8496944" cy="792088"/>
          </a:xfrm>
        </p:spPr>
        <p:txBody>
          <a:bodyPr>
            <a:normAutofit/>
          </a:bodyPr>
          <a:lstStyle/>
          <a:p>
            <a:r>
              <a:rPr lang="en-GB" sz="4500" b="1" dirty="0" smtClean="0"/>
              <a:t>What do I need to know?</a:t>
            </a:r>
            <a:endParaRPr lang="en-GB" sz="4500" b="1" dirty="0"/>
          </a:p>
        </p:txBody>
      </p:sp>
      <p:sp>
        <p:nvSpPr>
          <p:cNvPr id="5"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ctr">
              <a:defRPr sz="1200" b="1" smtClean="0">
                <a:solidFill>
                  <a:schemeClr val="tx1"/>
                </a:solidFill>
              </a:defRPr>
            </a:lvl1pPr>
          </a:lstStyle>
          <a:p>
            <a:pPr>
              <a:defRPr/>
            </a:pPr>
            <a:r>
              <a:rPr lang="en-GB" altLang="en-US" dirty="0" smtClean="0"/>
              <a:t>www.gdmorewood.com</a:t>
            </a:r>
            <a:endParaRPr lang="en-US" altLang="en-US" dirty="0"/>
          </a:p>
        </p:txBody>
      </p:sp>
      <p:sp>
        <p:nvSpPr>
          <p:cNvPr id="6"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dirty="0"/>
              <a:t>PRIVATE &amp; CONFIDENTIAL</a:t>
            </a:r>
          </a:p>
        </p:txBody>
      </p:sp>
    </p:spTree>
    <p:extLst>
      <p:ext uri="{BB962C8B-B14F-4D97-AF65-F5344CB8AC3E}">
        <p14:creationId xmlns:p14="http://schemas.microsoft.com/office/powerpoint/2010/main" xmlns="" val="23124812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198267" y="1114816"/>
            <a:ext cx="8496944" cy="4778680"/>
          </a:xfrm>
        </p:spPr>
        <p:txBody>
          <a:bodyPr/>
          <a:lstStyle/>
          <a:p>
            <a:r>
              <a:rPr lang="en-GB" dirty="0" smtClean="0">
                <a:latin typeface="Calibri" pitchFamily="34" charset="0"/>
              </a:rPr>
              <a:t>Remember to use visual supports as much a possible:</a:t>
            </a:r>
          </a:p>
          <a:p>
            <a:pPr>
              <a:buFont typeface="Arial" pitchFamily="34" charset="0"/>
              <a:buChar char="•"/>
            </a:pPr>
            <a:endParaRPr lang="en-GB" dirty="0" smtClean="0"/>
          </a:p>
          <a:p>
            <a:pPr>
              <a:buFont typeface="Arial" pitchFamily="34" charset="0"/>
              <a:buChar char="•"/>
            </a:pPr>
            <a:endParaRPr lang="en-GB" dirty="0" smtClean="0"/>
          </a:p>
          <a:p>
            <a:pPr>
              <a:buFont typeface="Arial" pitchFamily="34" charset="0"/>
              <a:buChar char="•"/>
            </a:pPr>
            <a:endParaRPr lang="en-GB" dirty="0"/>
          </a:p>
        </p:txBody>
      </p:sp>
      <p:sp>
        <p:nvSpPr>
          <p:cNvPr id="4" name="Text Placeholder 3"/>
          <p:cNvSpPr>
            <a:spLocks noGrp="1"/>
          </p:cNvSpPr>
          <p:nvPr>
            <p:ph type="body" sz="quarter" idx="13"/>
          </p:nvPr>
        </p:nvSpPr>
        <p:spPr>
          <a:xfrm>
            <a:off x="647056" y="332656"/>
            <a:ext cx="8496944" cy="648072"/>
          </a:xfrm>
        </p:spPr>
        <p:txBody>
          <a:bodyPr>
            <a:noAutofit/>
          </a:bodyPr>
          <a:lstStyle/>
          <a:p>
            <a:r>
              <a:rPr lang="en-GB" sz="4500" b="1" dirty="0" smtClean="0"/>
              <a:t>Strategies to develop and use…</a:t>
            </a:r>
            <a:endParaRPr lang="en-GB" sz="4500" b="1" dirty="0"/>
          </a:p>
        </p:txBody>
      </p:sp>
      <p:sp>
        <p:nvSpPr>
          <p:cNvPr id="5" name="Rectangle 4"/>
          <p:cNvSpPr/>
          <p:nvPr/>
        </p:nvSpPr>
        <p:spPr>
          <a:xfrm>
            <a:off x="1403648" y="1772816"/>
            <a:ext cx="6480522" cy="1728217"/>
          </a:xfrm>
          <a:prstGeom prst="rect">
            <a:avLst/>
          </a:prstGeom>
          <a:no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pic>
        <p:nvPicPr>
          <p:cNvPr id="6" name="Picture 2" descr="http://t1.gstatic.com/images?q=tbn:ANd9GcTdjEoBifl0By_Kb4kG9ZhwBDlExTIkILjKhoD53iZgI-BCjuv8DMpjtKIJ"/>
          <p:cNvPicPr>
            <a:picLocks noChangeAspect="1" noChangeArrowheads="1"/>
          </p:cNvPicPr>
          <p:nvPr/>
        </p:nvPicPr>
        <p:blipFill>
          <a:blip r:embed="rId3" cstate="print"/>
          <a:srcRect/>
          <a:stretch>
            <a:fillRect/>
          </a:stretch>
        </p:blipFill>
        <p:spPr bwMode="auto">
          <a:xfrm>
            <a:off x="1475656" y="1844824"/>
            <a:ext cx="1514988" cy="1584176"/>
          </a:xfrm>
          <a:prstGeom prst="rect">
            <a:avLst/>
          </a:prstGeom>
          <a:noFill/>
          <a:ln w="9525">
            <a:noFill/>
            <a:miter lim="800000"/>
            <a:headEnd/>
            <a:tailEnd/>
          </a:ln>
        </p:spPr>
      </p:pic>
      <p:sp>
        <p:nvSpPr>
          <p:cNvPr id="7" name="TextBox 2"/>
          <p:cNvSpPr txBox="1">
            <a:spLocks noChangeArrowheads="1"/>
          </p:cNvSpPr>
          <p:nvPr/>
        </p:nvSpPr>
        <p:spPr bwMode="auto">
          <a:xfrm>
            <a:off x="2830882" y="1916832"/>
            <a:ext cx="3902053" cy="969496"/>
          </a:xfrm>
          <a:prstGeom prst="rect">
            <a:avLst/>
          </a:prstGeom>
          <a:noFill/>
          <a:ln w="9525">
            <a:noFill/>
            <a:miter lim="800000"/>
            <a:headEnd/>
            <a:tailEnd/>
          </a:ln>
        </p:spPr>
        <p:txBody>
          <a:bodyPr wrap="square">
            <a:spAutoFit/>
          </a:bodyPr>
          <a:lstStyle/>
          <a:p>
            <a:pPr algn="ctr"/>
            <a:endParaRPr lang="en-GB" sz="2500" b="1" dirty="0"/>
          </a:p>
          <a:p>
            <a:pPr algn="ctr"/>
            <a:r>
              <a:rPr lang="en-GB" sz="3200" b="1" dirty="0"/>
              <a:t>BUNSEN BURNER</a:t>
            </a:r>
          </a:p>
        </p:txBody>
      </p:sp>
      <p:pic>
        <p:nvPicPr>
          <p:cNvPr id="8" name="Picture 4" descr="http://t1.gstatic.com/images?q=tbn:ANd9GcSD1_LFNFrMgMVXm1ATk1d03EDcxGJS-gGWXvu3IWViMlhyJXDWHBGIZ8Y0"/>
          <p:cNvPicPr>
            <a:picLocks noChangeAspect="1" noChangeArrowheads="1"/>
          </p:cNvPicPr>
          <p:nvPr/>
        </p:nvPicPr>
        <p:blipFill>
          <a:blip r:embed="rId4" cstate="print"/>
          <a:srcRect/>
          <a:stretch>
            <a:fillRect/>
          </a:stretch>
        </p:blipFill>
        <p:spPr bwMode="auto">
          <a:xfrm>
            <a:off x="6516216" y="1844824"/>
            <a:ext cx="1274292" cy="1584176"/>
          </a:xfrm>
          <a:prstGeom prst="rect">
            <a:avLst/>
          </a:prstGeom>
          <a:noFill/>
          <a:ln w="9525">
            <a:noFill/>
            <a:miter lim="800000"/>
            <a:headEnd/>
            <a:tailEnd/>
          </a:ln>
        </p:spPr>
      </p:pic>
      <p:sp>
        <p:nvSpPr>
          <p:cNvPr id="10" name="Rectangle 9"/>
          <p:cNvSpPr/>
          <p:nvPr/>
        </p:nvSpPr>
        <p:spPr>
          <a:xfrm>
            <a:off x="1403648" y="3933056"/>
            <a:ext cx="6480522" cy="1728217"/>
          </a:xfrm>
          <a:prstGeom prst="rect">
            <a:avLst/>
          </a:prstGeom>
          <a:no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1" name="TextBox 2"/>
          <p:cNvSpPr txBox="1">
            <a:spLocks noChangeArrowheads="1"/>
          </p:cNvSpPr>
          <p:nvPr/>
        </p:nvSpPr>
        <p:spPr bwMode="auto">
          <a:xfrm>
            <a:off x="2411760" y="3789040"/>
            <a:ext cx="4321175" cy="1569660"/>
          </a:xfrm>
          <a:prstGeom prst="rect">
            <a:avLst/>
          </a:prstGeom>
          <a:noFill/>
          <a:ln w="9525">
            <a:solidFill>
              <a:schemeClr val="bg1"/>
            </a:solidFill>
            <a:miter lim="800000"/>
            <a:headEnd/>
            <a:tailEnd/>
          </a:ln>
        </p:spPr>
        <p:txBody>
          <a:bodyPr>
            <a:spAutoFit/>
          </a:bodyPr>
          <a:lstStyle/>
          <a:p>
            <a:pPr algn="ctr"/>
            <a:endParaRPr lang="en-GB" sz="3200" b="1" dirty="0">
              <a:latin typeface="Calibri" pitchFamily="34" charset="0"/>
            </a:endParaRPr>
          </a:p>
          <a:p>
            <a:pPr algn="ctr"/>
            <a:r>
              <a:rPr lang="en-GB" sz="3200" b="1" dirty="0" smtClean="0">
                <a:solidFill>
                  <a:srgbClr val="000000"/>
                </a:solidFill>
                <a:latin typeface="Calibri" pitchFamily="34" charset="0"/>
              </a:rPr>
              <a:t>TRY </a:t>
            </a:r>
          </a:p>
          <a:p>
            <a:pPr algn="ctr"/>
            <a:r>
              <a:rPr lang="en-GB" sz="3200" b="1" dirty="0" smtClean="0">
                <a:solidFill>
                  <a:srgbClr val="000000"/>
                </a:solidFill>
                <a:latin typeface="Calibri" pitchFamily="34" charset="0"/>
              </a:rPr>
              <a:t>SQUARE</a:t>
            </a:r>
            <a:endParaRPr lang="en-GB" sz="3200" b="1" dirty="0">
              <a:solidFill>
                <a:srgbClr val="000000"/>
              </a:solidFill>
              <a:latin typeface="Calibri" pitchFamily="34" charset="0"/>
            </a:endParaRPr>
          </a:p>
        </p:txBody>
      </p:sp>
      <p:pic>
        <p:nvPicPr>
          <p:cNvPr id="12" name="Picture 8"/>
          <p:cNvPicPr>
            <a:picLocks noChangeAspect="1" noChangeArrowheads="1"/>
          </p:cNvPicPr>
          <p:nvPr/>
        </p:nvPicPr>
        <p:blipFill>
          <a:blip r:embed="rId5" cstate="print"/>
          <a:srcRect/>
          <a:stretch>
            <a:fillRect/>
          </a:stretch>
        </p:blipFill>
        <p:spPr bwMode="auto">
          <a:xfrm>
            <a:off x="1475656" y="4077072"/>
            <a:ext cx="1899323" cy="1452116"/>
          </a:xfrm>
          <a:prstGeom prst="rect">
            <a:avLst/>
          </a:prstGeom>
          <a:noFill/>
          <a:ln w="9525">
            <a:noFill/>
            <a:miter lim="800000"/>
            <a:headEnd/>
            <a:tailEnd/>
          </a:ln>
        </p:spPr>
      </p:pic>
      <p:pic>
        <p:nvPicPr>
          <p:cNvPr id="13" name="Picture 3"/>
          <p:cNvPicPr>
            <a:picLocks noChangeAspect="1" noChangeArrowheads="1"/>
          </p:cNvPicPr>
          <p:nvPr/>
        </p:nvPicPr>
        <p:blipFill>
          <a:blip r:embed="rId6" cstate="print"/>
          <a:srcRect/>
          <a:stretch>
            <a:fillRect/>
          </a:stretch>
        </p:blipFill>
        <p:spPr bwMode="auto">
          <a:xfrm>
            <a:off x="5940152" y="4077072"/>
            <a:ext cx="1831975" cy="1440160"/>
          </a:xfrm>
          <a:prstGeom prst="rect">
            <a:avLst/>
          </a:prstGeom>
          <a:noFill/>
          <a:ln w="9525">
            <a:noFill/>
            <a:miter lim="800000"/>
            <a:headEnd/>
            <a:tailEnd/>
          </a:ln>
        </p:spPr>
      </p:pic>
      <p:sp>
        <p:nvSpPr>
          <p:cNvPr id="1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ctr">
              <a:defRPr sz="1200" b="1" smtClean="0">
                <a:solidFill>
                  <a:schemeClr val="tx1"/>
                </a:solidFill>
              </a:defRPr>
            </a:lvl1pPr>
          </a:lstStyle>
          <a:p>
            <a:pPr>
              <a:defRPr/>
            </a:pPr>
            <a:r>
              <a:rPr lang="en-GB" altLang="en-US" dirty="0" smtClean="0"/>
              <a:t>www.gdmorewood.com</a:t>
            </a:r>
            <a:endParaRPr lang="en-US" altLang="en-US" dirty="0"/>
          </a:p>
        </p:txBody>
      </p:sp>
      <p:sp>
        <p:nvSpPr>
          <p:cNvPr id="1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dirty="0"/>
              <a:t>PRIVATE &amp; CONFIDENTIAL</a:t>
            </a:r>
          </a:p>
        </p:txBody>
      </p:sp>
    </p:spTree>
    <p:extLst>
      <p:ext uri="{BB962C8B-B14F-4D97-AF65-F5344CB8AC3E}">
        <p14:creationId xmlns:p14="http://schemas.microsoft.com/office/powerpoint/2010/main" xmlns="" val="21385192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67544" y="908720"/>
            <a:ext cx="3816797" cy="48245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pic>
        <p:nvPicPr>
          <p:cNvPr id="7" name="Picture 5" descr="http://t1.gstatic.com/images?q=tbn:ANd9GcRo5MgWOhlt_wBZshAAlcp09hYHAkXLRm_5LXEYeyQuwZTIPElw"/>
          <p:cNvPicPr>
            <a:picLocks noChangeAspect="1" noChangeArrowheads="1"/>
          </p:cNvPicPr>
          <p:nvPr/>
        </p:nvPicPr>
        <p:blipFill>
          <a:blip r:embed="rId2" cstate="print"/>
          <a:srcRect/>
          <a:stretch>
            <a:fillRect/>
          </a:stretch>
        </p:blipFill>
        <p:spPr bwMode="auto">
          <a:xfrm>
            <a:off x="683568" y="1124744"/>
            <a:ext cx="3371329" cy="3888432"/>
          </a:xfrm>
          <a:prstGeom prst="rect">
            <a:avLst/>
          </a:prstGeom>
          <a:noFill/>
          <a:ln w="9525">
            <a:noFill/>
            <a:miter lim="800000"/>
            <a:headEnd/>
            <a:tailEnd/>
          </a:ln>
        </p:spPr>
      </p:pic>
      <p:sp>
        <p:nvSpPr>
          <p:cNvPr id="8" name="TextBox 4"/>
          <p:cNvSpPr txBox="1">
            <a:spLocks noChangeArrowheads="1"/>
          </p:cNvSpPr>
          <p:nvPr/>
        </p:nvSpPr>
        <p:spPr bwMode="auto">
          <a:xfrm>
            <a:off x="395536" y="5157192"/>
            <a:ext cx="3816424" cy="554037"/>
          </a:xfrm>
          <a:prstGeom prst="rect">
            <a:avLst/>
          </a:prstGeom>
          <a:noFill/>
          <a:ln w="9525">
            <a:noFill/>
            <a:miter lim="800000"/>
            <a:headEnd/>
            <a:tailEnd/>
          </a:ln>
        </p:spPr>
        <p:txBody>
          <a:bodyPr wrap="square">
            <a:spAutoFit/>
          </a:bodyPr>
          <a:lstStyle/>
          <a:p>
            <a:pPr algn="ctr"/>
            <a:r>
              <a:rPr lang="en-GB" sz="3000" b="1" dirty="0"/>
              <a:t>Tripod &amp; Gauze</a:t>
            </a:r>
          </a:p>
        </p:txBody>
      </p:sp>
      <p:sp>
        <p:nvSpPr>
          <p:cNvPr id="10" name="Rectangle 9"/>
          <p:cNvSpPr/>
          <p:nvPr/>
        </p:nvSpPr>
        <p:spPr>
          <a:xfrm>
            <a:off x="4644008" y="908720"/>
            <a:ext cx="3816797" cy="48245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2" name="TextBox 4"/>
          <p:cNvSpPr txBox="1">
            <a:spLocks noChangeArrowheads="1"/>
          </p:cNvSpPr>
          <p:nvPr/>
        </p:nvSpPr>
        <p:spPr bwMode="auto">
          <a:xfrm>
            <a:off x="4644008" y="4293096"/>
            <a:ext cx="3816424" cy="1015663"/>
          </a:xfrm>
          <a:prstGeom prst="rect">
            <a:avLst/>
          </a:prstGeom>
          <a:noFill/>
          <a:ln w="9525">
            <a:noFill/>
            <a:miter lim="800000"/>
            <a:headEnd/>
            <a:tailEnd/>
          </a:ln>
        </p:spPr>
        <p:txBody>
          <a:bodyPr wrap="square">
            <a:spAutoFit/>
          </a:bodyPr>
          <a:lstStyle/>
          <a:p>
            <a:pPr algn="ctr"/>
            <a:r>
              <a:rPr lang="en-GB" sz="3000" b="1" dirty="0" smtClean="0"/>
              <a:t>Pencil, Ruler &amp; Rubber</a:t>
            </a:r>
            <a:endParaRPr lang="en-GB" sz="3000" b="1" dirty="0"/>
          </a:p>
        </p:txBody>
      </p:sp>
      <p:sp>
        <p:nvSpPr>
          <p:cNvPr id="13" name="Text Placeholder 3"/>
          <p:cNvSpPr txBox="1">
            <a:spLocks/>
          </p:cNvSpPr>
          <p:nvPr/>
        </p:nvSpPr>
        <p:spPr>
          <a:xfrm>
            <a:off x="634970" y="160440"/>
            <a:ext cx="8496944" cy="648072"/>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
                <a:schemeClr val="tx1"/>
              </a:buClr>
              <a:buSzPct val="65000"/>
              <a:tabLst/>
              <a:defRPr/>
            </a:pPr>
            <a:r>
              <a:rPr kumimoji="0" lang="en-GB" sz="4000" b="1" i="0" u="none" strike="noStrike" kern="0" cap="none" spc="0" normalizeH="0" baseline="0" noProof="0" dirty="0" smtClean="0">
                <a:ln>
                  <a:noFill/>
                </a:ln>
                <a:solidFill>
                  <a:schemeClr val="tx1"/>
                </a:solidFill>
                <a:effectLst/>
                <a:uLnTx/>
                <a:uFillTx/>
                <a:latin typeface="Calibri" pitchFamily="34" charset="0"/>
                <a:ea typeface="Calibri" pitchFamily="34" charset="0"/>
                <a:cs typeface="Calibri" pitchFamily="34" charset="0"/>
              </a:rPr>
              <a:t>Reduce uncertainty in your lessons…</a:t>
            </a:r>
            <a:endParaRPr kumimoji="0" lang="en-GB" sz="4000" b="1" i="0" u="none" strike="noStrike" kern="0" cap="none" spc="0" normalizeH="0" baseline="0" noProof="0" dirty="0">
              <a:ln>
                <a:noFill/>
              </a:ln>
              <a:solidFill>
                <a:schemeClr val="tx1"/>
              </a:solidFill>
              <a:effectLst/>
              <a:uLnTx/>
              <a:uFillTx/>
              <a:latin typeface="Calibri" pitchFamily="34" charset="0"/>
              <a:ea typeface="Calibri" pitchFamily="34" charset="0"/>
              <a:cs typeface="Calibri" pitchFamily="34" charset="0"/>
            </a:endParaRPr>
          </a:p>
        </p:txBody>
      </p:sp>
      <p:pic>
        <p:nvPicPr>
          <p:cNvPr id="1026" name="Picture 2" descr="https://encrypted-tbn1.gstatic.com/images?q=tbn:ANd9GcQmYZeKfR28e5hfi0Yab9RzmblS-mck3NfGJU-iSlLJKiwuFvg1fA"/>
          <p:cNvPicPr>
            <a:picLocks noChangeAspect="1" noChangeArrowheads="1"/>
          </p:cNvPicPr>
          <p:nvPr/>
        </p:nvPicPr>
        <p:blipFill>
          <a:blip r:embed="rId3" cstate="print"/>
          <a:srcRect/>
          <a:stretch>
            <a:fillRect/>
          </a:stretch>
        </p:blipFill>
        <p:spPr bwMode="auto">
          <a:xfrm>
            <a:off x="4788024" y="1124743"/>
            <a:ext cx="3548457" cy="2808429"/>
          </a:xfrm>
          <a:prstGeom prst="rect">
            <a:avLst/>
          </a:prstGeom>
          <a:noFill/>
        </p:spPr>
      </p:pic>
      <p:sp>
        <p:nvSpPr>
          <p:cNvPr id="9"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ctr">
              <a:defRPr sz="1200" b="1" smtClean="0">
                <a:solidFill>
                  <a:schemeClr val="tx1"/>
                </a:solidFill>
              </a:defRPr>
            </a:lvl1pPr>
          </a:lstStyle>
          <a:p>
            <a:pPr>
              <a:defRPr/>
            </a:pPr>
            <a:r>
              <a:rPr lang="en-GB" altLang="en-US" dirty="0" smtClean="0"/>
              <a:t>www.gdmorewood.com</a:t>
            </a:r>
            <a:endParaRPr lang="en-US" altLang="en-US" dirty="0"/>
          </a:p>
        </p:txBody>
      </p:sp>
      <p:sp>
        <p:nvSpPr>
          <p:cNvPr id="11"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dirty="0"/>
              <a:t>PRIVATE &amp; CONFIDENTIAL</a:t>
            </a:r>
          </a:p>
        </p:txBody>
      </p:sp>
    </p:spTree>
    <p:extLst>
      <p:ext uri="{BB962C8B-B14F-4D97-AF65-F5344CB8AC3E}">
        <p14:creationId xmlns:p14="http://schemas.microsoft.com/office/powerpoint/2010/main" xmlns="" val="19270418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287914"/>
            <a:ext cx="8229600" cy="706090"/>
          </a:xfrm>
        </p:spPr>
        <p:txBody>
          <a:bodyPr>
            <a:noAutofit/>
          </a:bodyPr>
          <a:lstStyle/>
          <a:p>
            <a:pPr>
              <a:defRPr/>
            </a:pPr>
            <a:r>
              <a:rPr lang="en-GB" sz="4500" dirty="0" smtClean="0">
                <a:solidFill>
                  <a:schemeClr val="tx1"/>
                </a:solidFill>
                <a:effectLst/>
                <a:latin typeface="Calibri" pitchFamily="34" charset="0"/>
              </a:rPr>
              <a:t>Emotional Regulation … key!!!</a:t>
            </a:r>
            <a:endParaRPr lang="en-GB" sz="4500" dirty="0">
              <a:solidFill>
                <a:schemeClr val="tx1"/>
              </a:solidFill>
              <a:effectLst/>
              <a:latin typeface="Calibri" pitchFamily="34" charset="0"/>
            </a:endParaRPr>
          </a:p>
        </p:txBody>
      </p:sp>
      <p:sp>
        <p:nvSpPr>
          <p:cNvPr id="3" name="Content Placeholder 2"/>
          <p:cNvSpPr>
            <a:spLocks noGrp="1"/>
          </p:cNvSpPr>
          <p:nvPr>
            <p:ph idx="1"/>
          </p:nvPr>
        </p:nvSpPr>
        <p:spPr>
          <a:xfrm>
            <a:off x="323528" y="1181145"/>
            <a:ext cx="8424936" cy="4114800"/>
          </a:xfrm>
        </p:spPr>
        <p:txBody>
          <a:bodyPr/>
          <a:lstStyle/>
          <a:p>
            <a:pPr>
              <a:buNone/>
              <a:defRPr/>
            </a:pPr>
            <a:r>
              <a:rPr lang="en-GB" sz="2400" dirty="0" smtClean="0">
                <a:latin typeface="Calibri" pitchFamily="34" charset="0"/>
              </a:rPr>
              <a:t>Supporting emotional regulation is essential…</a:t>
            </a:r>
          </a:p>
          <a:p>
            <a:pPr>
              <a:defRPr/>
            </a:pPr>
            <a:endParaRPr lang="en-GB" dirty="0"/>
          </a:p>
        </p:txBody>
      </p:sp>
      <p:pic>
        <p:nvPicPr>
          <p:cNvPr id="45060" name="Picture 4" descr="rainbow.png"/>
          <p:cNvPicPr>
            <a:picLocks noChangeAspect="1"/>
          </p:cNvPicPr>
          <p:nvPr/>
        </p:nvPicPr>
        <p:blipFill>
          <a:blip r:embed="rId3" cstate="print"/>
          <a:srcRect/>
          <a:stretch>
            <a:fillRect/>
          </a:stretch>
        </p:blipFill>
        <p:spPr bwMode="auto">
          <a:xfrm>
            <a:off x="899592" y="1844824"/>
            <a:ext cx="3273425" cy="1728787"/>
          </a:xfrm>
          <a:prstGeom prst="rect">
            <a:avLst/>
          </a:prstGeom>
          <a:noFill/>
          <a:ln w="9525">
            <a:noFill/>
            <a:miter lim="800000"/>
            <a:headEnd/>
            <a:tailEnd/>
          </a:ln>
        </p:spPr>
      </p:pic>
      <p:cxnSp>
        <p:nvCxnSpPr>
          <p:cNvPr id="7" name="Straight Arrow Connector 6"/>
          <p:cNvCxnSpPr/>
          <p:nvPr/>
        </p:nvCxnSpPr>
        <p:spPr>
          <a:xfrm flipV="1">
            <a:off x="2483768" y="2276872"/>
            <a:ext cx="163512" cy="1223962"/>
          </a:xfrm>
          <a:prstGeom prst="straightConnector1">
            <a:avLst/>
          </a:prstGeom>
          <a:ln w="88900" cmpd="sng">
            <a:solidFill>
              <a:srgbClr val="000000"/>
            </a:solidFill>
            <a:tailEnd type="arrow"/>
          </a:ln>
        </p:spPr>
        <p:style>
          <a:lnRef idx="1">
            <a:schemeClr val="accent1"/>
          </a:lnRef>
          <a:fillRef idx="0">
            <a:schemeClr val="accent1"/>
          </a:fillRef>
          <a:effectRef idx="0">
            <a:schemeClr val="accent1"/>
          </a:effectRef>
          <a:fontRef idx="minor">
            <a:schemeClr val="tx1"/>
          </a:fontRef>
        </p:style>
      </p:cxnSp>
      <p:pic>
        <p:nvPicPr>
          <p:cNvPr id="45062" name="Picture 9" descr="themo.jpg"/>
          <p:cNvPicPr>
            <a:picLocks noChangeAspect="1"/>
          </p:cNvPicPr>
          <p:nvPr/>
        </p:nvPicPr>
        <p:blipFill>
          <a:blip r:embed="rId4" cstate="print"/>
          <a:srcRect/>
          <a:stretch>
            <a:fillRect/>
          </a:stretch>
        </p:blipFill>
        <p:spPr bwMode="auto">
          <a:xfrm>
            <a:off x="5220072" y="1700808"/>
            <a:ext cx="2977257" cy="3987837"/>
          </a:xfrm>
          <a:prstGeom prst="rect">
            <a:avLst/>
          </a:prstGeom>
          <a:noFill/>
          <a:ln w="9525">
            <a:noFill/>
            <a:miter lim="800000"/>
            <a:headEnd/>
            <a:tailEnd/>
          </a:ln>
        </p:spPr>
      </p:pic>
      <p:pic>
        <p:nvPicPr>
          <p:cNvPr id="47112" name="Picture 8" descr="http://www.smartkids.co.uk/images/products/thumbs/AU01.jpg">
            <a:hlinkClick r:id="rId5"/>
          </p:cNvPr>
          <p:cNvPicPr>
            <a:picLocks noChangeAspect="1" noChangeArrowheads="1"/>
          </p:cNvPicPr>
          <p:nvPr/>
        </p:nvPicPr>
        <p:blipFill>
          <a:blip r:embed="rId6" cstate="print"/>
          <a:srcRect/>
          <a:stretch>
            <a:fillRect/>
          </a:stretch>
        </p:blipFill>
        <p:spPr bwMode="auto">
          <a:xfrm>
            <a:off x="1475656" y="3717032"/>
            <a:ext cx="2088232" cy="2088232"/>
          </a:xfrm>
          <a:prstGeom prst="rect">
            <a:avLst/>
          </a:prstGeom>
          <a:noFill/>
        </p:spPr>
      </p:pic>
      <p:sp>
        <p:nvSpPr>
          <p:cNvPr id="8"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ctr">
              <a:defRPr sz="1200" b="1" smtClean="0">
                <a:solidFill>
                  <a:schemeClr val="tx1"/>
                </a:solidFill>
              </a:defRPr>
            </a:lvl1pPr>
          </a:lstStyle>
          <a:p>
            <a:pPr>
              <a:defRPr/>
            </a:pPr>
            <a:r>
              <a:rPr lang="en-GB" altLang="en-US" dirty="0" smtClean="0"/>
              <a:t>www.gdmorewood.com</a:t>
            </a:r>
            <a:endParaRPr lang="en-US" altLang="en-US" dirty="0"/>
          </a:p>
        </p:txBody>
      </p:sp>
      <p:sp>
        <p:nvSpPr>
          <p:cNvPr id="9"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dirty="0"/>
              <a:t>PRIVATE &amp; CONFIDENTIAL</a:t>
            </a:r>
          </a:p>
        </p:txBody>
      </p:sp>
    </p:spTree>
    <p:extLst>
      <p:ext uri="{BB962C8B-B14F-4D97-AF65-F5344CB8AC3E}">
        <p14:creationId xmlns:p14="http://schemas.microsoft.com/office/powerpoint/2010/main" xmlns="" val="3036171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26907"/>
            <a:ext cx="8229600" cy="1047750"/>
          </a:xfrm>
        </p:spPr>
        <p:txBody>
          <a:bodyPr>
            <a:normAutofit/>
          </a:bodyPr>
          <a:lstStyle/>
          <a:p>
            <a:pPr>
              <a:defRPr/>
            </a:pPr>
            <a:r>
              <a:rPr lang="en-GB" sz="4200" dirty="0" smtClean="0">
                <a:solidFill>
                  <a:schemeClr val="tx1"/>
                </a:solidFill>
                <a:effectLst/>
              </a:rPr>
              <a:t>How can you develop provision?</a:t>
            </a:r>
            <a:endParaRPr lang="en-GB" sz="4200" dirty="0">
              <a:solidFill>
                <a:schemeClr val="tx1"/>
              </a:solidFill>
              <a:effectLst/>
            </a:endParaRPr>
          </a:p>
        </p:txBody>
      </p:sp>
      <p:sp>
        <p:nvSpPr>
          <p:cNvPr id="3" name="Content Placeholder 2"/>
          <p:cNvSpPr>
            <a:spLocks noGrp="1"/>
          </p:cNvSpPr>
          <p:nvPr>
            <p:ph idx="1"/>
          </p:nvPr>
        </p:nvSpPr>
        <p:spPr>
          <a:xfrm>
            <a:off x="323528" y="1688349"/>
            <a:ext cx="8640763" cy="4114800"/>
          </a:xfrm>
        </p:spPr>
        <p:txBody>
          <a:bodyPr>
            <a:normAutofit lnSpcReduction="10000"/>
          </a:bodyPr>
          <a:lstStyle/>
          <a:p>
            <a:pPr>
              <a:buClrTx/>
              <a:buSzPct val="75000"/>
              <a:buFont typeface="Wingdings" pitchFamily="2" charset="2"/>
              <a:buChar char="Ø"/>
              <a:defRPr/>
            </a:pPr>
            <a:r>
              <a:rPr lang="en-GB" sz="3200" dirty="0" smtClean="0"/>
              <a:t>There is a clear need to be pro-active with supportive systems…</a:t>
            </a:r>
          </a:p>
          <a:p>
            <a:pPr>
              <a:buClrTx/>
              <a:buSzPct val="75000"/>
              <a:buFont typeface="Wingdings" pitchFamily="2" charset="2"/>
              <a:buChar char="Ø"/>
              <a:defRPr/>
            </a:pPr>
            <a:r>
              <a:rPr lang="en-GB" sz="3200" dirty="0" smtClean="0"/>
              <a:t>NOT re-active with sanctions and punitive measures…</a:t>
            </a:r>
          </a:p>
          <a:p>
            <a:pPr>
              <a:buClrTx/>
              <a:buSzPct val="75000"/>
              <a:buFont typeface="Wingdings" pitchFamily="2" charset="2"/>
              <a:buChar char="Ø"/>
              <a:defRPr/>
            </a:pPr>
            <a:r>
              <a:rPr lang="en-GB" sz="3200" dirty="0" smtClean="0"/>
              <a:t>Strip each incident/situation back to the starting points – what can be done differently?</a:t>
            </a:r>
          </a:p>
          <a:p>
            <a:pPr>
              <a:buClrTx/>
              <a:buSzPct val="75000"/>
              <a:buFont typeface="Wingdings" pitchFamily="2" charset="2"/>
              <a:buChar char="Ø"/>
              <a:defRPr/>
            </a:pPr>
            <a:r>
              <a:rPr lang="en-GB" sz="3200" dirty="0" smtClean="0"/>
              <a:t>How can provision evolve to minimise risks?</a:t>
            </a:r>
            <a:endParaRPr lang="en-GB" sz="3200" dirty="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ctr">
              <a:defRPr sz="1200" b="1" smtClean="0">
                <a:solidFill>
                  <a:schemeClr val="tx1"/>
                </a:solidFill>
              </a:defRPr>
            </a:lvl1pPr>
          </a:lstStyle>
          <a:p>
            <a:pPr>
              <a:defRPr/>
            </a:pPr>
            <a:r>
              <a:rPr lang="en-GB" altLang="en-US" dirty="0" smtClean="0"/>
              <a:t>www.gdmorewood.com</a:t>
            </a:r>
            <a:endParaRPr lang="en-US"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dirty="0"/>
              <a:t>PRIVATE &amp; CONFIDENTIAL</a:t>
            </a:r>
          </a:p>
        </p:txBody>
      </p:sp>
    </p:spTree>
    <p:extLst>
      <p:ext uri="{BB962C8B-B14F-4D97-AF65-F5344CB8AC3E}">
        <p14:creationId xmlns:p14="http://schemas.microsoft.com/office/powerpoint/2010/main" xmlns="" val="32897689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Cloud 29"/>
          <p:cNvSpPr/>
          <p:nvPr/>
        </p:nvSpPr>
        <p:spPr>
          <a:xfrm>
            <a:off x="5965825" y="0"/>
            <a:ext cx="3200400" cy="3776663"/>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4" name="Rectangle 3"/>
          <p:cNvSpPr/>
          <p:nvPr/>
        </p:nvSpPr>
        <p:spPr>
          <a:xfrm>
            <a:off x="313150" y="579960"/>
            <a:ext cx="5561557" cy="1015663"/>
          </a:xfrm>
          <a:prstGeom prst="rect">
            <a:avLst/>
          </a:prstGeom>
          <a:solidFill>
            <a:schemeClr val="accent2"/>
          </a:solidFill>
        </p:spPr>
        <p:txBody>
          <a:bodyPr wrap="square">
            <a:spAutoFit/>
          </a:bodyPr>
          <a:lstStyle/>
          <a:p>
            <a:pPr algn="ctr" fontAlgn="auto">
              <a:spcBef>
                <a:spcPts val="0"/>
              </a:spcBef>
              <a:spcAft>
                <a:spcPts val="0"/>
              </a:spcAft>
              <a:defRPr/>
            </a:pPr>
            <a:r>
              <a:rPr lang="en-US" sz="6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Chester Zoo</a:t>
            </a:r>
          </a:p>
        </p:txBody>
      </p:sp>
      <p:sp>
        <p:nvSpPr>
          <p:cNvPr id="3076" name="TextBox 6"/>
          <p:cNvSpPr txBox="1">
            <a:spLocks noChangeArrowheads="1"/>
          </p:cNvSpPr>
          <p:nvPr/>
        </p:nvSpPr>
        <p:spPr bwMode="auto">
          <a:xfrm>
            <a:off x="2070100" y="2009775"/>
            <a:ext cx="2214563" cy="646113"/>
          </a:xfrm>
          <a:prstGeom prst="rect">
            <a:avLst/>
          </a:prstGeom>
          <a:noFill/>
          <a:ln w="9525">
            <a:noFill/>
            <a:miter lim="800000"/>
            <a:headEnd/>
            <a:tailEnd/>
          </a:ln>
        </p:spPr>
        <p:txBody>
          <a:bodyPr>
            <a:spAutoFit/>
          </a:bodyPr>
          <a:lstStyle/>
          <a:p>
            <a:pPr algn="ctr"/>
            <a:r>
              <a:rPr lang="en-GB" b="1" dirty="0">
                <a:latin typeface="Calibri" pitchFamily="34" charset="0"/>
              </a:rPr>
              <a:t>Be in school at </a:t>
            </a:r>
          </a:p>
          <a:p>
            <a:pPr algn="ctr"/>
            <a:r>
              <a:rPr lang="en-GB" b="1" dirty="0">
                <a:latin typeface="Calibri" pitchFamily="34" charset="0"/>
              </a:rPr>
              <a:t>8:30 am</a:t>
            </a:r>
          </a:p>
        </p:txBody>
      </p:sp>
      <p:cxnSp>
        <p:nvCxnSpPr>
          <p:cNvPr id="9" name="Straight Arrow Connector 8"/>
          <p:cNvCxnSpPr/>
          <p:nvPr/>
        </p:nvCxnSpPr>
        <p:spPr>
          <a:xfrm>
            <a:off x="4086225" y="3138488"/>
            <a:ext cx="6477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78" name="TextBox 9"/>
          <p:cNvSpPr txBox="1">
            <a:spLocks noChangeArrowheads="1"/>
          </p:cNvSpPr>
          <p:nvPr/>
        </p:nvSpPr>
        <p:spPr bwMode="auto">
          <a:xfrm>
            <a:off x="4427538" y="1844675"/>
            <a:ext cx="1800225" cy="646113"/>
          </a:xfrm>
          <a:prstGeom prst="rect">
            <a:avLst/>
          </a:prstGeom>
          <a:noFill/>
          <a:ln w="9525">
            <a:noFill/>
            <a:miter lim="800000"/>
            <a:headEnd/>
            <a:tailEnd/>
          </a:ln>
        </p:spPr>
        <p:txBody>
          <a:bodyPr>
            <a:spAutoFit/>
          </a:bodyPr>
          <a:lstStyle/>
          <a:p>
            <a:pPr algn="ctr"/>
            <a:r>
              <a:rPr lang="en-GB" b="1" dirty="0">
                <a:latin typeface="Calibri" pitchFamily="34" charset="0"/>
              </a:rPr>
              <a:t>Register in the Nurture Room</a:t>
            </a:r>
          </a:p>
        </p:txBody>
      </p:sp>
      <p:sp>
        <p:nvSpPr>
          <p:cNvPr id="3079" name="TextBox 12"/>
          <p:cNvSpPr txBox="1">
            <a:spLocks noChangeArrowheads="1"/>
          </p:cNvSpPr>
          <p:nvPr/>
        </p:nvSpPr>
        <p:spPr bwMode="auto">
          <a:xfrm>
            <a:off x="0" y="4076700"/>
            <a:ext cx="1800225" cy="923925"/>
          </a:xfrm>
          <a:prstGeom prst="rect">
            <a:avLst/>
          </a:prstGeom>
          <a:noFill/>
          <a:ln w="9525">
            <a:noFill/>
            <a:miter lim="800000"/>
            <a:headEnd/>
            <a:tailEnd/>
          </a:ln>
        </p:spPr>
        <p:txBody>
          <a:bodyPr>
            <a:spAutoFit/>
          </a:bodyPr>
          <a:lstStyle/>
          <a:p>
            <a:pPr algn="ctr"/>
            <a:r>
              <a:rPr lang="en-GB" b="1" dirty="0">
                <a:latin typeface="Calibri" pitchFamily="34" charset="0"/>
              </a:rPr>
              <a:t>Coach leaves at 9:00 am. Will not wait if late</a:t>
            </a:r>
          </a:p>
        </p:txBody>
      </p:sp>
      <p:pic>
        <p:nvPicPr>
          <p:cNvPr id="3080" name="Picture 2" descr="http://t0.gstatic.com/images?q=tbn:ANd9GcSanpgWQCohCuEeUCk6a5N_bZui0HzNrWo-rU_TyjTK0LhtABzw64gpsVo:www.priestnall.stockport.sch.uk/user/59/19079.jpg">
            <a:hlinkClick r:id="rId3"/>
          </p:cNvPr>
          <p:cNvPicPr>
            <a:picLocks noChangeAspect="1" noChangeArrowheads="1"/>
          </p:cNvPicPr>
          <p:nvPr/>
        </p:nvPicPr>
        <p:blipFill>
          <a:blip r:embed="rId4" cstate="print"/>
          <a:srcRect/>
          <a:stretch>
            <a:fillRect/>
          </a:stretch>
        </p:blipFill>
        <p:spPr bwMode="auto">
          <a:xfrm>
            <a:off x="2376488" y="2609850"/>
            <a:ext cx="1582737" cy="1060450"/>
          </a:xfrm>
          <a:prstGeom prst="rect">
            <a:avLst/>
          </a:prstGeom>
          <a:noFill/>
          <a:ln w="9525">
            <a:noFill/>
            <a:miter lim="800000"/>
            <a:headEnd/>
            <a:tailEnd/>
          </a:ln>
        </p:spPr>
      </p:pic>
      <p:pic>
        <p:nvPicPr>
          <p:cNvPr id="3081" name="Picture 4" descr="http://t0.gstatic.com/images?q=tbn:ANd9GcSv9ZeUtaOD6l6gExwXrnhJOI6AeExqidG9cpeMXjE9MmsGLxN0ncCWx0Q:www.optimus-education.com/sites/optimus-education.com/files/styles/user_thumbnail/public/people-photos/gareth_morewood_photo.jpg">
            <a:hlinkClick r:id="rId5"/>
          </p:cNvPr>
          <p:cNvPicPr>
            <a:picLocks noChangeAspect="1" noChangeArrowheads="1"/>
          </p:cNvPicPr>
          <p:nvPr/>
        </p:nvPicPr>
        <p:blipFill>
          <a:blip r:embed="rId6" cstate="print"/>
          <a:srcRect/>
          <a:stretch>
            <a:fillRect/>
          </a:stretch>
        </p:blipFill>
        <p:spPr bwMode="auto">
          <a:xfrm>
            <a:off x="4787900" y="2598738"/>
            <a:ext cx="1201738" cy="1201737"/>
          </a:xfrm>
          <a:prstGeom prst="rect">
            <a:avLst/>
          </a:prstGeom>
          <a:noFill/>
          <a:ln w="9525">
            <a:noFill/>
            <a:miter lim="800000"/>
            <a:headEnd/>
            <a:tailEnd/>
          </a:ln>
        </p:spPr>
      </p:pic>
      <p:pic>
        <p:nvPicPr>
          <p:cNvPr id="3082" name="Picture 6" descr="http://t0.gstatic.com/images?q=tbn:ANd9GcTlu0gKRZ86wQPL4LP2vpLYxPvPG2LnCDbT836D-uzJuZehIIcRcSW6856B:www.eagle-coaches.co.uk/graphics/coaches-photo7.jpg">
            <a:hlinkClick r:id="rId7"/>
          </p:cNvPr>
          <p:cNvPicPr>
            <a:picLocks noChangeAspect="1" noChangeArrowheads="1"/>
          </p:cNvPicPr>
          <p:nvPr/>
        </p:nvPicPr>
        <p:blipFill>
          <a:blip r:embed="rId8" cstate="print"/>
          <a:srcRect/>
          <a:stretch>
            <a:fillRect/>
          </a:stretch>
        </p:blipFill>
        <p:spPr bwMode="auto">
          <a:xfrm>
            <a:off x="477838" y="5157788"/>
            <a:ext cx="1343025" cy="962025"/>
          </a:xfrm>
          <a:prstGeom prst="rect">
            <a:avLst/>
          </a:prstGeom>
          <a:noFill/>
          <a:ln w="9525">
            <a:noFill/>
            <a:miter lim="800000"/>
            <a:headEnd/>
            <a:tailEnd/>
          </a:ln>
        </p:spPr>
      </p:pic>
      <p:sp>
        <p:nvSpPr>
          <p:cNvPr id="3083" name="TextBox 17"/>
          <p:cNvSpPr txBox="1">
            <a:spLocks noChangeArrowheads="1"/>
          </p:cNvSpPr>
          <p:nvPr/>
        </p:nvSpPr>
        <p:spPr bwMode="auto">
          <a:xfrm>
            <a:off x="6234113" y="590550"/>
            <a:ext cx="2833687" cy="1322388"/>
          </a:xfrm>
          <a:prstGeom prst="rect">
            <a:avLst/>
          </a:prstGeom>
          <a:noFill/>
          <a:ln w="9525">
            <a:noFill/>
            <a:miter lim="800000"/>
            <a:headEnd/>
            <a:tailEnd/>
          </a:ln>
        </p:spPr>
        <p:txBody>
          <a:bodyPr>
            <a:spAutoFit/>
          </a:bodyPr>
          <a:lstStyle/>
          <a:p>
            <a:r>
              <a:rPr lang="en-GB" sz="2000" dirty="0">
                <a:latin typeface="Aharoni" pitchFamily="2" charset="-79"/>
                <a:cs typeface="Aharoni" pitchFamily="2" charset="-79"/>
              </a:rPr>
              <a:t>Don’t forget to wear your trainers. Bring your pack lunch and a coat in case it rains.</a:t>
            </a:r>
          </a:p>
        </p:txBody>
      </p:sp>
      <p:pic>
        <p:nvPicPr>
          <p:cNvPr id="3084" name="Picture 8" descr="http://t1.gstatic.com/images?q=tbn:ANd9GcT0Kcz9fakZPqsSepfbTBsu8eU7wisvitZxRCRqR7z5Fvk592N19_Eb_UM:www.lacostetraineruk.biz/images/Lacoste_Mens_Trainers_In_Green_White-2011.JPG">
            <a:hlinkClick r:id="rId9"/>
          </p:cNvPr>
          <p:cNvPicPr>
            <a:picLocks noChangeAspect="1" noChangeArrowheads="1"/>
          </p:cNvPicPr>
          <p:nvPr/>
        </p:nvPicPr>
        <p:blipFill>
          <a:blip r:embed="rId10" cstate="print"/>
          <a:srcRect/>
          <a:stretch>
            <a:fillRect/>
          </a:stretch>
        </p:blipFill>
        <p:spPr bwMode="auto">
          <a:xfrm>
            <a:off x="6234113" y="1952625"/>
            <a:ext cx="1163637" cy="923925"/>
          </a:xfrm>
          <a:prstGeom prst="rect">
            <a:avLst/>
          </a:prstGeom>
          <a:noFill/>
          <a:ln w="9525">
            <a:noFill/>
            <a:miter lim="800000"/>
            <a:headEnd/>
            <a:tailEnd/>
          </a:ln>
        </p:spPr>
      </p:pic>
      <p:sp>
        <p:nvSpPr>
          <p:cNvPr id="3085" name="TextBox 18"/>
          <p:cNvSpPr txBox="1">
            <a:spLocks noChangeArrowheads="1"/>
          </p:cNvSpPr>
          <p:nvPr/>
        </p:nvSpPr>
        <p:spPr bwMode="auto">
          <a:xfrm>
            <a:off x="-68263" y="1952625"/>
            <a:ext cx="2124076" cy="646113"/>
          </a:xfrm>
          <a:prstGeom prst="rect">
            <a:avLst/>
          </a:prstGeom>
          <a:noFill/>
          <a:ln w="9525">
            <a:noFill/>
            <a:miter lim="800000"/>
            <a:headEnd/>
            <a:tailEnd/>
          </a:ln>
        </p:spPr>
        <p:txBody>
          <a:bodyPr>
            <a:spAutoFit/>
          </a:bodyPr>
          <a:lstStyle/>
          <a:p>
            <a:pPr algn="ctr"/>
            <a:r>
              <a:rPr lang="en-GB" b="1" dirty="0">
                <a:latin typeface="Calibri" pitchFamily="34" charset="0"/>
              </a:rPr>
              <a:t>Leave home at </a:t>
            </a:r>
          </a:p>
          <a:p>
            <a:pPr algn="ctr"/>
            <a:r>
              <a:rPr lang="en-GB" b="1" dirty="0">
                <a:latin typeface="Calibri" pitchFamily="34" charset="0"/>
              </a:rPr>
              <a:t>8:15 am</a:t>
            </a:r>
          </a:p>
        </p:txBody>
      </p:sp>
      <p:pic>
        <p:nvPicPr>
          <p:cNvPr id="3086" name="Picture 10" descr="http://t3.gstatic.com/images?q=tbn:ANd9GcSc3fMo5o6YtNYEaqb7QuVFdYg_jlpahHTXDTKGA3PpVJavJ9LsmQ1J1XL3:i.telegraph.co.uk/multimedia/archive/01437/silver-car_1437865c.jpg">
            <a:hlinkClick r:id="rId11"/>
          </p:cNvPr>
          <p:cNvPicPr>
            <a:picLocks noChangeAspect="1" noChangeArrowheads="1"/>
          </p:cNvPicPr>
          <p:nvPr/>
        </p:nvPicPr>
        <p:blipFill>
          <a:blip r:embed="rId12" cstate="print"/>
          <a:srcRect/>
          <a:stretch>
            <a:fillRect/>
          </a:stretch>
        </p:blipFill>
        <p:spPr bwMode="auto">
          <a:xfrm>
            <a:off x="93663" y="2798763"/>
            <a:ext cx="1390650" cy="869950"/>
          </a:xfrm>
          <a:prstGeom prst="rect">
            <a:avLst/>
          </a:prstGeom>
          <a:noFill/>
          <a:ln w="9525">
            <a:noFill/>
            <a:miter lim="800000"/>
            <a:headEnd/>
            <a:tailEnd/>
          </a:ln>
        </p:spPr>
      </p:pic>
      <p:cxnSp>
        <p:nvCxnSpPr>
          <p:cNvPr id="21" name="Straight Arrow Connector 20"/>
          <p:cNvCxnSpPr/>
          <p:nvPr/>
        </p:nvCxnSpPr>
        <p:spPr>
          <a:xfrm>
            <a:off x="1643063" y="3249613"/>
            <a:ext cx="59531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1979613" y="4945063"/>
            <a:ext cx="452437"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89" name="TextBox 23"/>
          <p:cNvSpPr txBox="1">
            <a:spLocks noChangeArrowheads="1"/>
          </p:cNvSpPr>
          <p:nvPr/>
        </p:nvSpPr>
        <p:spPr bwMode="auto">
          <a:xfrm>
            <a:off x="2771775" y="3978275"/>
            <a:ext cx="1584325" cy="646113"/>
          </a:xfrm>
          <a:prstGeom prst="rect">
            <a:avLst/>
          </a:prstGeom>
          <a:noFill/>
          <a:ln w="9525">
            <a:noFill/>
            <a:miter lim="800000"/>
            <a:headEnd/>
            <a:tailEnd/>
          </a:ln>
        </p:spPr>
        <p:txBody>
          <a:bodyPr>
            <a:spAutoFit/>
          </a:bodyPr>
          <a:lstStyle/>
          <a:p>
            <a:pPr algn="ctr"/>
            <a:r>
              <a:rPr lang="en-GB" b="1" dirty="0">
                <a:latin typeface="Calibri" pitchFamily="34" charset="0"/>
              </a:rPr>
              <a:t>Arrive at Chester Zoo</a:t>
            </a:r>
          </a:p>
        </p:txBody>
      </p:sp>
      <p:pic>
        <p:nvPicPr>
          <p:cNvPr id="3090" name="Picture 12" descr="http://t3.gstatic.com/images?q=tbn:ANd9GcSKiYCRqWH5fiO5FtRpAfhwp1UtJNwnq1qjhtAEA2f0xuTJB1FKYmVRUg:images.sodahead.com/polls/001793249/2731605622_ChesterZooLogo_answer_4_xlarge.jpeg">
            <a:hlinkClick r:id="rId13"/>
          </p:cNvPr>
          <p:cNvPicPr>
            <a:picLocks noChangeAspect="1" noChangeArrowheads="1"/>
          </p:cNvPicPr>
          <p:nvPr/>
        </p:nvPicPr>
        <p:blipFill>
          <a:blip r:embed="rId14" cstate="print"/>
          <a:srcRect/>
          <a:stretch>
            <a:fillRect/>
          </a:stretch>
        </p:blipFill>
        <p:spPr bwMode="auto">
          <a:xfrm>
            <a:off x="2889250" y="4581525"/>
            <a:ext cx="1295400" cy="1828800"/>
          </a:xfrm>
          <a:prstGeom prst="rect">
            <a:avLst/>
          </a:prstGeom>
          <a:noFill/>
          <a:ln w="9525">
            <a:noFill/>
            <a:miter lim="800000"/>
            <a:headEnd/>
            <a:tailEnd/>
          </a:ln>
        </p:spPr>
      </p:pic>
      <p:cxnSp>
        <p:nvCxnSpPr>
          <p:cNvPr id="26" name="Straight Arrow Connector 25"/>
          <p:cNvCxnSpPr/>
          <p:nvPr/>
        </p:nvCxnSpPr>
        <p:spPr>
          <a:xfrm>
            <a:off x="4265613" y="4962525"/>
            <a:ext cx="46831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092" name="Picture 14" descr="http://t0.gstatic.com/images?q=tbn:ANd9GcTlu0gKRZ86wQPL4LP2vpLYxPvPG2LnCDbT836D-uzJuZehIIcRcSW6856B:www.eagle-coaches.co.uk/graphics/coaches-photo7.jpg">
            <a:hlinkClick r:id="rId15"/>
          </p:cNvPr>
          <p:cNvPicPr>
            <a:picLocks noChangeAspect="1" noChangeArrowheads="1"/>
          </p:cNvPicPr>
          <p:nvPr/>
        </p:nvPicPr>
        <p:blipFill>
          <a:blip r:embed="rId8" cstate="print"/>
          <a:srcRect/>
          <a:stretch>
            <a:fillRect/>
          </a:stretch>
        </p:blipFill>
        <p:spPr bwMode="auto">
          <a:xfrm>
            <a:off x="4906963" y="5157788"/>
            <a:ext cx="1343025" cy="962025"/>
          </a:xfrm>
          <a:prstGeom prst="rect">
            <a:avLst/>
          </a:prstGeom>
          <a:noFill/>
          <a:ln w="9525">
            <a:noFill/>
            <a:miter lim="800000"/>
            <a:headEnd/>
            <a:tailEnd/>
          </a:ln>
        </p:spPr>
      </p:pic>
      <p:sp>
        <p:nvSpPr>
          <p:cNvPr id="3093" name="TextBox 26"/>
          <p:cNvSpPr txBox="1">
            <a:spLocks noChangeArrowheads="1"/>
          </p:cNvSpPr>
          <p:nvPr/>
        </p:nvSpPr>
        <p:spPr bwMode="auto">
          <a:xfrm>
            <a:off x="4906963" y="4002088"/>
            <a:ext cx="1681162" cy="923925"/>
          </a:xfrm>
          <a:prstGeom prst="rect">
            <a:avLst/>
          </a:prstGeom>
          <a:noFill/>
          <a:ln w="9525">
            <a:noFill/>
            <a:miter lim="800000"/>
            <a:headEnd/>
            <a:tailEnd/>
          </a:ln>
        </p:spPr>
        <p:txBody>
          <a:bodyPr>
            <a:spAutoFit/>
          </a:bodyPr>
          <a:lstStyle/>
          <a:p>
            <a:pPr algn="ctr"/>
            <a:r>
              <a:rPr lang="en-GB" b="1" dirty="0">
                <a:latin typeface="Calibri" pitchFamily="34" charset="0"/>
              </a:rPr>
              <a:t>Coach returns to school for 3:15 pm</a:t>
            </a:r>
          </a:p>
        </p:txBody>
      </p:sp>
      <p:pic>
        <p:nvPicPr>
          <p:cNvPr id="3094" name="Picture 16" descr="http://t1.gstatic.com/images?q=tbn:ANd9GcSXTDMY6DeqZHNN9kqZ8kekM2YD6xVGglBz07UQG-YNrn1ljBBfCNhFPE5Gtw:stacysrandomthoughts.com/http://stacysrandomthoughts.com/wp-content/2011/08/lunchbox.jpg">
            <a:hlinkClick r:id="rId16"/>
          </p:cNvPr>
          <p:cNvPicPr>
            <a:picLocks noChangeAspect="1" noChangeArrowheads="1"/>
          </p:cNvPicPr>
          <p:nvPr/>
        </p:nvPicPr>
        <p:blipFill>
          <a:blip r:embed="rId17" cstate="print"/>
          <a:srcRect/>
          <a:stretch>
            <a:fillRect/>
          </a:stretch>
        </p:blipFill>
        <p:spPr bwMode="auto">
          <a:xfrm>
            <a:off x="7740650" y="1824038"/>
            <a:ext cx="1150938" cy="1111250"/>
          </a:xfrm>
          <a:prstGeom prst="rect">
            <a:avLst/>
          </a:prstGeom>
          <a:noFill/>
          <a:ln w="9525">
            <a:noFill/>
            <a:miter lim="800000"/>
            <a:headEnd/>
            <a:tailEnd/>
          </a:ln>
        </p:spPr>
      </p:pic>
      <p:pic>
        <p:nvPicPr>
          <p:cNvPr id="3095" name="Picture 2" descr="http://t1.gstatic.com/images?q=tbn:ANd9GcQBmXScdns7tHr0PXVeWOQC2qwiiubcp0ICHknjA9Dh0BJ_7P2tOcW7Xh0:www.raincoat-supplier.com/uploadfile/product/women-s-raincoats/purple-Women--s-Raincoat-1270088992-0.jpg">
            <a:hlinkClick r:id="rId18"/>
          </p:cNvPr>
          <p:cNvPicPr>
            <a:picLocks noChangeAspect="1" noChangeArrowheads="1"/>
          </p:cNvPicPr>
          <p:nvPr/>
        </p:nvPicPr>
        <p:blipFill>
          <a:blip r:embed="rId19" cstate="print"/>
          <a:srcRect/>
          <a:stretch>
            <a:fillRect/>
          </a:stretch>
        </p:blipFill>
        <p:spPr bwMode="auto">
          <a:xfrm>
            <a:off x="7113588" y="2659063"/>
            <a:ext cx="904875" cy="1181100"/>
          </a:xfrm>
          <a:prstGeom prst="rect">
            <a:avLst/>
          </a:prstGeom>
          <a:noFill/>
          <a:ln w="9525">
            <a:noFill/>
            <a:miter lim="800000"/>
            <a:headEnd/>
            <a:tailEnd/>
          </a:ln>
        </p:spPr>
      </p:pic>
    </p:spTree>
    <p:extLst>
      <p:ext uri="{BB962C8B-B14F-4D97-AF65-F5344CB8AC3E}">
        <p14:creationId xmlns:p14="http://schemas.microsoft.com/office/powerpoint/2010/main" xmlns="" val="6701732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791705"/>
            <a:ext cx="8568952" cy="4392488"/>
          </a:xfrm>
        </p:spPr>
        <p:txBody>
          <a:bodyPr>
            <a:normAutofit/>
          </a:bodyPr>
          <a:lstStyle/>
          <a:p>
            <a:pPr>
              <a:buClrTx/>
              <a:buSzPct val="75000"/>
              <a:buFont typeface="Wingdings" pitchFamily="2" charset="2"/>
              <a:buChar char="Ø"/>
            </a:pPr>
            <a:r>
              <a:rPr lang="en-GB" dirty="0" smtClean="0"/>
              <a:t>Under the new SEND arrangements good practice is still good practice</a:t>
            </a:r>
          </a:p>
          <a:p>
            <a:pPr>
              <a:buClrTx/>
              <a:buSzPct val="75000"/>
              <a:buFont typeface="Wingdings" pitchFamily="2" charset="2"/>
              <a:buChar char="Ø"/>
            </a:pPr>
            <a:r>
              <a:rPr lang="en-GB" dirty="0" smtClean="0"/>
              <a:t>Keeping the focus on young people having an excellent opportunity in preparation for adulthood, irrespective of their starting point, specific educational needs or disability is vital</a:t>
            </a:r>
          </a:p>
          <a:p>
            <a:pPr>
              <a:buClrTx/>
              <a:buSzPct val="75000"/>
              <a:buFont typeface="Wingdings" pitchFamily="2" charset="2"/>
              <a:buChar char="Ø"/>
            </a:pPr>
            <a:r>
              <a:rPr lang="en-GB" dirty="0" smtClean="0"/>
              <a:t>Focussing on outcomes and aspirations; not targets and statements of need</a:t>
            </a:r>
          </a:p>
          <a:p>
            <a:pPr>
              <a:buClrTx/>
              <a:buSzPct val="75000"/>
              <a:buFont typeface="Wingdings" pitchFamily="2" charset="2"/>
              <a:buChar char="Ø"/>
            </a:pPr>
            <a:r>
              <a:rPr lang="en-GB" dirty="0" smtClean="0"/>
              <a:t>FROM September 2014 – a key message</a:t>
            </a:r>
          </a:p>
          <a:p>
            <a:pPr>
              <a:buClrTx/>
              <a:buSzPct val="75000"/>
              <a:buNone/>
            </a:pPr>
            <a:endParaRPr lang="en-GB" dirty="0"/>
          </a:p>
        </p:txBody>
      </p:sp>
      <p:sp>
        <p:nvSpPr>
          <p:cNvPr id="3" name="Title 2"/>
          <p:cNvSpPr>
            <a:spLocks noGrp="1"/>
          </p:cNvSpPr>
          <p:nvPr>
            <p:ph type="title"/>
          </p:nvPr>
        </p:nvSpPr>
        <p:spPr>
          <a:xfrm>
            <a:off x="708720" y="436013"/>
            <a:ext cx="8435280" cy="922114"/>
          </a:xfrm>
        </p:spPr>
        <p:txBody>
          <a:bodyPr>
            <a:noAutofit/>
          </a:bodyPr>
          <a:lstStyle/>
          <a:p>
            <a:r>
              <a:rPr lang="en-GB" sz="4200" dirty="0" smtClean="0">
                <a:solidFill>
                  <a:schemeClr val="tx1"/>
                </a:solidFill>
                <a:effectLst/>
              </a:rPr>
              <a:t>From September 2014 … </a:t>
            </a:r>
            <a:endParaRPr lang="en-GB" sz="4200" dirty="0">
              <a:solidFill>
                <a:schemeClr val="tx1"/>
              </a:solidFill>
              <a:effectLst/>
            </a:endParaRP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ctr">
              <a:defRPr sz="1200" b="1" smtClean="0">
                <a:solidFill>
                  <a:schemeClr val="tx1"/>
                </a:solidFill>
              </a:defRPr>
            </a:lvl1pPr>
          </a:lstStyle>
          <a:p>
            <a:pPr>
              <a:defRPr/>
            </a:pPr>
            <a:r>
              <a:rPr lang="en-GB" altLang="en-US" dirty="0" smtClean="0"/>
              <a:t>www.gdmorewood.com</a:t>
            </a:r>
            <a:endParaRPr lang="en-US"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dirty="0"/>
              <a:t>PRIVATE &amp; CONFIDENTIAL</a:t>
            </a:r>
          </a:p>
        </p:txBody>
      </p:sp>
    </p:spTree>
    <p:extLst>
      <p:ext uri="{BB962C8B-B14F-4D97-AF65-F5344CB8AC3E}">
        <p14:creationId xmlns:p14="http://schemas.microsoft.com/office/powerpoint/2010/main" xmlns="" val="5519007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8" descr="http://www.colourbox.dk/preview/2098553-273595-.jpg"/>
          <p:cNvPicPr>
            <a:picLocks noChangeAspect="1" noChangeArrowheads="1"/>
          </p:cNvPicPr>
          <p:nvPr/>
        </p:nvPicPr>
        <p:blipFill>
          <a:blip r:embed="rId2" cstate="print"/>
          <a:srcRect t="14769" b="20549"/>
          <a:stretch>
            <a:fillRect/>
          </a:stretch>
        </p:blipFill>
        <p:spPr bwMode="auto">
          <a:xfrm>
            <a:off x="0" y="12700"/>
            <a:ext cx="9109075" cy="1774825"/>
          </a:xfrm>
          <a:prstGeom prst="rect">
            <a:avLst/>
          </a:prstGeom>
          <a:noFill/>
          <a:ln w="9525">
            <a:noFill/>
            <a:miter lim="800000"/>
            <a:headEnd/>
            <a:tailEnd/>
          </a:ln>
        </p:spPr>
      </p:pic>
      <p:sp>
        <p:nvSpPr>
          <p:cNvPr id="4099" name="TextBox 3"/>
          <p:cNvSpPr txBox="1">
            <a:spLocks noChangeArrowheads="1"/>
          </p:cNvSpPr>
          <p:nvPr/>
        </p:nvSpPr>
        <p:spPr bwMode="auto">
          <a:xfrm>
            <a:off x="12700" y="1841500"/>
            <a:ext cx="2592388" cy="646113"/>
          </a:xfrm>
          <a:prstGeom prst="rect">
            <a:avLst/>
          </a:prstGeom>
          <a:noFill/>
          <a:ln w="9525">
            <a:noFill/>
            <a:miter lim="800000"/>
            <a:headEnd/>
            <a:tailEnd/>
          </a:ln>
        </p:spPr>
        <p:txBody>
          <a:bodyPr>
            <a:spAutoFit/>
          </a:bodyPr>
          <a:lstStyle/>
          <a:p>
            <a:r>
              <a:rPr lang="en-GB" dirty="0">
                <a:latin typeface="Calibri" pitchFamily="34" charset="0"/>
              </a:rPr>
              <a:t>1) Sit down and wait for teachers </a:t>
            </a:r>
            <a:r>
              <a:rPr lang="en-GB" b="1" dirty="0">
                <a:latin typeface="Calibri" pitchFamily="34" charset="0"/>
              </a:rPr>
              <a:t>instructions</a:t>
            </a:r>
            <a:r>
              <a:rPr lang="en-GB" dirty="0">
                <a:latin typeface="Calibri" pitchFamily="34" charset="0"/>
              </a:rPr>
              <a:t>.</a:t>
            </a:r>
          </a:p>
        </p:txBody>
      </p:sp>
      <p:pic>
        <p:nvPicPr>
          <p:cNvPr id="4100" name="Picture 10" descr="http://t0.gstatic.com/images?q=tbn:ANd9GcRc5ZfCb1ab07bRD8_LAlIbN4BcEpYuaB71tkVrBPrgk3nu2DGwnMbpRQ:www.heathertonchristiancollege.com/images/wood.jpg">
            <a:hlinkClick r:id="rId3"/>
          </p:cNvPr>
          <p:cNvPicPr>
            <a:picLocks noChangeAspect="1" noChangeArrowheads="1"/>
          </p:cNvPicPr>
          <p:nvPr/>
        </p:nvPicPr>
        <p:blipFill>
          <a:blip r:embed="rId4" cstate="print"/>
          <a:srcRect/>
          <a:stretch>
            <a:fillRect/>
          </a:stretch>
        </p:blipFill>
        <p:spPr bwMode="auto">
          <a:xfrm>
            <a:off x="179388" y="2589213"/>
            <a:ext cx="2016125" cy="1271587"/>
          </a:xfrm>
          <a:prstGeom prst="rect">
            <a:avLst/>
          </a:prstGeom>
          <a:noFill/>
          <a:ln w="9525">
            <a:noFill/>
            <a:miter lim="800000"/>
            <a:headEnd/>
            <a:tailEnd/>
          </a:ln>
        </p:spPr>
      </p:pic>
      <p:sp>
        <p:nvSpPr>
          <p:cNvPr id="4101" name="TextBox 4"/>
          <p:cNvSpPr txBox="1">
            <a:spLocks noChangeArrowheads="1"/>
          </p:cNvSpPr>
          <p:nvPr/>
        </p:nvSpPr>
        <p:spPr bwMode="auto">
          <a:xfrm>
            <a:off x="2605088" y="1768475"/>
            <a:ext cx="2447925" cy="922338"/>
          </a:xfrm>
          <a:prstGeom prst="rect">
            <a:avLst/>
          </a:prstGeom>
          <a:noFill/>
          <a:ln w="9525">
            <a:noFill/>
            <a:miter lim="800000"/>
            <a:headEnd/>
            <a:tailEnd/>
          </a:ln>
        </p:spPr>
        <p:txBody>
          <a:bodyPr>
            <a:spAutoFit/>
          </a:bodyPr>
          <a:lstStyle/>
          <a:p>
            <a:r>
              <a:rPr lang="en-GB" dirty="0">
                <a:latin typeface="Calibri" pitchFamily="34" charset="0"/>
              </a:rPr>
              <a:t>2) Watch teachers </a:t>
            </a:r>
            <a:r>
              <a:rPr lang="en-GB" b="1" dirty="0">
                <a:latin typeface="Calibri" pitchFamily="34" charset="0"/>
              </a:rPr>
              <a:t>demonstrations (very IMPORTANT). </a:t>
            </a:r>
          </a:p>
        </p:txBody>
      </p:sp>
      <p:pic>
        <p:nvPicPr>
          <p:cNvPr id="4102" name="Picture 12" descr="http://t0.gstatic.com/images?q=tbn:ANd9GcQdaoXJxGr0bEH7Tlh9ycFXZm8kARjKLnKfkLU8zV2f379u0GOSUsNOTJoS:static.guim.co.uk/sys-images/Guardian/About/General/2011/6/10/1307726136280/Teacher-David-Elton-at-Ma-007.jpg">
            <a:hlinkClick r:id="rId5"/>
          </p:cNvPr>
          <p:cNvPicPr>
            <a:picLocks noChangeAspect="1" noChangeArrowheads="1"/>
          </p:cNvPicPr>
          <p:nvPr/>
        </p:nvPicPr>
        <p:blipFill>
          <a:blip r:embed="rId6" cstate="print"/>
          <a:srcRect/>
          <a:stretch>
            <a:fillRect/>
          </a:stretch>
        </p:blipFill>
        <p:spPr bwMode="auto">
          <a:xfrm>
            <a:off x="2605088" y="2690813"/>
            <a:ext cx="2038350" cy="1169987"/>
          </a:xfrm>
          <a:prstGeom prst="rect">
            <a:avLst/>
          </a:prstGeom>
          <a:noFill/>
          <a:ln w="9525">
            <a:noFill/>
            <a:miter lim="800000"/>
            <a:headEnd/>
            <a:tailEnd/>
          </a:ln>
        </p:spPr>
      </p:pic>
      <p:sp>
        <p:nvSpPr>
          <p:cNvPr id="4103" name="TextBox 5"/>
          <p:cNvSpPr txBox="1">
            <a:spLocks noChangeArrowheads="1"/>
          </p:cNvSpPr>
          <p:nvPr/>
        </p:nvSpPr>
        <p:spPr bwMode="auto">
          <a:xfrm>
            <a:off x="4821238" y="1703388"/>
            <a:ext cx="2519362" cy="922337"/>
          </a:xfrm>
          <a:prstGeom prst="rect">
            <a:avLst/>
          </a:prstGeom>
          <a:noFill/>
          <a:ln w="9525">
            <a:noFill/>
            <a:miter lim="800000"/>
            <a:headEnd/>
            <a:tailEnd/>
          </a:ln>
        </p:spPr>
        <p:txBody>
          <a:bodyPr>
            <a:spAutoFit/>
          </a:bodyPr>
          <a:lstStyle/>
          <a:p>
            <a:r>
              <a:rPr lang="en-GB" dirty="0">
                <a:latin typeface="Calibri" pitchFamily="34" charset="0"/>
              </a:rPr>
              <a:t>3) Its </a:t>
            </a:r>
            <a:r>
              <a:rPr lang="en-GB" b="1" dirty="0">
                <a:latin typeface="Calibri" pitchFamily="34" charset="0"/>
              </a:rPr>
              <a:t>practical time</a:t>
            </a:r>
            <a:r>
              <a:rPr lang="en-GB" dirty="0">
                <a:latin typeface="Calibri" pitchFamily="34" charset="0"/>
              </a:rPr>
              <a:t>. Hang up blazer and put on your apron. </a:t>
            </a:r>
          </a:p>
        </p:txBody>
      </p:sp>
      <p:pic>
        <p:nvPicPr>
          <p:cNvPr id="4104" name="Picture 14" descr="http://t2.gstatic.com/images?q=tbn:ANd9GcSAcUNO6RZQPVR3nS2ETH9lDcqVdUu4c7Qx473ksdDz3AclKVzPd6YfHg:2.imimg.com/data2/NN/ET/MY-2090532085/apron-250x250.jpg">
            <a:hlinkClick r:id="rId7"/>
          </p:cNvPr>
          <p:cNvPicPr>
            <a:picLocks noChangeAspect="1" noChangeArrowheads="1"/>
          </p:cNvPicPr>
          <p:nvPr/>
        </p:nvPicPr>
        <p:blipFill>
          <a:blip r:embed="rId8" cstate="print"/>
          <a:srcRect/>
          <a:stretch>
            <a:fillRect/>
          </a:stretch>
        </p:blipFill>
        <p:spPr bwMode="auto">
          <a:xfrm>
            <a:off x="4924425" y="2746375"/>
            <a:ext cx="1808163" cy="1206500"/>
          </a:xfrm>
          <a:prstGeom prst="rect">
            <a:avLst/>
          </a:prstGeom>
          <a:noFill/>
          <a:ln w="9525">
            <a:noFill/>
            <a:miter lim="800000"/>
            <a:headEnd/>
            <a:tailEnd/>
          </a:ln>
        </p:spPr>
      </p:pic>
      <p:sp>
        <p:nvSpPr>
          <p:cNvPr id="4105" name="TextBox 6"/>
          <p:cNvSpPr txBox="1">
            <a:spLocks noChangeArrowheads="1"/>
          </p:cNvSpPr>
          <p:nvPr/>
        </p:nvSpPr>
        <p:spPr bwMode="auto">
          <a:xfrm>
            <a:off x="179388" y="4076700"/>
            <a:ext cx="2425700" cy="1200150"/>
          </a:xfrm>
          <a:prstGeom prst="rect">
            <a:avLst/>
          </a:prstGeom>
          <a:noFill/>
          <a:ln w="9525">
            <a:noFill/>
            <a:miter lim="800000"/>
            <a:headEnd/>
            <a:tailEnd/>
          </a:ln>
        </p:spPr>
        <p:txBody>
          <a:bodyPr>
            <a:spAutoFit/>
          </a:bodyPr>
          <a:lstStyle/>
          <a:p>
            <a:r>
              <a:rPr lang="en-GB" dirty="0">
                <a:latin typeface="Calibri" pitchFamily="34" charset="0"/>
              </a:rPr>
              <a:t>4) Don’t forget to put on your </a:t>
            </a:r>
            <a:r>
              <a:rPr lang="en-GB" b="1" dirty="0">
                <a:latin typeface="Calibri" pitchFamily="34" charset="0"/>
              </a:rPr>
              <a:t>safety glasses </a:t>
            </a:r>
            <a:r>
              <a:rPr lang="en-GB" dirty="0">
                <a:latin typeface="Calibri" pitchFamily="34" charset="0"/>
              </a:rPr>
              <a:t>when using the machines.</a:t>
            </a:r>
          </a:p>
        </p:txBody>
      </p:sp>
      <p:pic>
        <p:nvPicPr>
          <p:cNvPr id="4106" name="Picture 18" descr="http://t3.gstatic.com/images?q=tbn:ANd9GcTXFr2SNacTKicS1uLUl5AAwhaD7nXjQROAXfKRyUhW8TH1gNFxx-9E4Pbm:img.en.china.cn/0/0,0,308,67387,532,532,00ba1cdf.jpg">
            <a:hlinkClick r:id="rId9"/>
          </p:cNvPr>
          <p:cNvPicPr>
            <a:picLocks noChangeAspect="1" noChangeArrowheads="1"/>
          </p:cNvPicPr>
          <p:nvPr/>
        </p:nvPicPr>
        <p:blipFill>
          <a:blip r:embed="rId10" cstate="print"/>
          <a:srcRect t="21236" b="24310"/>
          <a:stretch>
            <a:fillRect/>
          </a:stretch>
        </p:blipFill>
        <p:spPr bwMode="auto">
          <a:xfrm>
            <a:off x="46038" y="5276850"/>
            <a:ext cx="1176337" cy="1228725"/>
          </a:xfrm>
          <a:prstGeom prst="rect">
            <a:avLst/>
          </a:prstGeom>
          <a:noFill/>
          <a:ln w="9525">
            <a:noFill/>
            <a:miter lim="800000"/>
            <a:headEnd/>
            <a:tailEnd/>
          </a:ln>
        </p:spPr>
      </p:pic>
      <p:sp>
        <p:nvSpPr>
          <p:cNvPr id="4107" name="TextBox 1"/>
          <p:cNvSpPr txBox="1">
            <a:spLocks noChangeArrowheads="1"/>
          </p:cNvSpPr>
          <p:nvPr/>
        </p:nvSpPr>
        <p:spPr bwMode="auto">
          <a:xfrm>
            <a:off x="2484438" y="4076700"/>
            <a:ext cx="2070100" cy="646113"/>
          </a:xfrm>
          <a:prstGeom prst="rect">
            <a:avLst/>
          </a:prstGeom>
          <a:noFill/>
          <a:ln w="9525">
            <a:noFill/>
            <a:miter lim="800000"/>
            <a:headEnd/>
            <a:tailEnd/>
          </a:ln>
        </p:spPr>
        <p:txBody>
          <a:bodyPr>
            <a:spAutoFit/>
          </a:bodyPr>
          <a:lstStyle/>
          <a:p>
            <a:r>
              <a:rPr lang="en-GB" dirty="0">
                <a:latin typeface="Calibri" pitchFamily="34" charset="0"/>
              </a:rPr>
              <a:t>5) Use equipment </a:t>
            </a:r>
            <a:r>
              <a:rPr lang="en-GB" b="1" dirty="0">
                <a:latin typeface="Calibri" pitchFamily="34" charset="0"/>
              </a:rPr>
              <a:t>safely and carefully.  </a:t>
            </a:r>
          </a:p>
        </p:txBody>
      </p:sp>
      <p:pic>
        <p:nvPicPr>
          <p:cNvPr id="4108" name="Picture 2" descr="http://t0.gstatic.com/images?q=tbn:ANd9GcTGGGt0ohZdacozcOtOz1yZ0TicJobFOHDDrNoCMo7tsivGbS45nRHNl90:hackmanhattan.com/wp-content/uploads/2012/01/brass_milling.jpg">
            <a:hlinkClick r:id="rId11"/>
          </p:cNvPr>
          <p:cNvPicPr>
            <a:picLocks noChangeAspect="1" noChangeArrowheads="1"/>
          </p:cNvPicPr>
          <p:nvPr/>
        </p:nvPicPr>
        <p:blipFill>
          <a:blip r:embed="rId12" cstate="print"/>
          <a:srcRect/>
          <a:stretch>
            <a:fillRect/>
          </a:stretch>
        </p:blipFill>
        <p:spPr bwMode="auto">
          <a:xfrm>
            <a:off x="1309688" y="5043488"/>
            <a:ext cx="1066800" cy="1428750"/>
          </a:xfrm>
          <a:prstGeom prst="rect">
            <a:avLst/>
          </a:prstGeom>
          <a:noFill/>
          <a:ln w="9525">
            <a:noFill/>
            <a:miter lim="800000"/>
            <a:headEnd/>
            <a:tailEnd/>
          </a:ln>
        </p:spPr>
      </p:pic>
      <p:pic>
        <p:nvPicPr>
          <p:cNvPr id="4109" name="Picture 4" descr="http://t3.gstatic.com/images?q=tbn:ANd9GcQYnkhNBpqzMU4QNg_Qsd9bOgXUaXNjhOhOjnvr0FH1rwIcwBKHD9qa1uI:dir.coolclips.com/Industry/Trades/Tools_A_to_P/Hammers/hitting_thumb_with_hammer_CoolClips_hand0215.jpg">
            <a:hlinkClick r:id="rId13"/>
          </p:cNvPr>
          <p:cNvPicPr>
            <a:picLocks noChangeAspect="1" noChangeArrowheads="1"/>
          </p:cNvPicPr>
          <p:nvPr/>
        </p:nvPicPr>
        <p:blipFill>
          <a:blip r:embed="rId14" cstate="print"/>
          <a:srcRect/>
          <a:stretch>
            <a:fillRect/>
          </a:stretch>
        </p:blipFill>
        <p:spPr bwMode="auto">
          <a:xfrm>
            <a:off x="2640013" y="4926013"/>
            <a:ext cx="1152525" cy="1398587"/>
          </a:xfrm>
          <a:prstGeom prst="rect">
            <a:avLst/>
          </a:prstGeom>
          <a:noFill/>
          <a:ln w="9525">
            <a:noFill/>
            <a:miter lim="800000"/>
            <a:headEnd/>
            <a:tailEnd/>
          </a:ln>
        </p:spPr>
      </p:pic>
      <p:sp>
        <p:nvSpPr>
          <p:cNvPr id="3" name="Multiply 2"/>
          <p:cNvSpPr/>
          <p:nvPr/>
        </p:nvSpPr>
        <p:spPr>
          <a:xfrm>
            <a:off x="2262188" y="4175125"/>
            <a:ext cx="1908175" cy="2900363"/>
          </a:xfrm>
          <a:prstGeom prst="mathMultiply">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4111" name="TextBox 7"/>
          <p:cNvSpPr txBox="1">
            <a:spLocks noChangeArrowheads="1"/>
          </p:cNvSpPr>
          <p:nvPr/>
        </p:nvSpPr>
        <p:spPr bwMode="auto">
          <a:xfrm>
            <a:off x="4560888" y="4078288"/>
            <a:ext cx="2016125" cy="646112"/>
          </a:xfrm>
          <a:prstGeom prst="rect">
            <a:avLst/>
          </a:prstGeom>
          <a:noFill/>
          <a:ln w="9525">
            <a:noFill/>
            <a:miter lim="800000"/>
            <a:headEnd/>
            <a:tailEnd/>
          </a:ln>
        </p:spPr>
        <p:txBody>
          <a:bodyPr>
            <a:spAutoFit/>
          </a:bodyPr>
          <a:lstStyle/>
          <a:p>
            <a:r>
              <a:rPr lang="en-GB" dirty="0">
                <a:latin typeface="Calibri" pitchFamily="34" charset="0"/>
              </a:rPr>
              <a:t>6) Put equipment away </a:t>
            </a:r>
            <a:r>
              <a:rPr lang="en-GB" b="1" dirty="0">
                <a:latin typeface="Calibri" pitchFamily="34" charset="0"/>
              </a:rPr>
              <a:t> neatly.</a:t>
            </a:r>
          </a:p>
        </p:txBody>
      </p:sp>
      <p:pic>
        <p:nvPicPr>
          <p:cNvPr id="4112" name="Picture 6" descr="http://t2.gstatic.com/images?q=tbn:ANd9GcQVHDAUsilIK8J7aqCXz9ONlaasJikekOfp3iotHwP1ma0ygfRoQHNPrjEA:www.popularmechanics.com/cm/popularmechanics/images/8c/pegboard-470-0508.jpg">
            <a:hlinkClick r:id="rId15"/>
          </p:cNvPr>
          <p:cNvPicPr>
            <a:picLocks noChangeAspect="1" noChangeArrowheads="1"/>
          </p:cNvPicPr>
          <p:nvPr/>
        </p:nvPicPr>
        <p:blipFill>
          <a:blip r:embed="rId16" cstate="print"/>
          <a:srcRect/>
          <a:stretch>
            <a:fillRect/>
          </a:stretch>
        </p:blipFill>
        <p:spPr bwMode="auto">
          <a:xfrm>
            <a:off x="5651500" y="4830763"/>
            <a:ext cx="871538" cy="1477962"/>
          </a:xfrm>
          <a:prstGeom prst="rect">
            <a:avLst/>
          </a:prstGeom>
          <a:noFill/>
          <a:ln w="9525">
            <a:noFill/>
            <a:miter lim="800000"/>
            <a:headEnd/>
            <a:tailEnd/>
          </a:ln>
        </p:spPr>
      </p:pic>
      <p:pic>
        <p:nvPicPr>
          <p:cNvPr id="4113" name="Picture 8" descr="http://t1.gstatic.com/images?q=tbn:ANd9GcQsJ1EZbZkt8ZUIN8QZQdZ8iN-FAlxLF3K7yFi-FRzr7NXGkiL7tiAep0z0:www.home-storage-ideas.com/wp-content/uploads/2012/03/Tool-Cabinet.jpg">
            <a:hlinkClick r:id="rId17"/>
          </p:cNvPr>
          <p:cNvPicPr>
            <a:picLocks noChangeAspect="1" noChangeArrowheads="1"/>
          </p:cNvPicPr>
          <p:nvPr/>
        </p:nvPicPr>
        <p:blipFill>
          <a:blip r:embed="rId18" cstate="print"/>
          <a:srcRect/>
          <a:stretch>
            <a:fillRect/>
          </a:stretch>
        </p:blipFill>
        <p:spPr bwMode="auto">
          <a:xfrm>
            <a:off x="4543425" y="4830763"/>
            <a:ext cx="1108075" cy="1512887"/>
          </a:xfrm>
          <a:prstGeom prst="rect">
            <a:avLst/>
          </a:prstGeom>
          <a:noFill/>
          <a:ln w="9525">
            <a:noFill/>
            <a:miter lim="800000"/>
            <a:headEnd/>
            <a:tailEnd/>
          </a:ln>
        </p:spPr>
      </p:pic>
      <p:sp>
        <p:nvSpPr>
          <p:cNvPr id="12" name="Cloud Callout 11"/>
          <p:cNvSpPr/>
          <p:nvPr/>
        </p:nvSpPr>
        <p:spPr>
          <a:xfrm>
            <a:off x="6300788" y="2230438"/>
            <a:ext cx="2808287" cy="3573462"/>
          </a:xfrm>
          <a:prstGeom prst="cloudCallout">
            <a:avLst>
              <a:gd name="adj1" fmla="val -37886"/>
              <a:gd name="adj2" fmla="val 5704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GB" dirty="0"/>
              <a:t>office. </a:t>
            </a:r>
          </a:p>
          <a:p>
            <a:pPr fontAlgn="auto">
              <a:spcBef>
                <a:spcPts val="0"/>
              </a:spcBef>
              <a:spcAft>
                <a:spcPts val="0"/>
              </a:spcAft>
              <a:defRPr/>
            </a:pPr>
            <a:r>
              <a:rPr lang="en-GB" dirty="0"/>
              <a:t> </a:t>
            </a:r>
          </a:p>
        </p:txBody>
      </p:sp>
      <p:sp>
        <p:nvSpPr>
          <p:cNvPr id="4115" name="TextBox 13"/>
          <p:cNvSpPr txBox="1">
            <a:spLocks noChangeArrowheads="1"/>
          </p:cNvSpPr>
          <p:nvPr/>
        </p:nvSpPr>
        <p:spPr bwMode="auto">
          <a:xfrm>
            <a:off x="6538913" y="2690813"/>
            <a:ext cx="2332037" cy="2432050"/>
          </a:xfrm>
          <a:prstGeom prst="rect">
            <a:avLst/>
          </a:prstGeom>
          <a:noFill/>
          <a:ln w="9525">
            <a:noFill/>
            <a:miter lim="800000"/>
            <a:headEnd/>
            <a:tailEnd/>
          </a:ln>
        </p:spPr>
        <p:txBody>
          <a:bodyPr>
            <a:spAutoFit/>
          </a:bodyPr>
          <a:lstStyle/>
          <a:p>
            <a:r>
              <a:rPr lang="en-GB" sz="2000" b="1" dirty="0">
                <a:latin typeface="Calibri" pitchFamily="34" charset="0"/>
              </a:rPr>
              <a:t>            REMEMBER </a:t>
            </a:r>
          </a:p>
          <a:p>
            <a:endParaRPr lang="en-GB" dirty="0">
              <a:latin typeface="Calibri" pitchFamily="34" charset="0"/>
            </a:endParaRPr>
          </a:p>
          <a:p>
            <a:r>
              <a:rPr lang="en-GB" sz="1600" dirty="0">
                <a:latin typeface="Calibri" pitchFamily="34" charset="0"/>
              </a:rPr>
              <a:t>1. To tell the teacher if you need to leave the class.</a:t>
            </a:r>
          </a:p>
          <a:p>
            <a:endParaRPr lang="en-GB" sz="1600" dirty="0">
              <a:latin typeface="Calibri" pitchFamily="34" charset="0"/>
            </a:endParaRPr>
          </a:p>
          <a:p>
            <a:r>
              <a:rPr lang="en-GB" sz="1600" dirty="0">
                <a:latin typeface="Calibri" pitchFamily="34" charset="0"/>
              </a:rPr>
              <a:t>2. If you feel angry or stressed go to blue chair in Mr Morewood’s office</a:t>
            </a:r>
            <a:r>
              <a:rPr lang="en-GB" dirty="0">
                <a:latin typeface="Calibri" pitchFamily="34" charset="0"/>
              </a:rPr>
              <a:t>.</a:t>
            </a:r>
          </a:p>
        </p:txBody>
      </p:sp>
      <p:pic>
        <p:nvPicPr>
          <p:cNvPr id="4116" name="Picture 11"/>
          <p:cNvPicPr>
            <a:picLocks noChangeAspect="1" noChangeArrowheads="1"/>
          </p:cNvPicPr>
          <p:nvPr/>
        </p:nvPicPr>
        <p:blipFill>
          <a:blip r:embed="rId19" cstate="print"/>
          <a:srcRect/>
          <a:stretch>
            <a:fillRect/>
          </a:stretch>
        </p:blipFill>
        <p:spPr bwMode="auto">
          <a:xfrm>
            <a:off x="7386301" y="5264150"/>
            <a:ext cx="687388" cy="539750"/>
          </a:xfrm>
          <a:prstGeom prst="rect">
            <a:avLst/>
          </a:prstGeom>
          <a:noFill/>
          <a:ln w="9525">
            <a:noFill/>
            <a:miter lim="800000"/>
            <a:headEnd/>
            <a:tailEnd/>
          </a:ln>
        </p:spPr>
      </p:pic>
      <p:pic>
        <p:nvPicPr>
          <p:cNvPr id="4117" name="Picture 12" descr="imagesCAQSOGH6"/>
          <p:cNvPicPr>
            <a:picLocks noChangeAspect="1" noChangeArrowheads="1"/>
          </p:cNvPicPr>
          <p:nvPr/>
        </p:nvPicPr>
        <p:blipFill>
          <a:blip r:embed="rId20" cstate="print"/>
          <a:srcRect/>
          <a:stretch>
            <a:fillRect/>
          </a:stretch>
        </p:blipFill>
        <p:spPr bwMode="auto">
          <a:xfrm>
            <a:off x="8213725" y="5200649"/>
            <a:ext cx="698500" cy="786791"/>
          </a:xfrm>
          <a:prstGeom prst="rect">
            <a:avLst/>
          </a:prstGeom>
          <a:noFill/>
          <a:ln w="9525">
            <a:noFill/>
            <a:miter lim="800000"/>
            <a:headEnd/>
            <a:tailEnd/>
          </a:ln>
        </p:spPr>
      </p:pic>
    </p:spTree>
    <p:extLst>
      <p:ext uri="{BB962C8B-B14F-4D97-AF65-F5344CB8AC3E}">
        <p14:creationId xmlns:p14="http://schemas.microsoft.com/office/powerpoint/2010/main" xmlns="" val="11625855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loud 8"/>
          <p:cNvSpPr/>
          <p:nvPr/>
        </p:nvSpPr>
        <p:spPr>
          <a:xfrm>
            <a:off x="4900613" y="3281363"/>
            <a:ext cx="4202112" cy="3154362"/>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pic>
        <p:nvPicPr>
          <p:cNvPr id="5122" name="Picture 4" descr="http://www.nisd.net/instruction/secondary/science/images/dept-logo.jpg"/>
          <p:cNvPicPr>
            <a:picLocks noChangeAspect="1" noChangeArrowheads="1"/>
          </p:cNvPicPr>
          <p:nvPr/>
        </p:nvPicPr>
        <p:blipFill>
          <a:blip r:embed="rId2" cstate="print"/>
          <a:srcRect/>
          <a:stretch>
            <a:fillRect/>
          </a:stretch>
        </p:blipFill>
        <p:spPr bwMode="auto">
          <a:xfrm>
            <a:off x="136525" y="333375"/>
            <a:ext cx="8620125" cy="1511300"/>
          </a:xfrm>
          <a:prstGeom prst="rect">
            <a:avLst/>
          </a:prstGeom>
          <a:noFill/>
          <a:ln w="9525">
            <a:noFill/>
            <a:miter lim="800000"/>
            <a:headEnd/>
            <a:tailEnd/>
          </a:ln>
        </p:spPr>
      </p:pic>
      <p:sp>
        <p:nvSpPr>
          <p:cNvPr id="5123" name="TextBox 3"/>
          <p:cNvSpPr txBox="1">
            <a:spLocks noChangeArrowheads="1"/>
          </p:cNvSpPr>
          <p:nvPr/>
        </p:nvSpPr>
        <p:spPr bwMode="auto">
          <a:xfrm>
            <a:off x="123825" y="1844675"/>
            <a:ext cx="2952750" cy="923925"/>
          </a:xfrm>
          <a:prstGeom prst="rect">
            <a:avLst/>
          </a:prstGeom>
          <a:noFill/>
          <a:ln w="9525">
            <a:noFill/>
            <a:miter lim="800000"/>
            <a:headEnd/>
            <a:tailEnd/>
          </a:ln>
        </p:spPr>
        <p:txBody>
          <a:bodyPr>
            <a:spAutoFit/>
          </a:bodyPr>
          <a:lstStyle/>
          <a:p>
            <a:r>
              <a:rPr lang="en-GB" dirty="0">
                <a:latin typeface="Calibri" pitchFamily="34" charset="0"/>
              </a:rPr>
              <a:t>1. Arrive to lesson. Sit down and write down Date, Title and Objective.</a:t>
            </a:r>
          </a:p>
        </p:txBody>
      </p:sp>
      <p:pic>
        <p:nvPicPr>
          <p:cNvPr id="5124" name="Picture 6" descr="http://t0.gstatic.com/images?q=tbn:ANd9GcSCsvPgUXmjuzCEAhHAgzFzt_iTwilr5N6B6NQeYySR2P3vm5PQP2iSrgT_:scienceduo.com/717%2520Science%2520lab.JPG">
            <a:hlinkClick r:id="rId3"/>
          </p:cNvPr>
          <p:cNvPicPr>
            <a:picLocks noChangeAspect="1" noChangeArrowheads="1"/>
          </p:cNvPicPr>
          <p:nvPr/>
        </p:nvPicPr>
        <p:blipFill>
          <a:blip r:embed="rId4" cstate="print"/>
          <a:srcRect/>
          <a:stretch>
            <a:fillRect/>
          </a:stretch>
        </p:blipFill>
        <p:spPr bwMode="auto">
          <a:xfrm>
            <a:off x="136525" y="2768600"/>
            <a:ext cx="1266825" cy="952500"/>
          </a:xfrm>
          <a:prstGeom prst="rect">
            <a:avLst/>
          </a:prstGeom>
          <a:noFill/>
          <a:ln w="9525">
            <a:noFill/>
            <a:miter lim="800000"/>
            <a:headEnd/>
            <a:tailEnd/>
          </a:ln>
        </p:spPr>
      </p:pic>
      <p:pic>
        <p:nvPicPr>
          <p:cNvPr id="5125" name="Picture 7"/>
          <p:cNvPicPr>
            <a:picLocks noChangeAspect="1" noChangeArrowheads="1"/>
          </p:cNvPicPr>
          <p:nvPr/>
        </p:nvPicPr>
        <p:blipFill>
          <a:blip r:embed="rId5" cstate="print"/>
          <a:srcRect l="28479" t="17110" r="13396" b="20947"/>
          <a:stretch>
            <a:fillRect/>
          </a:stretch>
        </p:blipFill>
        <p:spPr bwMode="auto">
          <a:xfrm>
            <a:off x="1412875" y="2751138"/>
            <a:ext cx="1512888" cy="952500"/>
          </a:xfrm>
          <a:prstGeom prst="rect">
            <a:avLst/>
          </a:prstGeom>
          <a:noFill/>
          <a:ln w="9525">
            <a:noFill/>
            <a:miter lim="800000"/>
            <a:headEnd/>
            <a:tailEnd/>
          </a:ln>
        </p:spPr>
      </p:pic>
      <p:sp>
        <p:nvSpPr>
          <p:cNvPr id="5126" name="TextBox 4"/>
          <p:cNvSpPr txBox="1">
            <a:spLocks noChangeArrowheads="1"/>
          </p:cNvSpPr>
          <p:nvPr/>
        </p:nvSpPr>
        <p:spPr bwMode="auto">
          <a:xfrm>
            <a:off x="3330575" y="1844675"/>
            <a:ext cx="2232025" cy="923925"/>
          </a:xfrm>
          <a:prstGeom prst="rect">
            <a:avLst/>
          </a:prstGeom>
          <a:noFill/>
          <a:ln w="9525">
            <a:noFill/>
            <a:miter lim="800000"/>
            <a:headEnd/>
            <a:tailEnd/>
          </a:ln>
        </p:spPr>
        <p:txBody>
          <a:bodyPr>
            <a:spAutoFit/>
          </a:bodyPr>
          <a:lstStyle/>
          <a:p>
            <a:r>
              <a:rPr lang="en-GB" dirty="0">
                <a:latin typeface="Calibri" pitchFamily="34" charset="0"/>
              </a:rPr>
              <a:t>2. Listen and watch the teachers demonstration.</a:t>
            </a:r>
          </a:p>
        </p:txBody>
      </p:sp>
      <p:pic>
        <p:nvPicPr>
          <p:cNvPr id="5127" name="Picture 9" descr="http://t2.gstatic.com/images?q=tbn:ANd9GcQes7TDCbJQeY3g1l5gc8-BC_njqTfWk6ecO3M5TH0NaoF7MAEkBKiYvWQ:cache1.asset-cache.net/xc/80407249.jpg%3Fv%3D1%26c%3DIWSAsset%26k%3D2%26d%3D879A7008EBFF0E9D350E302770AEABE4FFD8766FFC8472A4D4AEF56C6B4E2455E30A760B0D811297">
            <a:hlinkClick r:id="rId6"/>
          </p:cNvPr>
          <p:cNvPicPr>
            <a:picLocks noChangeAspect="1" noChangeArrowheads="1"/>
          </p:cNvPicPr>
          <p:nvPr/>
        </p:nvPicPr>
        <p:blipFill>
          <a:blip r:embed="rId7" cstate="print"/>
          <a:srcRect/>
          <a:stretch>
            <a:fillRect/>
          </a:stretch>
        </p:blipFill>
        <p:spPr bwMode="auto">
          <a:xfrm>
            <a:off x="3362325" y="2708275"/>
            <a:ext cx="1728788" cy="1012825"/>
          </a:xfrm>
          <a:prstGeom prst="rect">
            <a:avLst/>
          </a:prstGeom>
          <a:noFill/>
          <a:ln w="9525">
            <a:noFill/>
            <a:miter lim="800000"/>
            <a:headEnd/>
            <a:tailEnd/>
          </a:ln>
        </p:spPr>
      </p:pic>
      <p:sp>
        <p:nvSpPr>
          <p:cNvPr id="5128" name="TextBox 5"/>
          <p:cNvSpPr txBox="1">
            <a:spLocks noChangeArrowheads="1"/>
          </p:cNvSpPr>
          <p:nvPr/>
        </p:nvSpPr>
        <p:spPr bwMode="auto">
          <a:xfrm>
            <a:off x="5562600" y="1854200"/>
            <a:ext cx="2305050" cy="923925"/>
          </a:xfrm>
          <a:prstGeom prst="rect">
            <a:avLst/>
          </a:prstGeom>
          <a:noFill/>
          <a:ln w="9525">
            <a:noFill/>
            <a:miter lim="800000"/>
            <a:headEnd/>
            <a:tailEnd/>
          </a:ln>
        </p:spPr>
        <p:txBody>
          <a:bodyPr>
            <a:spAutoFit/>
          </a:bodyPr>
          <a:lstStyle/>
          <a:p>
            <a:r>
              <a:rPr lang="en-GB" dirty="0">
                <a:latin typeface="Calibri" pitchFamily="34" charset="0"/>
              </a:rPr>
              <a:t>3. If you have a comment or question put your hand up. </a:t>
            </a:r>
          </a:p>
        </p:txBody>
      </p:sp>
      <p:pic>
        <p:nvPicPr>
          <p:cNvPr id="5129" name="Picture 11" descr="http://t2.gstatic.com/images?q=tbn:ANd9GcT3ikYj32JAJmlYInKJnLSBq3orIrYqgss1A7wnVQeglVcZT21h9zG0ZQg:blogs.longwood.edu/morrisea/files/2011/07/ASKING.png">
            <a:hlinkClick r:id="rId8"/>
          </p:cNvPr>
          <p:cNvPicPr>
            <a:picLocks noChangeAspect="1" noChangeArrowheads="1"/>
          </p:cNvPicPr>
          <p:nvPr/>
        </p:nvPicPr>
        <p:blipFill>
          <a:blip r:embed="rId9" cstate="print"/>
          <a:srcRect/>
          <a:stretch>
            <a:fillRect/>
          </a:stretch>
        </p:blipFill>
        <p:spPr bwMode="auto">
          <a:xfrm>
            <a:off x="5724525" y="2749550"/>
            <a:ext cx="1439863" cy="1208088"/>
          </a:xfrm>
          <a:prstGeom prst="rect">
            <a:avLst/>
          </a:prstGeom>
          <a:noFill/>
          <a:ln w="9525">
            <a:noFill/>
            <a:miter lim="800000"/>
            <a:headEnd/>
            <a:tailEnd/>
          </a:ln>
        </p:spPr>
      </p:pic>
      <p:sp>
        <p:nvSpPr>
          <p:cNvPr id="5130" name="TextBox 6"/>
          <p:cNvSpPr txBox="1">
            <a:spLocks noChangeArrowheads="1"/>
          </p:cNvSpPr>
          <p:nvPr/>
        </p:nvSpPr>
        <p:spPr bwMode="auto">
          <a:xfrm>
            <a:off x="123825" y="3830638"/>
            <a:ext cx="2376488" cy="1200150"/>
          </a:xfrm>
          <a:prstGeom prst="rect">
            <a:avLst/>
          </a:prstGeom>
          <a:noFill/>
          <a:ln w="9525">
            <a:noFill/>
            <a:miter lim="800000"/>
            <a:headEnd/>
            <a:tailEnd/>
          </a:ln>
        </p:spPr>
        <p:txBody>
          <a:bodyPr>
            <a:spAutoFit/>
          </a:bodyPr>
          <a:lstStyle/>
          <a:p>
            <a:r>
              <a:rPr lang="en-GB" dirty="0">
                <a:latin typeface="Calibri" pitchFamily="34" charset="0"/>
              </a:rPr>
              <a:t>4. Remember to record (write up) your results when doing your experiments.  </a:t>
            </a:r>
          </a:p>
        </p:txBody>
      </p:sp>
      <p:pic>
        <p:nvPicPr>
          <p:cNvPr id="5131" name="Picture 13" descr="http://t0.gstatic.com/images?q=tbn:ANd9GcQn0Yk6b4w96WImxuv07lEpETvq-TJKJ0Yf43D3HmXMZwnAoL6bBlO_x0E:www.bwctc.northants.sch.uk/News/Files/2011/10/922/01_large.jpg">
            <a:hlinkClick r:id="rId10"/>
          </p:cNvPr>
          <p:cNvPicPr>
            <a:picLocks noChangeAspect="1" noChangeArrowheads="1"/>
          </p:cNvPicPr>
          <p:nvPr/>
        </p:nvPicPr>
        <p:blipFill>
          <a:blip r:embed="rId11" cstate="print"/>
          <a:srcRect/>
          <a:stretch>
            <a:fillRect/>
          </a:stretch>
        </p:blipFill>
        <p:spPr bwMode="auto">
          <a:xfrm>
            <a:off x="265113" y="5030788"/>
            <a:ext cx="2093912" cy="1223962"/>
          </a:xfrm>
          <a:prstGeom prst="rect">
            <a:avLst/>
          </a:prstGeom>
          <a:noFill/>
          <a:ln w="9525">
            <a:noFill/>
            <a:miter lim="800000"/>
            <a:headEnd/>
            <a:tailEnd/>
          </a:ln>
        </p:spPr>
      </p:pic>
      <p:sp>
        <p:nvSpPr>
          <p:cNvPr id="5132" name="TextBox 7"/>
          <p:cNvSpPr txBox="1">
            <a:spLocks noChangeArrowheads="1"/>
          </p:cNvSpPr>
          <p:nvPr/>
        </p:nvSpPr>
        <p:spPr bwMode="auto">
          <a:xfrm>
            <a:off x="3089275" y="3860800"/>
            <a:ext cx="2274888" cy="1200150"/>
          </a:xfrm>
          <a:prstGeom prst="rect">
            <a:avLst/>
          </a:prstGeom>
          <a:noFill/>
          <a:ln w="9525">
            <a:noFill/>
            <a:miter lim="800000"/>
            <a:headEnd/>
            <a:tailEnd/>
          </a:ln>
        </p:spPr>
        <p:txBody>
          <a:bodyPr>
            <a:spAutoFit/>
          </a:bodyPr>
          <a:lstStyle/>
          <a:p>
            <a:r>
              <a:rPr lang="en-GB" dirty="0">
                <a:latin typeface="Calibri" pitchFamily="34" charset="0"/>
              </a:rPr>
              <a:t>5. If instructed to wear safety goggles keep them on at all times.</a:t>
            </a:r>
          </a:p>
        </p:txBody>
      </p:sp>
      <p:pic>
        <p:nvPicPr>
          <p:cNvPr id="5133" name="Picture 15" descr="http://t1.gstatic.com/images?q=tbn:ANd9GcQCiNCpjmkTs3-nVuyAqcuF0A-6pPhU4lHcqSdvyqsWJvIiJjbkI8fRrJM:img.ehowcdn.com/article-new/ds-photo/getty/article/26/43/200412038-001_XS.jpg">
            <a:hlinkClick r:id="rId12"/>
          </p:cNvPr>
          <p:cNvPicPr>
            <a:picLocks noChangeAspect="1" noChangeArrowheads="1"/>
          </p:cNvPicPr>
          <p:nvPr/>
        </p:nvPicPr>
        <p:blipFill>
          <a:blip r:embed="rId13" cstate="print"/>
          <a:srcRect/>
          <a:stretch>
            <a:fillRect/>
          </a:stretch>
        </p:blipFill>
        <p:spPr bwMode="auto">
          <a:xfrm>
            <a:off x="3098800" y="5095875"/>
            <a:ext cx="1843088" cy="1008063"/>
          </a:xfrm>
          <a:prstGeom prst="rect">
            <a:avLst/>
          </a:prstGeom>
          <a:noFill/>
          <a:ln w="9525">
            <a:noFill/>
            <a:miter lim="800000"/>
            <a:headEnd/>
            <a:tailEnd/>
          </a:ln>
        </p:spPr>
      </p:pic>
      <p:sp>
        <p:nvSpPr>
          <p:cNvPr id="10" name="TextBox 9"/>
          <p:cNvSpPr txBox="1"/>
          <p:nvPr/>
        </p:nvSpPr>
        <p:spPr>
          <a:xfrm>
            <a:off x="5562600" y="4073525"/>
            <a:ext cx="2897188" cy="1570038"/>
          </a:xfrm>
          <a:prstGeom prst="rect">
            <a:avLst/>
          </a:prstGeom>
          <a:noFill/>
        </p:spPr>
        <p:txBody>
          <a:bodyPr>
            <a:spAutoFit/>
          </a:bodyPr>
          <a:lstStyle/>
          <a:p>
            <a:pPr algn="ctr" fontAlgn="auto">
              <a:spcBef>
                <a:spcPts val="0"/>
              </a:spcBef>
              <a:spcAft>
                <a:spcPts val="0"/>
              </a:spcAft>
              <a:defRPr/>
            </a:pPr>
            <a:r>
              <a:rPr lang="en-GB" sz="2400" dirty="0">
                <a:latin typeface="Aharoni" pitchFamily="2" charset="-79"/>
                <a:cs typeface="Aharoni" pitchFamily="2" charset="-79"/>
              </a:rPr>
              <a:t>REMEMBER</a:t>
            </a:r>
          </a:p>
          <a:p>
            <a:pPr marL="285750" indent="-285750" algn="ctr" fontAlgn="auto">
              <a:spcBef>
                <a:spcPts val="0"/>
              </a:spcBef>
              <a:spcAft>
                <a:spcPts val="0"/>
              </a:spcAft>
              <a:buFont typeface="Arial" pitchFamily="34" charset="0"/>
              <a:buChar char="•"/>
              <a:defRPr/>
            </a:pPr>
            <a:r>
              <a:rPr lang="en-GB" sz="1200" dirty="0">
                <a:latin typeface="Arial Black" pitchFamily="34" charset="0"/>
                <a:cs typeface="Aharoni" pitchFamily="2" charset="-79"/>
              </a:rPr>
              <a:t>To tell a teacher if you need to leave the classroom. </a:t>
            </a:r>
          </a:p>
          <a:p>
            <a:pPr marL="285750" indent="-285750" algn="ctr" fontAlgn="auto">
              <a:spcBef>
                <a:spcPts val="0"/>
              </a:spcBef>
              <a:spcAft>
                <a:spcPts val="0"/>
              </a:spcAft>
              <a:buFont typeface="Arial" pitchFamily="34" charset="0"/>
              <a:buChar char="•"/>
              <a:defRPr/>
            </a:pPr>
            <a:endParaRPr lang="en-GB" sz="1200" dirty="0">
              <a:latin typeface="Arial Black" pitchFamily="34" charset="0"/>
              <a:cs typeface="Aharoni" pitchFamily="2" charset="-79"/>
            </a:endParaRPr>
          </a:p>
          <a:p>
            <a:pPr marL="285750" indent="-285750" algn="ctr" fontAlgn="auto">
              <a:spcBef>
                <a:spcPts val="0"/>
              </a:spcBef>
              <a:spcAft>
                <a:spcPts val="0"/>
              </a:spcAft>
              <a:buFont typeface="Arial" pitchFamily="34" charset="0"/>
              <a:buChar char="•"/>
              <a:defRPr/>
            </a:pPr>
            <a:r>
              <a:rPr lang="en-GB" sz="1200" dirty="0">
                <a:latin typeface="Arial Black" pitchFamily="34" charset="0"/>
                <a:cs typeface="Aharoni" pitchFamily="2" charset="-79"/>
              </a:rPr>
              <a:t>If you are feeling stressed or angry go to blue chair in Mr Morewood’s office. </a:t>
            </a:r>
            <a:r>
              <a:rPr lang="en-GB" sz="1200" dirty="0">
                <a:latin typeface="Aharoni" pitchFamily="2" charset="-79"/>
                <a:cs typeface="Aharoni" pitchFamily="2" charset="-79"/>
              </a:rPr>
              <a:t> </a:t>
            </a:r>
          </a:p>
        </p:txBody>
      </p:sp>
      <p:pic>
        <p:nvPicPr>
          <p:cNvPr id="5136" name="Picture 17" descr="http://t1.gstatic.com/images?q=tbn:ANd9GcRAW2vs44Y9-NMSck0dn4IemOWGjt3gSFcWAFh9g_moSanGHCOteHzGL4tr:2.bp.blogspot.com/-RZ9JsoWlFso/TZDM8NPO-jI/AAAAAAAAAKQ/9D3k8GMw0rE/s1600/angry-face.jpg">
            <a:hlinkClick r:id="rId14"/>
          </p:cNvPr>
          <p:cNvPicPr>
            <a:picLocks noChangeAspect="1" noChangeArrowheads="1"/>
          </p:cNvPicPr>
          <p:nvPr/>
        </p:nvPicPr>
        <p:blipFill>
          <a:blip r:embed="rId15" cstate="print"/>
          <a:srcRect l="7603"/>
          <a:stretch>
            <a:fillRect/>
          </a:stretch>
        </p:blipFill>
        <p:spPr bwMode="auto">
          <a:xfrm>
            <a:off x="6169025" y="5567363"/>
            <a:ext cx="842963" cy="666750"/>
          </a:xfrm>
          <a:prstGeom prst="rect">
            <a:avLst/>
          </a:prstGeom>
          <a:noFill/>
          <a:ln w="9525">
            <a:noFill/>
            <a:miter lim="800000"/>
            <a:headEnd/>
            <a:tailEnd/>
          </a:ln>
        </p:spPr>
      </p:pic>
      <p:pic>
        <p:nvPicPr>
          <p:cNvPr id="5137" name="Picture 18" descr="imagesCAQSOGH6"/>
          <p:cNvPicPr>
            <a:picLocks noChangeAspect="1" noChangeArrowheads="1"/>
          </p:cNvPicPr>
          <p:nvPr/>
        </p:nvPicPr>
        <p:blipFill>
          <a:blip r:embed="rId16" cstate="print"/>
          <a:srcRect/>
          <a:stretch>
            <a:fillRect/>
          </a:stretch>
        </p:blipFill>
        <p:spPr bwMode="auto">
          <a:xfrm>
            <a:off x="7065963" y="5586413"/>
            <a:ext cx="700087" cy="666750"/>
          </a:xfrm>
          <a:prstGeom prst="rect">
            <a:avLst/>
          </a:prstGeom>
          <a:noFill/>
          <a:ln w="9525">
            <a:noFill/>
            <a:miter lim="800000"/>
            <a:headEnd/>
            <a:tailEnd/>
          </a:ln>
        </p:spPr>
      </p:pic>
    </p:spTree>
    <p:extLst>
      <p:ext uri="{BB962C8B-B14F-4D97-AF65-F5344CB8AC3E}">
        <p14:creationId xmlns:p14="http://schemas.microsoft.com/office/powerpoint/2010/main" xmlns="" val="6417522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691015"/>
            <a:ext cx="8640960" cy="4701810"/>
          </a:xfrm>
        </p:spPr>
        <p:txBody>
          <a:bodyPr/>
          <a:lstStyle/>
          <a:p>
            <a:pPr>
              <a:buClrTx/>
              <a:buSzPct val="75000"/>
              <a:buFont typeface="Wingdings" pitchFamily="2" charset="2"/>
              <a:buChar char="Ø"/>
            </a:pPr>
            <a:r>
              <a:rPr lang="en-GB" dirty="0" smtClean="0"/>
              <a:t>Positive texts, letters, e-mails, ‘phone calls …</a:t>
            </a:r>
          </a:p>
          <a:p>
            <a:pPr>
              <a:buClrTx/>
              <a:buSzPct val="75000"/>
              <a:buFont typeface="Wingdings" pitchFamily="2" charset="2"/>
              <a:buChar char="Ø"/>
            </a:pPr>
            <a:r>
              <a:rPr lang="en-GB" dirty="0" smtClean="0"/>
              <a:t>Empower the under-dog – arm parents/carers with positives</a:t>
            </a:r>
          </a:p>
          <a:p>
            <a:pPr>
              <a:buClrTx/>
              <a:buSzPct val="75000"/>
              <a:buFont typeface="Wingdings" pitchFamily="2" charset="2"/>
              <a:buChar char="Ø"/>
            </a:pPr>
            <a:r>
              <a:rPr lang="en-GB" dirty="0" smtClean="0"/>
              <a:t>A real re-focus on positive engagements also supports elements of the new Code:</a:t>
            </a:r>
          </a:p>
          <a:p>
            <a:pPr lvl="2">
              <a:buClrTx/>
              <a:buSzPct val="75000"/>
              <a:buFont typeface="Wingdings" pitchFamily="2" charset="2"/>
              <a:buChar char="Ø"/>
            </a:pPr>
            <a:r>
              <a:rPr lang="en-GB" sz="2200" dirty="0" smtClean="0"/>
              <a:t>Preparation for adulthood</a:t>
            </a:r>
          </a:p>
          <a:p>
            <a:pPr lvl="2">
              <a:buClrTx/>
              <a:buSzPct val="75000"/>
              <a:buFont typeface="Wingdings" pitchFamily="2" charset="2"/>
              <a:buChar char="Ø"/>
            </a:pPr>
            <a:r>
              <a:rPr lang="en-GB" sz="2200" dirty="0" smtClean="0"/>
              <a:t>Engagement with parents/carers</a:t>
            </a:r>
          </a:p>
          <a:p>
            <a:pPr lvl="2">
              <a:buClrTx/>
              <a:buSzPct val="75000"/>
              <a:buFont typeface="Wingdings" pitchFamily="2" charset="2"/>
              <a:buChar char="Ø"/>
            </a:pPr>
            <a:r>
              <a:rPr lang="en-GB" sz="2200" dirty="0" smtClean="0"/>
              <a:t>Supporting young people in their decision-making &amp; understanding</a:t>
            </a:r>
          </a:p>
          <a:p>
            <a:pPr lvl="2">
              <a:buClrTx/>
              <a:buSzPct val="75000"/>
              <a:buFont typeface="Wingdings" pitchFamily="2" charset="2"/>
              <a:buChar char="Ø"/>
            </a:pPr>
            <a:r>
              <a:rPr lang="en-GB" sz="2200" dirty="0" smtClean="0"/>
              <a:t>Provides clear evidence of areas of success</a:t>
            </a:r>
          </a:p>
          <a:p>
            <a:endParaRPr lang="en-GB" dirty="0"/>
          </a:p>
        </p:txBody>
      </p:sp>
      <p:sp>
        <p:nvSpPr>
          <p:cNvPr id="3" name="Title 2"/>
          <p:cNvSpPr>
            <a:spLocks noGrp="1"/>
          </p:cNvSpPr>
          <p:nvPr>
            <p:ph type="title"/>
          </p:nvPr>
        </p:nvSpPr>
        <p:spPr>
          <a:xfrm>
            <a:off x="251520" y="573798"/>
            <a:ext cx="8892480" cy="922114"/>
          </a:xfrm>
        </p:spPr>
        <p:txBody>
          <a:bodyPr/>
          <a:lstStyle/>
          <a:p>
            <a:r>
              <a:rPr lang="en-GB" sz="4000" dirty="0" smtClean="0">
                <a:solidFill>
                  <a:schemeClr val="tx1"/>
                </a:solidFill>
              </a:rPr>
              <a:t>Positive </a:t>
            </a:r>
            <a:r>
              <a:rPr lang="en-GB" sz="4000" dirty="0" smtClean="0">
                <a:solidFill>
                  <a:schemeClr val="tx1"/>
                </a:solidFill>
                <a:effectLst/>
              </a:rPr>
              <a:t>engagement</a:t>
            </a:r>
            <a:r>
              <a:rPr lang="en-GB" sz="4000" dirty="0" smtClean="0">
                <a:solidFill>
                  <a:schemeClr val="tx1"/>
                </a:solidFill>
              </a:rPr>
              <a:t> and messages…</a:t>
            </a:r>
            <a:endParaRPr lang="en-GB" sz="4000" dirty="0">
              <a:solidFill>
                <a:schemeClr val="tx1"/>
              </a:solidFill>
            </a:endParaRP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ctr">
              <a:defRPr sz="1200" b="1" smtClean="0">
                <a:solidFill>
                  <a:schemeClr val="tx1"/>
                </a:solidFill>
              </a:defRPr>
            </a:lvl1pPr>
          </a:lstStyle>
          <a:p>
            <a:pPr>
              <a:defRPr/>
            </a:pPr>
            <a:r>
              <a:rPr lang="en-GB" altLang="en-US" dirty="0" smtClean="0"/>
              <a:t>www.gdmorewood.com</a:t>
            </a:r>
            <a:endParaRPr lang="en-US"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dirty="0"/>
              <a:t>PRIVATE &amp; CONFIDENTIAL</a:t>
            </a:r>
          </a:p>
        </p:txBody>
      </p:sp>
    </p:spTree>
    <p:extLst>
      <p:ext uri="{BB962C8B-B14F-4D97-AF65-F5344CB8AC3E}">
        <p14:creationId xmlns:p14="http://schemas.microsoft.com/office/powerpoint/2010/main" xmlns="" val="32484296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1864" y="1951328"/>
            <a:ext cx="8424936" cy="4234475"/>
          </a:xfrm>
        </p:spPr>
        <p:txBody>
          <a:bodyPr>
            <a:normAutofit lnSpcReduction="10000"/>
          </a:bodyPr>
          <a:lstStyle/>
          <a:p>
            <a:pPr>
              <a:buClrTx/>
              <a:buSzPct val="75000"/>
              <a:buFont typeface="Wingdings" pitchFamily="2" charset="2"/>
              <a:buChar char="Ø"/>
            </a:pPr>
            <a:r>
              <a:rPr lang="en-GB" sz="2800" dirty="0">
                <a:ea typeface="ＭＳ Ｐゴシック" charset="-128"/>
              </a:rPr>
              <a:t>Keep parents/carers informed</a:t>
            </a:r>
          </a:p>
          <a:p>
            <a:pPr>
              <a:buClrTx/>
              <a:buSzPct val="75000"/>
              <a:buFont typeface="Wingdings" pitchFamily="2" charset="2"/>
              <a:buChar char="Ø"/>
            </a:pPr>
            <a:r>
              <a:rPr lang="en-GB" sz="2800" dirty="0">
                <a:ea typeface="ＭＳ Ｐゴシック" charset="-128"/>
              </a:rPr>
              <a:t>Make sure they know who to contact and how</a:t>
            </a:r>
          </a:p>
          <a:p>
            <a:pPr>
              <a:buClrTx/>
              <a:buSzPct val="75000"/>
              <a:buFont typeface="Wingdings" pitchFamily="2" charset="2"/>
              <a:buChar char="Ø"/>
            </a:pPr>
            <a:r>
              <a:rPr lang="en-GB" sz="2800" dirty="0">
                <a:ea typeface="ＭＳ Ｐゴシック" charset="-128"/>
              </a:rPr>
              <a:t>Provide honest communication – no long-term benefit in providing anything but the truth</a:t>
            </a:r>
          </a:p>
          <a:p>
            <a:pPr>
              <a:buClrTx/>
              <a:buSzPct val="75000"/>
              <a:buFont typeface="Wingdings" pitchFamily="2" charset="2"/>
              <a:buChar char="Ø"/>
            </a:pPr>
            <a:r>
              <a:rPr lang="en-GB" sz="2800" dirty="0">
                <a:ea typeface="ＭＳ Ｐゴシック" charset="-128"/>
              </a:rPr>
              <a:t>Listen to parents/carers – give them time</a:t>
            </a:r>
          </a:p>
          <a:p>
            <a:pPr>
              <a:buClrTx/>
              <a:buSzPct val="75000"/>
              <a:buFont typeface="Wingdings" pitchFamily="2" charset="2"/>
              <a:buChar char="Ø"/>
            </a:pPr>
            <a:r>
              <a:rPr lang="en-GB" sz="2800" dirty="0">
                <a:ea typeface="ＭＳ Ｐゴシック" charset="-128"/>
              </a:rPr>
              <a:t>Try to avoid </a:t>
            </a:r>
            <a:r>
              <a:rPr lang="en-GB" sz="2800" dirty="0" smtClean="0">
                <a:ea typeface="ＭＳ Ｐゴシック" charset="-128"/>
              </a:rPr>
              <a:t>uncertainty/misinterpretation</a:t>
            </a:r>
          </a:p>
          <a:p>
            <a:pPr marL="109728" indent="0">
              <a:buClrTx/>
              <a:buSzPct val="75000"/>
              <a:buNone/>
            </a:pPr>
            <a:endParaRPr lang="en-GB" sz="1600" dirty="0">
              <a:ea typeface="ＭＳ Ｐゴシック" charset="-128"/>
            </a:endParaRPr>
          </a:p>
          <a:p>
            <a:pPr>
              <a:buNone/>
            </a:pPr>
            <a:r>
              <a:rPr lang="en-GB" sz="2000" dirty="0" smtClean="0"/>
              <a:t>	MOREWOOD</a:t>
            </a:r>
            <a:r>
              <a:rPr lang="en-GB" sz="2000" dirty="0"/>
              <a:t>, G. D., &amp; BOND, C. (2012)</a:t>
            </a:r>
            <a:r>
              <a:rPr lang="en-GB" sz="2000" i="1" dirty="0"/>
              <a:t> </a:t>
            </a:r>
            <a:r>
              <a:rPr lang="en-GB" sz="2000" b="1" i="1" dirty="0"/>
              <a:t>Understanding </a:t>
            </a:r>
            <a:r>
              <a:rPr lang="en-GB" sz="2000" b="1" i="1" dirty="0" smtClean="0"/>
              <a:t>Parental confidence </a:t>
            </a:r>
            <a:r>
              <a:rPr lang="en-GB" sz="2000" b="1" i="1" dirty="0"/>
              <a:t>in an inclusive high school: a pilot survey</a:t>
            </a:r>
            <a:r>
              <a:rPr lang="en-GB" sz="2000" b="1" dirty="0"/>
              <a:t>. </a:t>
            </a:r>
            <a:r>
              <a:rPr lang="en-GB" sz="2000" dirty="0"/>
              <a:t> </a:t>
            </a:r>
            <a:r>
              <a:rPr lang="en-GB" sz="2000" i="1" dirty="0" smtClean="0"/>
              <a:t>Support for </a:t>
            </a:r>
            <a:r>
              <a:rPr lang="en-GB" sz="2000" i="1" dirty="0"/>
              <a:t>Learning, </a:t>
            </a:r>
            <a:r>
              <a:rPr lang="en-GB" sz="2000" dirty="0"/>
              <a:t>Vol. 27 No.2, p53-58 Wiley Blackwell Publishing.</a:t>
            </a:r>
          </a:p>
          <a:p>
            <a:pPr marL="109728" indent="0">
              <a:buClrTx/>
              <a:buSzPct val="75000"/>
              <a:buNone/>
            </a:pPr>
            <a:endParaRPr lang="en-GB" sz="2800" dirty="0">
              <a:ea typeface="ＭＳ Ｐゴシック" charset="-128"/>
            </a:endParaRPr>
          </a:p>
          <a:p>
            <a:pPr marL="0" indent="0">
              <a:buClrTx/>
              <a:buSzPct val="75000"/>
              <a:buNone/>
            </a:pPr>
            <a:endParaRPr lang="en-GB" dirty="0" smtClean="0"/>
          </a:p>
          <a:p>
            <a:pPr>
              <a:buClrTx/>
              <a:buSzPct val="75000"/>
              <a:buFont typeface="Wingdings" pitchFamily="2" charset="2"/>
              <a:buChar char="Ø"/>
            </a:pPr>
            <a:endParaRPr lang="en-GB" dirty="0"/>
          </a:p>
        </p:txBody>
      </p:sp>
      <p:sp>
        <p:nvSpPr>
          <p:cNvPr id="3" name="Title 2"/>
          <p:cNvSpPr>
            <a:spLocks noGrp="1"/>
          </p:cNvSpPr>
          <p:nvPr>
            <p:ph type="title"/>
          </p:nvPr>
        </p:nvSpPr>
        <p:spPr>
          <a:xfrm>
            <a:off x="914400" y="450003"/>
            <a:ext cx="8229600" cy="1143000"/>
          </a:xfrm>
        </p:spPr>
        <p:txBody>
          <a:bodyPr>
            <a:noAutofit/>
          </a:bodyPr>
          <a:lstStyle/>
          <a:p>
            <a:r>
              <a:rPr lang="en-GB" sz="4200" dirty="0" smtClean="0">
                <a:solidFill>
                  <a:schemeClr val="tx1"/>
                </a:solidFill>
                <a:effectLst/>
              </a:rPr>
              <a:t>Ensure clear communication with parents/carers </a:t>
            </a:r>
            <a:endParaRPr lang="en-GB" sz="4200" dirty="0">
              <a:solidFill>
                <a:schemeClr val="tx1"/>
              </a:solidFill>
              <a:effectLst/>
            </a:endParaRP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ctr">
              <a:defRPr sz="1200" b="1" smtClean="0">
                <a:solidFill>
                  <a:schemeClr val="tx1"/>
                </a:solidFill>
              </a:defRPr>
            </a:lvl1pPr>
          </a:lstStyle>
          <a:p>
            <a:pPr>
              <a:defRPr/>
            </a:pPr>
            <a:r>
              <a:rPr lang="en-GB" altLang="en-US" dirty="0" smtClean="0"/>
              <a:t>www.gdmorewood.com</a:t>
            </a:r>
            <a:endParaRPr lang="en-US"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dirty="0"/>
              <a:t>PRIVATE &amp; CONFIDENTIAL</a:t>
            </a:r>
          </a:p>
        </p:txBody>
      </p:sp>
    </p:spTree>
    <p:extLst>
      <p:ext uri="{BB962C8B-B14F-4D97-AF65-F5344CB8AC3E}">
        <p14:creationId xmlns:p14="http://schemas.microsoft.com/office/powerpoint/2010/main" xmlns="" val="31727349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2" cstate="print"/>
          <a:srcRect/>
          <a:stretch>
            <a:fillRect/>
          </a:stretch>
        </p:blipFill>
        <p:spPr bwMode="auto">
          <a:xfrm>
            <a:off x="651352" y="-1"/>
            <a:ext cx="8492647" cy="5787025"/>
          </a:xfrm>
          <a:prstGeom prst="rect">
            <a:avLst/>
          </a:prstGeom>
          <a:noFill/>
          <a:ln w="9525">
            <a:noFill/>
            <a:miter lim="800000"/>
            <a:headEnd/>
            <a:tailEnd/>
          </a:ln>
        </p:spPr>
      </p:pic>
      <p:sp>
        <p:nvSpPr>
          <p:cNvPr id="3"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ctr">
              <a:defRPr sz="1200" b="1" smtClean="0">
                <a:solidFill>
                  <a:schemeClr val="tx1"/>
                </a:solidFill>
              </a:defRPr>
            </a:lvl1pPr>
          </a:lstStyle>
          <a:p>
            <a:pPr>
              <a:defRPr/>
            </a:pPr>
            <a:r>
              <a:rPr lang="en-GB" altLang="en-US" dirty="0" smtClean="0"/>
              <a:t>www.gdmorewood.com</a:t>
            </a:r>
            <a:endParaRPr lang="en-US" altLang="en-US" dirty="0"/>
          </a:p>
        </p:txBody>
      </p:sp>
      <p:sp>
        <p:nvSpPr>
          <p:cNvPr id="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dirty="0"/>
              <a:t>PRIVATE &amp; CONFIDENTIAL</a:t>
            </a:r>
          </a:p>
        </p:txBody>
      </p:sp>
    </p:spTree>
    <p:extLst>
      <p:ext uri="{BB962C8B-B14F-4D97-AF65-F5344CB8AC3E}">
        <p14:creationId xmlns:p14="http://schemas.microsoft.com/office/powerpoint/2010/main" xmlns="" val="263991935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105988"/>
            <a:ext cx="8229600" cy="4824536"/>
          </a:xfrm>
        </p:spPr>
        <p:txBody>
          <a:bodyPr>
            <a:normAutofit fontScale="92500" lnSpcReduction="20000"/>
          </a:bodyPr>
          <a:lstStyle/>
          <a:p>
            <a:pPr>
              <a:buClrTx/>
              <a:buSzPct val="75000"/>
              <a:buFont typeface="Wingdings" pitchFamily="2" charset="2"/>
              <a:buChar char="Ø"/>
            </a:pPr>
            <a:r>
              <a:rPr lang="en-GB" sz="3000" dirty="0" smtClean="0"/>
              <a:t>Remember </a:t>
            </a:r>
            <a:r>
              <a:rPr lang="en-GB" sz="3000" b="1" i="1" dirty="0" smtClean="0"/>
              <a:t>the law trumps all </a:t>
            </a:r>
            <a:r>
              <a:rPr lang="en-GB" sz="3000" dirty="0" smtClean="0"/>
              <a:t>…</a:t>
            </a:r>
          </a:p>
          <a:p>
            <a:pPr>
              <a:buClrTx/>
              <a:buSzPct val="75000"/>
              <a:buFont typeface="Wingdings" pitchFamily="2" charset="2"/>
              <a:buChar char="Ø"/>
            </a:pPr>
            <a:r>
              <a:rPr lang="en-GB" sz="3000" dirty="0" smtClean="0"/>
              <a:t>Ensure you know ‘absolute’ information:</a:t>
            </a:r>
          </a:p>
          <a:p>
            <a:pPr lvl="2">
              <a:buClrTx/>
              <a:buSzPct val="75000"/>
              <a:buFont typeface="Wingdings" pitchFamily="2" charset="2"/>
              <a:buChar char="Ø"/>
            </a:pPr>
            <a:r>
              <a:rPr lang="en-GB" sz="2500" dirty="0" smtClean="0"/>
              <a:t>Irwin Mitchell Factsheets &amp; Template letters</a:t>
            </a:r>
          </a:p>
          <a:p>
            <a:pPr lvl="2">
              <a:buClrTx/>
              <a:buSzPct val="75000"/>
              <a:buFont typeface="Wingdings" pitchFamily="2" charset="2"/>
              <a:buChar char="Ø"/>
            </a:pPr>
            <a:r>
              <a:rPr lang="en-GB" sz="2500" dirty="0" smtClean="0"/>
              <a:t>IPSEA – on-line training </a:t>
            </a:r>
          </a:p>
          <a:p>
            <a:pPr lvl="2">
              <a:buClrTx/>
              <a:buSzPct val="75000"/>
              <a:buFont typeface="Wingdings" pitchFamily="2" charset="2"/>
              <a:buChar char="Ø"/>
            </a:pPr>
            <a:r>
              <a:rPr lang="en-GB" sz="2500" dirty="0" smtClean="0"/>
              <a:t>Douglas Silas</a:t>
            </a:r>
          </a:p>
          <a:p>
            <a:pPr lvl="2">
              <a:buClrTx/>
              <a:buSzPct val="75000"/>
              <a:buFont typeface="Wingdings" pitchFamily="2" charset="2"/>
              <a:buChar char="Ø"/>
            </a:pPr>
            <a:r>
              <a:rPr lang="en-GB" sz="2500" dirty="0" smtClean="0"/>
              <a:t>Brown Jacobson</a:t>
            </a:r>
          </a:p>
          <a:p>
            <a:pPr>
              <a:buClrTx/>
              <a:buSzPct val="75000"/>
              <a:buFont typeface="Wingdings" pitchFamily="2" charset="2"/>
              <a:buChar char="Ø"/>
            </a:pPr>
            <a:r>
              <a:rPr lang="en-GB" sz="3000" dirty="0" smtClean="0"/>
              <a:t>Always be absolutely open and transparent – engage parents/carers positively and pro-actively</a:t>
            </a:r>
          </a:p>
          <a:p>
            <a:pPr>
              <a:buClrTx/>
              <a:buSzPct val="75000"/>
              <a:buFont typeface="Wingdings" pitchFamily="2" charset="2"/>
              <a:buChar char="Ø"/>
            </a:pPr>
            <a:r>
              <a:rPr lang="en-GB" sz="3000" dirty="0" smtClean="0"/>
              <a:t>Keep the young person central to everything</a:t>
            </a:r>
          </a:p>
          <a:p>
            <a:pPr>
              <a:buClrTx/>
              <a:buSzPct val="75000"/>
              <a:buFont typeface="Wingdings" pitchFamily="2" charset="2"/>
              <a:buChar char="Ø"/>
            </a:pPr>
            <a:r>
              <a:rPr lang="en-GB" sz="3000" dirty="0" smtClean="0"/>
              <a:t>Remain resolute and solution-focussed</a:t>
            </a:r>
          </a:p>
          <a:p>
            <a:pPr>
              <a:buClrTx/>
              <a:buSzPct val="75000"/>
              <a:buFont typeface="Wingdings" pitchFamily="2" charset="2"/>
              <a:buChar char="Ø"/>
            </a:pPr>
            <a:r>
              <a:rPr lang="en-GB" sz="3000" dirty="0" smtClean="0"/>
              <a:t>Read </a:t>
            </a:r>
            <a:r>
              <a:rPr lang="en-GB" sz="3000" b="1" i="1" dirty="0" smtClean="0"/>
              <a:t>SENCology</a:t>
            </a:r>
            <a:r>
              <a:rPr lang="en-GB" sz="3000" dirty="0" smtClean="0"/>
              <a:t> for an on-going account!</a:t>
            </a:r>
          </a:p>
        </p:txBody>
      </p:sp>
      <p:sp>
        <p:nvSpPr>
          <p:cNvPr id="3" name="Title 2"/>
          <p:cNvSpPr>
            <a:spLocks noGrp="1"/>
          </p:cNvSpPr>
          <p:nvPr>
            <p:ph type="title"/>
          </p:nvPr>
        </p:nvSpPr>
        <p:spPr>
          <a:xfrm>
            <a:off x="780728" y="217390"/>
            <a:ext cx="8363272" cy="792088"/>
          </a:xfrm>
        </p:spPr>
        <p:txBody>
          <a:bodyPr>
            <a:normAutofit/>
          </a:bodyPr>
          <a:lstStyle/>
          <a:p>
            <a:r>
              <a:rPr lang="en-GB" sz="4200" dirty="0" smtClean="0">
                <a:solidFill>
                  <a:schemeClr val="tx1"/>
                </a:solidFill>
                <a:effectLst/>
              </a:rPr>
              <a:t>Most important advice…</a:t>
            </a:r>
            <a:endParaRPr lang="en-GB" sz="4200" dirty="0">
              <a:solidFill>
                <a:schemeClr val="tx1"/>
              </a:solidFill>
              <a:effectLst/>
            </a:endParaRP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ctr">
              <a:defRPr sz="1200" b="1" smtClean="0">
                <a:solidFill>
                  <a:schemeClr val="tx1"/>
                </a:solidFill>
              </a:defRPr>
            </a:lvl1pPr>
          </a:lstStyle>
          <a:p>
            <a:pPr>
              <a:defRPr/>
            </a:pPr>
            <a:r>
              <a:rPr lang="en-GB" altLang="en-US" dirty="0" smtClean="0"/>
              <a:t>www.gdmorewood.com</a:t>
            </a:r>
            <a:endParaRPr lang="en-US"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dirty="0"/>
              <a:t>PRIVATE &amp; CONFIDENTIAL</a:t>
            </a:r>
          </a:p>
        </p:txBody>
      </p:sp>
    </p:spTree>
    <p:extLst>
      <p:ext uri="{BB962C8B-B14F-4D97-AF65-F5344CB8AC3E}">
        <p14:creationId xmlns:p14="http://schemas.microsoft.com/office/powerpoint/2010/main" xmlns="" val="213355182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2120397"/>
            <a:ext cx="8229600" cy="4378491"/>
          </a:xfrm>
        </p:spPr>
        <p:txBody>
          <a:bodyPr/>
          <a:lstStyle/>
          <a:p>
            <a:pPr>
              <a:buClrTx/>
              <a:buSzPct val="75000"/>
              <a:buFont typeface="Wingdings" pitchFamily="2" charset="2"/>
              <a:buChar char="Ø"/>
            </a:pPr>
            <a:r>
              <a:rPr lang="en-GB" dirty="0" smtClean="0"/>
              <a:t>No amount of extra support will make up for gaps in the quality of teaching… </a:t>
            </a:r>
          </a:p>
          <a:p>
            <a:pPr>
              <a:buClrTx/>
              <a:buSzPct val="75000"/>
              <a:buFont typeface="Wingdings" pitchFamily="2" charset="2"/>
              <a:buChar char="Ø"/>
            </a:pPr>
            <a:r>
              <a:rPr lang="en-GB" dirty="0" smtClean="0"/>
              <a:t>The ability to be flexible, identify SEND and adapt learning &amp; teaching to different needs are core parts of the Teacher’s Standards (2012)…</a:t>
            </a:r>
          </a:p>
          <a:p>
            <a:pPr>
              <a:buClrTx/>
              <a:buSzPct val="75000"/>
              <a:buFont typeface="Wingdings" pitchFamily="2" charset="2"/>
              <a:buChar char="Ø"/>
            </a:pPr>
            <a:r>
              <a:rPr lang="en-GB" dirty="0" smtClean="0"/>
              <a:t>The quality of teaching for students with SEND should be a key part of the school’s appraisal and professional development arrangements…</a:t>
            </a:r>
          </a:p>
          <a:p>
            <a:endParaRPr lang="en-GB" dirty="0"/>
          </a:p>
        </p:txBody>
      </p:sp>
      <p:sp>
        <p:nvSpPr>
          <p:cNvPr id="3" name="Title 2"/>
          <p:cNvSpPr>
            <a:spLocks noGrp="1"/>
          </p:cNvSpPr>
          <p:nvPr>
            <p:ph type="title"/>
          </p:nvPr>
        </p:nvSpPr>
        <p:spPr>
          <a:xfrm>
            <a:off x="914400" y="533073"/>
            <a:ext cx="8229600" cy="1143000"/>
          </a:xfrm>
        </p:spPr>
        <p:txBody>
          <a:bodyPr>
            <a:noAutofit/>
          </a:bodyPr>
          <a:lstStyle/>
          <a:p>
            <a:pPr lvl="0"/>
            <a:r>
              <a:rPr lang="en-GB" sz="3800" dirty="0" smtClean="0">
                <a:solidFill>
                  <a:schemeClr val="tx1"/>
                </a:solidFill>
                <a:effectLst/>
              </a:rPr>
              <a:t>Every teacher is responsible for meeting special educational needs…</a:t>
            </a:r>
            <a:endParaRPr lang="en-GB" sz="3800" dirty="0">
              <a:solidFill>
                <a:schemeClr val="tx1"/>
              </a:solidFill>
              <a:effectLst/>
            </a:endParaRP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ctr">
              <a:defRPr sz="1200" b="1" smtClean="0">
                <a:solidFill>
                  <a:schemeClr val="tx1"/>
                </a:solidFill>
              </a:defRPr>
            </a:lvl1pPr>
          </a:lstStyle>
          <a:p>
            <a:pPr>
              <a:defRPr/>
            </a:pPr>
            <a:r>
              <a:rPr lang="en-GB" altLang="en-US" dirty="0" smtClean="0"/>
              <a:t>www.gdmorewood.com</a:t>
            </a:r>
            <a:endParaRPr lang="en-US"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dirty="0"/>
              <a:t>PRIVATE &amp; CONFIDENTIAL</a:t>
            </a:r>
          </a:p>
        </p:txBody>
      </p:sp>
    </p:spTree>
    <p:extLst>
      <p:ext uri="{BB962C8B-B14F-4D97-AF65-F5344CB8AC3E}">
        <p14:creationId xmlns:p14="http://schemas.microsoft.com/office/powerpoint/2010/main" xmlns="" val="128496642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69635"/>
            <a:ext cx="5338936" cy="4525963"/>
          </a:xfrm>
        </p:spPr>
        <p:txBody>
          <a:bodyPr>
            <a:normAutofit/>
          </a:bodyPr>
          <a:lstStyle/>
          <a:p>
            <a:pPr>
              <a:buClrTx/>
              <a:buSzPct val="75000"/>
              <a:buFont typeface="Wingdings" panose="05000000000000000000" pitchFamily="2" charset="2"/>
              <a:buChar char="Ø"/>
            </a:pPr>
            <a:r>
              <a:rPr lang="en-GB" dirty="0" smtClean="0"/>
              <a:t>Inclusive quality-first teaching</a:t>
            </a:r>
          </a:p>
          <a:p>
            <a:pPr>
              <a:buClrTx/>
              <a:buSzPct val="75000"/>
              <a:buFont typeface="Wingdings" panose="05000000000000000000" pitchFamily="2" charset="2"/>
              <a:buChar char="Ø"/>
            </a:pPr>
            <a:r>
              <a:rPr lang="en-GB" dirty="0" smtClean="0"/>
              <a:t>Personalised approached to targeting support &amp; interventions</a:t>
            </a:r>
          </a:p>
          <a:p>
            <a:pPr>
              <a:buClrTx/>
              <a:buSzPct val="75000"/>
              <a:buFont typeface="Wingdings" panose="05000000000000000000" pitchFamily="2" charset="2"/>
              <a:buChar char="Ø"/>
            </a:pPr>
            <a:r>
              <a:rPr lang="en-GB" dirty="0" smtClean="0"/>
              <a:t>Must be part of a ‘whole-school approach’</a:t>
            </a:r>
          </a:p>
          <a:p>
            <a:pPr marL="109728" indent="0">
              <a:buClrTx/>
              <a:buSzPct val="75000"/>
              <a:buNone/>
            </a:pPr>
            <a:endParaRPr lang="en-GB" dirty="0"/>
          </a:p>
          <a:p>
            <a:pPr marL="109728" indent="0">
              <a:buClrTx/>
              <a:buSzPct val="75000"/>
              <a:buNone/>
            </a:pPr>
            <a:r>
              <a:rPr lang="en-GB" sz="2200" b="1" dirty="0"/>
              <a:t>MOREWOOD, G. D. (2012)</a:t>
            </a:r>
            <a:r>
              <a:rPr lang="en-GB" sz="2200" b="1" i="1" dirty="0"/>
              <a:t> </a:t>
            </a:r>
            <a:r>
              <a:rPr lang="en-GB" sz="2200" b="1" i="1" u="sng" dirty="0"/>
              <a:t>Is the ‘Inclusive SENCo’ still a possibility? A personal perspective</a:t>
            </a:r>
            <a:r>
              <a:rPr lang="en-GB" sz="2200" b="1" dirty="0"/>
              <a:t>. </a:t>
            </a:r>
            <a:r>
              <a:rPr lang="en-GB" sz="2200" b="1" i="1" dirty="0"/>
              <a:t>Support for Learning, </a:t>
            </a:r>
            <a:r>
              <a:rPr lang="en-GB" sz="2200" b="1" dirty="0"/>
              <a:t>Vol. 27 No.2, p73-76, Wiley-Blackwell Publishing.</a:t>
            </a:r>
            <a:endParaRPr lang="en-GB" sz="2200" dirty="0"/>
          </a:p>
        </p:txBody>
      </p:sp>
      <p:sp>
        <p:nvSpPr>
          <p:cNvPr id="3" name="Title 2"/>
          <p:cNvSpPr>
            <a:spLocks noGrp="1"/>
          </p:cNvSpPr>
          <p:nvPr>
            <p:ph type="title"/>
          </p:nvPr>
        </p:nvSpPr>
        <p:spPr>
          <a:xfrm>
            <a:off x="457200" y="478869"/>
            <a:ext cx="8229600" cy="1143000"/>
          </a:xfrm>
        </p:spPr>
        <p:txBody>
          <a:bodyPr/>
          <a:lstStyle/>
          <a:p>
            <a:r>
              <a:rPr lang="en-GB" sz="4000" dirty="0" smtClean="0">
                <a:solidFill>
                  <a:schemeClr val="tx1"/>
                </a:solidFill>
                <a:effectLst/>
              </a:rPr>
              <a:t>Inclusive provision…</a:t>
            </a:r>
            <a:endParaRPr lang="en-GB" sz="4000" dirty="0">
              <a:solidFill>
                <a:schemeClr val="tx1"/>
              </a:solidFill>
              <a:effectLst/>
            </a:endParaRPr>
          </a:p>
        </p:txBody>
      </p:sp>
      <p:pic>
        <p:nvPicPr>
          <p:cNvPr id="4" name="Picture 4" descr="http://www.optimus-education.com/sites/optimus-education.com/files/training/product-image/top093_new_web_image.jpg"/>
          <p:cNvPicPr>
            <a:picLocks noChangeAspect="1" noChangeArrowheads="1"/>
          </p:cNvPicPr>
          <p:nvPr/>
        </p:nvPicPr>
        <p:blipFill>
          <a:blip r:embed="rId2" cstate="print"/>
          <a:srcRect/>
          <a:stretch>
            <a:fillRect/>
          </a:stretch>
        </p:blipFill>
        <p:spPr bwMode="auto">
          <a:xfrm>
            <a:off x="6290214" y="476672"/>
            <a:ext cx="2302321" cy="3281136"/>
          </a:xfrm>
          <a:prstGeom prst="rect">
            <a:avLst/>
          </a:prstGeom>
          <a:noFill/>
        </p:spPr>
      </p:pic>
      <p:sp>
        <p:nvSpPr>
          <p:cNvPr id="5" name="Content Placeholder 2"/>
          <p:cNvSpPr txBox="1">
            <a:spLocks/>
          </p:cNvSpPr>
          <p:nvPr/>
        </p:nvSpPr>
        <p:spPr>
          <a:xfrm>
            <a:off x="5868143" y="4052087"/>
            <a:ext cx="3096345" cy="1944216"/>
          </a:xfrm>
          <a:prstGeom prst="rect">
            <a:avLst/>
          </a:prstGeom>
        </p:spPr>
        <p:txBody>
          <a:bodyPr vert="horz">
            <a:normAutofit fontScale="400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buFontTx/>
              <a:buNone/>
              <a:defRPr/>
            </a:pPr>
            <a:r>
              <a:rPr lang="en-GB" sz="3400" b="1" dirty="0" smtClean="0"/>
              <a:t>SEND for Classroom Teachers:</a:t>
            </a:r>
          </a:p>
          <a:p>
            <a:pPr>
              <a:buFontTx/>
              <a:buNone/>
              <a:defRPr/>
            </a:pPr>
            <a:r>
              <a:rPr lang="en-GB" sz="3400" b="1" dirty="0" smtClean="0"/>
              <a:t>Preparing for quality first, </a:t>
            </a:r>
          </a:p>
          <a:p>
            <a:pPr>
              <a:buFontTx/>
              <a:buNone/>
              <a:defRPr/>
            </a:pPr>
            <a:r>
              <a:rPr lang="en-GB" sz="3400" b="1" dirty="0"/>
              <a:t>i</a:t>
            </a:r>
            <a:r>
              <a:rPr lang="en-GB" sz="3400" b="1" dirty="0" smtClean="0"/>
              <a:t>nclusive teaching</a:t>
            </a:r>
          </a:p>
          <a:p>
            <a:pPr>
              <a:buFontTx/>
              <a:buNone/>
              <a:defRPr/>
            </a:pPr>
            <a:endParaRPr lang="en-GB" sz="2900" b="1" dirty="0" smtClean="0"/>
          </a:p>
          <a:p>
            <a:pPr>
              <a:buFontTx/>
              <a:buNone/>
              <a:defRPr/>
            </a:pPr>
            <a:r>
              <a:rPr lang="en-GB" sz="2900" b="1" dirty="0" smtClean="0"/>
              <a:t>	© Gareth D Morewood 2014, Published by Optimus Education. </a:t>
            </a:r>
          </a:p>
          <a:p>
            <a:pPr>
              <a:buFontTx/>
              <a:buNone/>
              <a:defRPr/>
            </a:pPr>
            <a:r>
              <a:rPr lang="en-GB" sz="2900" b="1" dirty="0" smtClean="0"/>
              <a:t>	Foreword by Professor Des Hewitt</a:t>
            </a:r>
          </a:p>
          <a:p>
            <a:pPr>
              <a:buFontTx/>
              <a:buNone/>
              <a:defRPr/>
            </a:pPr>
            <a:endParaRPr lang="en-GB" sz="2900" b="1" dirty="0" smtClean="0"/>
          </a:p>
        </p:txBody>
      </p:sp>
      <p:sp>
        <p:nvSpPr>
          <p:cNvPr id="6"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ctr">
              <a:defRPr sz="1200" b="1" smtClean="0">
                <a:solidFill>
                  <a:schemeClr val="tx1"/>
                </a:solidFill>
              </a:defRPr>
            </a:lvl1pPr>
          </a:lstStyle>
          <a:p>
            <a:pPr>
              <a:defRPr/>
            </a:pPr>
            <a:r>
              <a:rPr lang="en-GB" altLang="en-US" dirty="0" smtClean="0"/>
              <a:t>www.gdmorewood.com</a:t>
            </a:r>
            <a:endParaRPr lang="en-US" altLang="en-US" dirty="0"/>
          </a:p>
        </p:txBody>
      </p:sp>
      <p:sp>
        <p:nvSpPr>
          <p:cNvPr id="7"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dirty="0"/>
              <a:t>PRIVATE &amp; CONFIDENTIAL</a:t>
            </a:r>
          </a:p>
        </p:txBody>
      </p:sp>
    </p:spTree>
    <p:extLst>
      <p:ext uri="{BB962C8B-B14F-4D97-AF65-F5344CB8AC3E}">
        <p14:creationId xmlns:p14="http://schemas.microsoft.com/office/powerpoint/2010/main" xmlns="" val="20704478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2734" y="1224952"/>
            <a:ext cx="5797152" cy="4525963"/>
          </a:xfrm>
        </p:spPr>
        <p:txBody>
          <a:bodyPr/>
          <a:lstStyle/>
          <a:p>
            <a:pPr>
              <a:buClrTx/>
              <a:buSzPct val="75000"/>
              <a:buFont typeface="Wingdings" pitchFamily="2" charset="2"/>
              <a:buChar char="Ø"/>
              <a:defRPr/>
            </a:pPr>
            <a:r>
              <a:rPr lang="en-US" sz="2800" dirty="0" smtClean="0"/>
              <a:t> It ain’t what you do it’s the way that you do it…</a:t>
            </a:r>
          </a:p>
          <a:p>
            <a:pPr>
              <a:buClrTx/>
              <a:buSzPct val="75000"/>
              <a:buFont typeface="Wingdings" pitchFamily="2" charset="2"/>
              <a:buChar char="Ø"/>
              <a:defRPr/>
            </a:pPr>
            <a:r>
              <a:rPr lang="en-US" sz="2800" dirty="0" smtClean="0"/>
              <a:t> So how do you spend to ‘get results’?</a:t>
            </a:r>
          </a:p>
          <a:p>
            <a:pPr>
              <a:buClrTx/>
              <a:buSzPct val="75000"/>
              <a:buFont typeface="Wingdings" pitchFamily="2" charset="2"/>
              <a:buChar char="Ø"/>
              <a:defRPr/>
            </a:pPr>
            <a:r>
              <a:rPr lang="en-US" sz="2800" dirty="0" smtClean="0"/>
              <a:t> Or, what does the evidence say is a good investment or a poor investment for your students?</a:t>
            </a:r>
          </a:p>
          <a:p>
            <a:pPr>
              <a:buClrTx/>
              <a:buSzPct val="75000"/>
              <a:buFont typeface="Wingdings" pitchFamily="2" charset="2"/>
              <a:buChar char="Ø"/>
              <a:defRPr/>
            </a:pPr>
            <a:r>
              <a:rPr lang="en-US" sz="2800" dirty="0" smtClean="0"/>
              <a:t> It ain’t what you spend but the way that you spend it… what works for one, may not for others!</a:t>
            </a:r>
          </a:p>
          <a:p>
            <a:endParaRPr lang="en-GB" dirty="0"/>
          </a:p>
        </p:txBody>
      </p:sp>
      <p:sp>
        <p:nvSpPr>
          <p:cNvPr id="3" name="Title 2"/>
          <p:cNvSpPr>
            <a:spLocks noGrp="1"/>
          </p:cNvSpPr>
          <p:nvPr>
            <p:ph type="title"/>
          </p:nvPr>
        </p:nvSpPr>
        <p:spPr>
          <a:xfrm>
            <a:off x="503040" y="274638"/>
            <a:ext cx="8640960" cy="850106"/>
          </a:xfrm>
        </p:spPr>
        <p:txBody>
          <a:bodyPr>
            <a:normAutofit/>
          </a:bodyPr>
          <a:lstStyle/>
          <a:p>
            <a:r>
              <a:rPr lang="en-US" sz="4000" dirty="0" smtClean="0">
                <a:solidFill>
                  <a:schemeClr val="tx1"/>
                </a:solidFill>
                <a:effectLst/>
              </a:rPr>
              <a:t>The ‘Bananarama’ Principle…</a:t>
            </a:r>
            <a:endParaRPr lang="en-GB" sz="4000" dirty="0">
              <a:solidFill>
                <a:schemeClr val="tx1"/>
              </a:solidFill>
              <a:effectLst/>
            </a:endParaRPr>
          </a:p>
        </p:txBody>
      </p:sp>
      <p:pic>
        <p:nvPicPr>
          <p:cNvPr id="4" name="Picture 5"/>
          <p:cNvPicPr>
            <a:picLocks noChangeAspect="1"/>
          </p:cNvPicPr>
          <p:nvPr/>
        </p:nvPicPr>
        <p:blipFill>
          <a:blip r:embed="rId2" cstate="print"/>
          <a:srcRect/>
          <a:stretch>
            <a:fillRect/>
          </a:stretch>
        </p:blipFill>
        <p:spPr bwMode="auto">
          <a:xfrm>
            <a:off x="5796136" y="1556792"/>
            <a:ext cx="3166446" cy="3168352"/>
          </a:xfrm>
          <a:prstGeom prst="rect">
            <a:avLst/>
          </a:prstGeom>
          <a:noFill/>
          <a:ln w="9525">
            <a:noFill/>
            <a:miter lim="800000"/>
            <a:headEnd/>
            <a:tailEnd/>
          </a:ln>
        </p:spPr>
      </p:pic>
      <p:sp>
        <p:nvSpPr>
          <p:cNvPr id="5" name="TextBox 4"/>
          <p:cNvSpPr txBox="1"/>
          <p:nvPr/>
        </p:nvSpPr>
        <p:spPr>
          <a:xfrm>
            <a:off x="5794230" y="4972526"/>
            <a:ext cx="3168352" cy="646331"/>
          </a:xfrm>
          <a:prstGeom prst="rect">
            <a:avLst/>
          </a:prstGeom>
          <a:noFill/>
        </p:spPr>
        <p:txBody>
          <a:bodyPr wrap="square" rtlCol="0">
            <a:spAutoFit/>
          </a:bodyPr>
          <a:lstStyle/>
          <a:p>
            <a:pPr algn="ctr"/>
            <a:r>
              <a:rPr lang="en-GB" b="1" dirty="0" smtClean="0"/>
              <a:t>Quoted from Prof Steve Higgins</a:t>
            </a:r>
            <a:endParaRPr lang="en-GB" b="1" dirty="0"/>
          </a:p>
        </p:txBody>
      </p:sp>
      <p:sp>
        <p:nvSpPr>
          <p:cNvPr id="6"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ctr">
              <a:defRPr sz="1200" b="1" smtClean="0">
                <a:solidFill>
                  <a:schemeClr val="tx1"/>
                </a:solidFill>
              </a:defRPr>
            </a:lvl1pPr>
          </a:lstStyle>
          <a:p>
            <a:pPr>
              <a:defRPr/>
            </a:pPr>
            <a:r>
              <a:rPr lang="en-GB" altLang="en-US" dirty="0" smtClean="0"/>
              <a:t>www.gdmorewood.com</a:t>
            </a:r>
            <a:endParaRPr lang="en-US" altLang="en-US" dirty="0"/>
          </a:p>
        </p:txBody>
      </p:sp>
      <p:sp>
        <p:nvSpPr>
          <p:cNvPr id="7"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dirty="0"/>
              <a:t>PRIVATE &amp; CONFIDENTIAL</a:t>
            </a:r>
          </a:p>
        </p:txBody>
      </p:sp>
    </p:spTree>
    <p:extLst>
      <p:ext uri="{BB962C8B-B14F-4D97-AF65-F5344CB8AC3E}">
        <p14:creationId xmlns:p14="http://schemas.microsoft.com/office/powerpoint/2010/main" xmlns="" val="92518532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C:\Documents and Settings\Gareth\Desktop\PHOTOS 11\11 81 Final\IMG_2365.jpg"/>
          <p:cNvPicPr>
            <a:picLocks noGrp="1" noChangeAspect="1" noChangeArrowheads="1"/>
          </p:cNvPicPr>
          <p:nvPr>
            <p:ph idx="1"/>
          </p:nvPr>
        </p:nvPicPr>
        <p:blipFill>
          <a:blip r:embed="rId2" cstate="print"/>
          <a:srcRect/>
          <a:stretch>
            <a:fillRect/>
          </a:stretch>
        </p:blipFill>
        <p:spPr>
          <a:xfrm>
            <a:off x="179512" y="1121662"/>
            <a:ext cx="7092778" cy="4727993"/>
          </a:xfrm>
        </p:spPr>
      </p:pic>
      <p:sp>
        <p:nvSpPr>
          <p:cNvPr id="3" name="TextBox 2"/>
          <p:cNvSpPr txBox="1"/>
          <p:nvPr/>
        </p:nvSpPr>
        <p:spPr>
          <a:xfrm>
            <a:off x="647700" y="128746"/>
            <a:ext cx="8496300" cy="784830"/>
          </a:xfrm>
          <a:prstGeom prst="rect">
            <a:avLst/>
          </a:prstGeom>
          <a:noFill/>
        </p:spPr>
        <p:txBody>
          <a:bodyPr>
            <a:spAutoFit/>
          </a:bodyPr>
          <a:lstStyle/>
          <a:p>
            <a:pPr>
              <a:defRPr/>
            </a:pPr>
            <a:r>
              <a:rPr lang="en-GB" sz="4500" b="1" dirty="0">
                <a:latin typeface="Calibri" pitchFamily="34" charset="0"/>
              </a:rPr>
              <a:t>Learning isn’t always the same ...</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ctr">
              <a:defRPr sz="1200" b="1" smtClean="0">
                <a:solidFill>
                  <a:schemeClr val="tx1"/>
                </a:solidFill>
              </a:defRPr>
            </a:lvl1pPr>
          </a:lstStyle>
          <a:p>
            <a:pPr>
              <a:defRPr/>
            </a:pPr>
            <a:r>
              <a:rPr lang="en-GB" altLang="en-US" dirty="0" smtClean="0"/>
              <a:t>www.gdmorewood.com</a:t>
            </a:r>
            <a:endParaRPr lang="en-US"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dirty="0"/>
              <a:t>PRIVATE &amp; CONFIDENTIAL</a:t>
            </a:r>
          </a:p>
        </p:txBody>
      </p:sp>
    </p:spTree>
    <p:extLst>
      <p:ext uri="{BB962C8B-B14F-4D97-AF65-F5344CB8AC3E}">
        <p14:creationId xmlns:p14="http://schemas.microsoft.com/office/powerpoint/2010/main" xmlns="" val="31707679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813609"/>
            <a:ext cx="7992888" cy="4162467"/>
          </a:xfrm>
        </p:spPr>
        <p:txBody>
          <a:bodyPr>
            <a:normAutofit fontScale="85000" lnSpcReduction="10000"/>
          </a:bodyPr>
          <a:lstStyle/>
          <a:p>
            <a:pPr lvl="1" fontAlgn="base">
              <a:lnSpc>
                <a:spcPct val="150000"/>
              </a:lnSpc>
              <a:spcBef>
                <a:spcPct val="0"/>
              </a:spcBef>
              <a:spcAft>
                <a:spcPct val="0"/>
              </a:spcAft>
              <a:buClrTx/>
              <a:buSzPct val="75000"/>
              <a:buNone/>
            </a:pPr>
            <a:r>
              <a:rPr lang="en-GB" sz="2400" dirty="0" smtClean="0">
                <a:latin typeface="Arial" panose="020B0604020202020204" pitchFamily="34" charset="0"/>
                <a:cs typeface="Arial" panose="020B0604020202020204" pitchFamily="34" charset="0"/>
              </a:rPr>
              <a:t>	</a:t>
            </a:r>
            <a:r>
              <a:rPr lang="en-GB" sz="3200" dirty="0" smtClean="0">
                <a:cs typeface="Arial" panose="020B0604020202020204" pitchFamily="34" charset="0"/>
              </a:rPr>
              <a:t>The SENCo role is a strategic one working with the senior leadership to review and refresh the SEND provision and then with the classroom/subject teacher to review its practice ensure every child with SEND gets the personalised (and appropriate) support that they need.</a:t>
            </a:r>
            <a:endParaRPr lang="en-GB" sz="3200" dirty="0"/>
          </a:p>
        </p:txBody>
      </p:sp>
      <p:sp>
        <p:nvSpPr>
          <p:cNvPr id="3" name="Title 2"/>
          <p:cNvSpPr>
            <a:spLocks noGrp="1"/>
          </p:cNvSpPr>
          <p:nvPr>
            <p:ph type="title"/>
          </p:nvPr>
        </p:nvSpPr>
        <p:spPr>
          <a:xfrm>
            <a:off x="701458" y="470442"/>
            <a:ext cx="8442542" cy="778098"/>
          </a:xfrm>
        </p:spPr>
        <p:txBody>
          <a:bodyPr>
            <a:normAutofit fontScale="90000"/>
          </a:bodyPr>
          <a:lstStyle/>
          <a:p>
            <a:r>
              <a:rPr lang="en-GB" sz="4200" dirty="0" smtClean="0">
                <a:solidFill>
                  <a:schemeClr val="tx1"/>
                </a:solidFill>
                <a:effectLst/>
              </a:rPr>
              <a:t>What do reforms mean for SENCos?</a:t>
            </a:r>
            <a:endParaRPr lang="en-GB" sz="4200" dirty="0">
              <a:solidFill>
                <a:schemeClr val="tx1"/>
              </a:solidFill>
              <a:effectLst/>
            </a:endParaRP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ctr">
              <a:defRPr sz="1200" b="1" smtClean="0">
                <a:solidFill>
                  <a:schemeClr val="tx1"/>
                </a:solidFill>
              </a:defRPr>
            </a:lvl1pPr>
          </a:lstStyle>
          <a:p>
            <a:pPr>
              <a:defRPr/>
            </a:pPr>
            <a:r>
              <a:rPr lang="en-GB" altLang="en-US" dirty="0" smtClean="0"/>
              <a:t>www.gdmorewood.com</a:t>
            </a:r>
            <a:endParaRPr lang="en-US"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dirty="0"/>
              <a:t>PRIVATE &amp; CONFIDENTIAL</a:t>
            </a:r>
          </a:p>
        </p:txBody>
      </p:sp>
    </p:spTree>
    <p:extLst>
      <p:ext uri="{BB962C8B-B14F-4D97-AF65-F5344CB8AC3E}">
        <p14:creationId xmlns:p14="http://schemas.microsoft.com/office/powerpoint/2010/main" xmlns="" val="362187957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027" y="764837"/>
            <a:ext cx="8964488" cy="967286"/>
          </a:xfrm>
        </p:spPr>
        <p:txBody>
          <a:bodyPr>
            <a:noAutofit/>
          </a:bodyPr>
          <a:lstStyle/>
          <a:p>
            <a:r>
              <a:rPr lang="en-GB" sz="4200" b="1" dirty="0" smtClean="0">
                <a:solidFill>
                  <a:schemeClr val="tx1"/>
                </a:solidFill>
                <a:effectLst/>
              </a:rPr>
              <a:t>New ways of working…</a:t>
            </a:r>
            <a:endParaRPr lang="en-GB" sz="4200" b="1" dirty="0">
              <a:solidFill>
                <a:schemeClr val="tx1"/>
              </a:solidFill>
              <a:effectLst/>
            </a:endParaRPr>
          </a:p>
        </p:txBody>
      </p:sp>
      <p:sp>
        <p:nvSpPr>
          <p:cNvPr id="3" name="Content Placeholder 2"/>
          <p:cNvSpPr>
            <a:spLocks noGrp="1"/>
          </p:cNvSpPr>
          <p:nvPr>
            <p:ph idx="1"/>
          </p:nvPr>
        </p:nvSpPr>
        <p:spPr>
          <a:xfrm>
            <a:off x="395536" y="2173716"/>
            <a:ext cx="8208912" cy="3620143"/>
          </a:xfrm>
        </p:spPr>
        <p:txBody>
          <a:bodyPr>
            <a:normAutofit fontScale="92500" lnSpcReduction="20000"/>
          </a:bodyPr>
          <a:lstStyle/>
          <a:p>
            <a:pPr algn="ctr">
              <a:buNone/>
            </a:pPr>
            <a:r>
              <a:rPr lang="en-GB" sz="3600" i="1" dirty="0" smtClean="0"/>
              <a:t>‘Insanity: doing the same thing over and over again and expecting </a:t>
            </a:r>
            <a:r>
              <a:rPr lang="en-GB" sz="3600" dirty="0" smtClean="0"/>
              <a:t>different results.’</a:t>
            </a:r>
            <a:r>
              <a:rPr lang="en-GB" dirty="0" smtClean="0"/>
              <a:t/>
            </a:r>
            <a:br>
              <a:rPr lang="en-GB" dirty="0" smtClean="0"/>
            </a:br>
            <a:r>
              <a:rPr lang="en-GB" sz="800" dirty="0" smtClean="0"/>
              <a:t> </a:t>
            </a:r>
          </a:p>
          <a:p>
            <a:pPr algn="r">
              <a:buClrTx/>
              <a:buSzPct val="75000"/>
              <a:buNone/>
            </a:pPr>
            <a:r>
              <a:rPr lang="en-GB" dirty="0" smtClean="0"/>
              <a:t>(?)</a:t>
            </a:r>
          </a:p>
          <a:p>
            <a:pPr>
              <a:buClrTx/>
              <a:buSzPct val="75000"/>
              <a:buFont typeface="Wingdings" pitchFamily="2" charset="2"/>
              <a:buChar char="Ø"/>
            </a:pPr>
            <a:r>
              <a:rPr lang="en-GB" dirty="0" smtClean="0"/>
              <a:t>Trainee Educational Psychologists</a:t>
            </a:r>
          </a:p>
          <a:p>
            <a:pPr>
              <a:buClrTx/>
              <a:buSzPct val="75000"/>
              <a:buFont typeface="Wingdings" pitchFamily="2" charset="2"/>
              <a:buChar char="Ø"/>
            </a:pPr>
            <a:r>
              <a:rPr lang="en-GB" dirty="0" smtClean="0"/>
              <a:t>Speech and Language Therapist</a:t>
            </a:r>
          </a:p>
          <a:p>
            <a:pPr>
              <a:buClrTx/>
              <a:buSzPct val="75000"/>
              <a:buFont typeface="Wingdings" pitchFamily="2" charset="2"/>
              <a:buChar char="Ø"/>
            </a:pPr>
            <a:r>
              <a:rPr lang="en-GB" dirty="0" smtClean="0"/>
              <a:t>Postgraduate student placements</a:t>
            </a:r>
          </a:p>
          <a:p>
            <a:pPr>
              <a:buClrTx/>
              <a:buSzPct val="75000"/>
              <a:buFont typeface="Wingdings" pitchFamily="2" charset="2"/>
              <a:buChar char="Ø"/>
            </a:pPr>
            <a:r>
              <a:rPr lang="en-GB" dirty="0" smtClean="0"/>
              <a:t>Drama therapist</a:t>
            </a:r>
          </a:p>
          <a:p>
            <a:pPr>
              <a:buClrTx/>
              <a:buSzPct val="75000"/>
              <a:buFont typeface="Wingdings" pitchFamily="2" charset="2"/>
              <a:buChar char="Ø"/>
            </a:pPr>
            <a:r>
              <a:rPr lang="en-GB" dirty="0" smtClean="0"/>
              <a:t>Dance &amp; Movement Therapist</a:t>
            </a:r>
          </a:p>
          <a:p>
            <a:endParaRPr lang="en-GB" dirty="0" smtClean="0"/>
          </a:p>
          <a:p>
            <a:endParaRPr lang="en-GB" dirty="0" smtClean="0"/>
          </a:p>
          <a:p>
            <a:pPr marL="0" indent="0">
              <a:buNone/>
            </a:pP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ctr">
              <a:defRPr sz="1200" b="1" smtClean="0">
                <a:solidFill>
                  <a:schemeClr val="tx1"/>
                </a:solidFill>
              </a:defRPr>
            </a:lvl1pPr>
          </a:lstStyle>
          <a:p>
            <a:pPr>
              <a:defRPr/>
            </a:pPr>
            <a:r>
              <a:rPr lang="en-GB" altLang="en-US" dirty="0" smtClean="0"/>
              <a:t>www.gdmorewood.com</a:t>
            </a:r>
            <a:endParaRPr lang="en-US"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dirty="0"/>
              <a:t>PRIVATE &amp; CONFIDENTIAL</a:t>
            </a:r>
          </a:p>
        </p:txBody>
      </p:sp>
    </p:spTree>
    <p:extLst>
      <p:ext uri="{BB962C8B-B14F-4D97-AF65-F5344CB8AC3E}">
        <p14:creationId xmlns:p14="http://schemas.microsoft.com/office/powerpoint/2010/main" xmlns="" val="48227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http://t3.gstatic.com/images?q=tbn:ANd9GcRCcxBMkWYKHNoAQKqseuvLdifwS42a3RMBflZ-KmwqUzGzJnK50A"/>
          <p:cNvPicPr>
            <a:picLocks noChangeAspect="1" noChangeArrowheads="1"/>
          </p:cNvPicPr>
          <p:nvPr/>
        </p:nvPicPr>
        <p:blipFill>
          <a:blip r:embed="rId2" cstate="print"/>
          <a:srcRect/>
          <a:stretch>
            <a:fillRect/>
          </a:stretch>
        </p:blipFill>
        <p:spPr bwMode="auto">
          <a:xfrm>
            <a:off x="1187624" y="0"/>
            <a:ext cx="6840760" cy="5778280"/>
          </a:xfrm>
          <a:prstGeom prst="rect">
            <a:avLst/>
          </a:prstGeom>
          <a:noFill/>
          <a:ln w="9525">
            <a:noFill/>
            <a:miter lim="800000"/>
            <a:headEnd/>
            <a:tailEnd/>
          </a:ln>
        </p:spPr>
      </p:pic>
      <p:sp>
        <p:nvSpPr>
          <p:cNvPr id="5" name="TextBox 3"/>
          <p:cNvSpPr txBox="1">
            <a:spLocks noChangeArrowheads="1"/>
          </p:cNvSpPr>
          <p:nvPr/>
        </p:nvSpPr>
        <p:spPr bwMode="auto">
          <a:xfrm>
            <a:off x="1619672" y="3140968"/>
            <a:ext cx="1550987" cy="769441"/>
          </a:xfrm>
          <a:prstGeom prst="rect">
            <a:avLst/>
          </a:prstGeom>
          <a:solidFill>
            <a:srgbClr val="000000"/>
          </a:solidFill>
          <a:ln w="9525">
            <a:noFill/>
            <a:miter lim="800000"/>
            <a:headEnd/>
            <a:tailEnd/>
          </a:ln>
        </p:spPr>
        <p:txBody>
          <a:bodyPr wrap="square">
            <a:spAutoFit/>
          </a:bodyPr>
          <a:lstStyle/>
          <a:p>
            <a:pPr algn="ctr"/>
            <a:r>
              <a:rPr lang="en-GB" sz="4400" dirty="0">
                <a:solidFill>
                  <a:schemeClr val="bg1"/>
                </a:solidFill>
              </a:rPr>
              <a:t>RISK</a:t>
            </a:r>
          </a:p>
        </p:txBody>
      </p:sp>
      <p:sp>
        <p:nvSpPr>
          <p:cNvPr id="6" name="TextBox 8"/>
          <p:cNvSpPr txBox="1">
            <a:spLocks noChangeArrowheads="1"/>
          </p:cNvSpPr>
          <p:nvPr/>
        </p:nvSpPr>
        <p:spPr bwMode="auto">
          <a:xfrm>
            <a:off x="5292080" y="2132856"/>
            <a:ext cx="2887662" cy="615553"/>
          </a:xfrm>
          <a:prstGeom prst="rect">
            <a:avLst/>
          </a:prstGeom>
          <a:solidFill>
            <a:srgbClr val="000000"/>
          </a:solidFill>
          <a:ln w="9525">
            <a:noFill/>
            <a:miter lim="800000"/>
            <a:headEnd/>
            <a:tailEnd/>
          </a:ln>
        </p:spPr>
        <p:txBody>
          <a:bodyPr>
            <a:spAutoFit/>
          </a:bodyPr>
          <a:lstStyle/>
          <a:p>
            <a:pPr algn="ctr"/>
            <a:r>
              <a:rPr lang="en-GB" sz="3400" dirty="0">
                <a:solidFill>
                  <a:schemeClr val="bg1"/>
                </a:solidFill>
              </a:rPr>
              <a:t>RESILIENCE</a:t>
            </a:r>
          </a:p>
        </p:txBody>
      </p:sp>
      <p:sp>
        <p:nvSpPr>
          <p:cNvPr id="7"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ctr">
              <a:defRPr sz="1200" b="1" smtClean="0">
                <a:solidFill>
                  <a:schemeClr val="tx1"/>
                </a:solidFill>
              </a:defRPr>
            </a:lvl1pPr>
          </a:lstStyle>
          <a:p>
            <a:pPr>
              <a:defRPr/>
            </a:pPr>
            <a:r>
              <a:rPr lang="en-GB" altLang="en-US" dirty="0" smtClean="0"/>
              <a:t>www.gdmorewood.com</a:t>
            </a:r>
            <a:endParaRPr lang="en-US" altLang="en-US" dirty="0"/>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dirty="0"/>
              <a:t>PRIVATE &amp; CONFIDENTIAL</a:t>
            </a:r>
          </a:p>
        </p:txBody>
      </p:sp>
    </p:spTree>
    <p:extLst>
      <p:ext uri="{BB962C8B-B14F-4D97-AF65-F5344CB8AC3E}">
        <p14:creationId xmlns:p14="http://schemas.microsoft.com/office/powerpoint/2010/main" xmlns="" val="122895022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683568" y="301039"/>
            <a:ext cx="7560840" cy="1200329"/>
          </a:xfrm>
          <a:prstGeom prst="rect">
            <a:avLst/>
          </a:prstGeom>
          <a:noFill/>
          <a:ln w="9525">
            <a:noFill/>
            <a:miter lim="800000"/>
            <a:headEnd/>
            <a:tailEnd/>
          </a:ln>
          <a:effectLst/>
        </p:spPr>
        <p:txBody>
          <a:bodyPr wrap="square">
            <a:spAutoFit/>
          </a:bodyPr>
          <a:lstStyle/>
          <a:p>
            <a:pPr algn="ctr">
              <a:spcBef>
                <a:spcPct val="50000"/>
              </a:spcBef>
            </a:pPr>
            <a:r>
              <a:rPr lang="en-GB" sz="2400" b="0" u="none" dirty="0" smtClean="0"/>
              <a:t> Not </a:t>
            </a:r>
            <a:r>
              <a:rPr lang="en-GB" sz="2400" b="0" u="none" dirty="0"/>
              <a:t>understanding or being understood can be very frustrating and can lead to outbursts and </a:t>
            </a:r>
            <a:r>
              <a:rPr lang="en-GB" sz="2400" b="0" u="none" dirty="0" smtClean="0"/>
              <a:t>challenging behaviour…</a:t>
            </a:r>
            <a:endParaRPr lang="en-GB" sz="800" u="none" dirty="0"/>
          </a:p>
        </p:txBody>
      </p:sp>
      <p:sp>
        <p:nvSpPr>
          <p:cNvPr id="40964" name="Text Box 4"/>
          <p:cNvSpPr txBox="1">
            <a:spLocks noChangeArrowheads="1"/>
          </p:cNvSpPr>
          <p:nvPr/>
        </p:nvSpPr>
        <p:spPr bwMode="auto">
          <a:xfrm>
            <a:off x="395536" y="3651337"/>
            <a:ext cx="8208912" cy="2539157"/>
          </a:xfrm>
          <a:prstGeom prst="rect">
            <a:avLst/>
          </a:prstGeom>
          <a:noFill/>
          <a:ln w="9525">
            <a:noFill/>
            <a:miter lim="800000"/>
            <a:headEnd/>
            <a:tailEnd/>
          </a:ln>
          <a:effectLst/>
        </p:spPr>
        <p:txBody>
          <a:bodyPr wrap="square">
            <a:spAutoFit/>
          </a:bodyPr>
          <a:lstStyle/>
          <a:p>
            <a:pPr algn="ctr">
              <a:spcBef>
                <a:spcPct val="50000"/>
              </a:spcBef>
            </a:pPr>
            <a:r>
              <a:rPr lang="en-GB" sz="2400" b="0" u="none" dirty="0" smtClean="0"/>
              <a:t> Evidence </a:t>
            </a:r>
            <a:r>
              <a:rPr lang="en-GB" sz="2400" b="0" u="none" dirty="0"/>
              <a:t>suggests that many </a:t>
            </a:r>
            <a:r>
              <a:rPr lang="en-GB" sz="2400" b="0" u="none" dirty="0" smtClean="0"/>
              <a:t>students </a:t>
            </a:r>
            <a:r>
              <a:rPr lang="en-GB" sz="2400" b="0" u="none" dirty="0"/>
              <a:t>with a history of </a:t>
            </a:r>
            <a:r>
              <a:rPr lang="en-GB" sz="2400" b="0" u="none" dirty="0" smtClean="0"/>
              <a:t>presenting behavioural challenges </a:t>
            </a:r>
            <a:r>
              <a:rPr lang="en-GB" sz="2400" b="0" u="none" dirty="0"/>
              <a:t>experience underlying Speech and Language </a:t>
            </a:r>
            <a:r>
              <a:rPr lang="en-GB" sz="2400" b="0" u="none" dirty="0" smtClean="0"/>
              <a:t>difficulties or hidden SEND…</a:t>
            </a:r>
          </a:p>
          <a:p>
            <a:pPr algn="ctr">
              <a:spcBef>
                <a:spcPct val="50000"/>
              </a:spcBef>
            </a:pPr>
            <a:r>
              <a:rPr lang="en-GB" sz="2400" b="1" i="1" dirty="0" smtClean="0"/>
              <a:t>Develop positive inclusive teaching strategies as a whole-school approach – DO NOT just ‘react’ to presenting behaviour.</a:t>
            </a:r>
            <a:endParaRPr lang="en-GB" sz="2400" b="1" i="1" u="none" dirty="0"/>
          </a:p>
          <a:p>
            <a:pPr>
              <a:spcBef>
                <a:spcPct val="50000"/>
              </a:spcBef>
            </a:pPr>
            <a:endParaRPr lang="en-GB" dirty="0"/>
          </a:p>
        </p:txBody>
      </p:sp>
      <p:pic>
        <p:nvPicPr>
          <p:cNvPr id="40965" name="Picture 5" descr="frustrated"/>
          <p:cNvPicPr>
            <a:picLocks noChangeAspect="1" noChangeArrowheads="1"/>
          </p:cNvPicPr>
          <p:nvPr/>
        </p:nvPicPr>
        <p:blipFill>
          <a:blip r:embed="rId2" cstate="print"/>
          <a:srcRect/>
          <a:stretch>
            <a:fillRect/>
          </a:stretch>
        </p:blipFill>
        <p:spPr bwMode="auto">
          <a:xfrm>
            <a:off x="3275856" y="1650771"/>
            <a:ext cx="2209800" cy="1831975"/>
          </a:xfrm>
          <a:prstGeom prst="rect">
            <a:avLst/>
          </a:prstGeom>
          <a:noFill/>
        </p:spPr>
      </p:pic>
      <p:sp>
        <p:nvSpPr>
          <p:cNvPr id="5" name="Date Placeholder 3"/>
          <p:cNvSpPr>
            <a:spLocks noGrp="1"/>
          </p:cNvSpPr>
          <p:nvPr>
            <p:ph type="dt" sz="half" idx="4294967295"/>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ctr">
              <a:defRPr sz="1200" b="1" smtClean="0">
                <a:solidFill>
                  <a:schemeClr val="tx1"/>
                </a:solidFill>
              </a:defRPr>
            </a:lvl1pPr>
          </a:lstStyle>
          <a:p>
            <a:pPr>
              <a:defRPr/>
            </a:pPr>
            <a:r>
              <a:rPr lang="en-GB" altLang="en-US" dirty="0" smtClean="0"/>
              <a:t>www.gdmorewood.com</a:t>
            </a:r>
            <a:endParaRPr lang="en-US" altLang="en-US" dirty="0"/>
          </a:p>
        </p:txBody>
      </p:sp>
      <p:sp>
        <p:nvSpPr>
          <p:cNvPr id="6" name="Footer Placeholder 4"/>
          <p:cNvSpPr>
            <a:spLocks noGrp="1"/>
          </p:cNvSpPr>
          <p:nvPr>
            <p:ph type="ftr" sz="quarter" idx="4294967295"/>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dirty="0"/>
              <a:t>PRIVATE &amp; CONFIDENTIAL</a:t>
            </a:r>
          </a:p>
        </p:txBody>
      </p:sp>
    </p:spTree>
    <p:extLst>
      <p:ext uri="{BB962C8B-B14F-4D97-AF65-F5344CB8AC3E}">
        <p14:creationId xmlns:p14="http://schemas.microsoft.com/office/powerpoint/2010/main" xmlns="" val="1162039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62"/>
                                        </p:tgtEl>
                                        <p:attrNameLst>
                                          <p:attrName>style.visibility</p:attrName>
                                        </p:attrNameLst>
                                      </p:cBhvr>
                                      <p:to>
                                        <p:strVal val="visible"/>
                                      </p:to>
                                    </p:set>
                                    <p:anim calcmode="lin" valueType="num">
                                      <p:cBhvr additive="base">
                                        <p:cTn id="7" dur="500" fill="hold"/>
                                        <p:tgtEl>
                                          <p:spTgt spid="40962"/>
                                        </p:tgtEl>
                                        <p:attrNameLst>
                                          <p:attrName>ppt_x</p:attrName>
                                        </p:attrNameLst>
                                      </p:cBhvr>
                                      <p:tavLst>
                                        <p:tav tm="0">
                                          <p:val>
                                            <p:strVal val="0-#ppt_w/2"/>
                                          </p:val>
                                        </p:tav>
                                        <p:tav tm="100000">
                                          <p:val>
                                            <p:strVal val="#ppt_x"/>
                                          </p:val>
                                        </p:tav>
                                      </p:tavLst>
                                    </p:anim>
                                    <p:anim calcmode="lin" valueType="num">
                                      <p:cBhvr additive="base">
                                        <p:cTn id="8" dur="500" fill="hold"/>
                                        <p:tgtEl>
                                          <p:spTgt spid="4096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64"/>
                                        </p:tgtEl>
                                        <p:attrNameLst>
                                          <p:attrName>style.visibility</p:attrName>
                                        </p:attrNameLst>
                                      </p:cBhvr>
                                      <p:to>
                                        <p:strVal val="visible"/>
                                      </p:to>
                                    </p:set>
                                    <p:anim calcmode="lin" valueType="num">
                                      <p:cBhvr additive="base">
                                        <p:cTn id="13" dur="500" fill="hold"/>
                                        <p:tgtEl>
                                          <p:spTgt spid="40964"/>
                                        </p:tgtEl>
                                        <p:attrNameLst>
                                          <p:attrName>ppt_x</p:attrName>
                                        </p:attrNameLst>
                                      </p:cBhvr>
                                      <p:tavLst>
                                        <p:tav tm="0">
                                          <p:val>
                                            <p:strVal val="0-#ppt_w/2"/>
                                          </p:val>
                                        </p:tav>
                                        <p:tav tm="100000">
                                          <p:val>
                                            <p:strVal val="#ppt_x"/>
                                          </p:val>
                                        </p:tav>
                                      </p:tavLst>
                                    </p:anim>
                                    <p:anim calcmode="lin" valueType="num">
                                      <p:cBhvr additive="base">
                                        <p:cTn id="14" dur="500" fill="hold"/>
                                        <p:tgtEl>
                                          <p:spTgt spid="409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autoUpdateAnimBg="0"/>
      <p:bldP spid="40964"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2802" y="1181078"/>
            <a:ext cx="8229600" cy="4525963"/>
          </a:xfrm>
        </p:spPr>
        <p:txBody>
          <a:bodyPr/>
          <a:lstStyle/>
          <a:p>
            <a:pPr>
              <a:buClrTx/>
              <a:buSzPct val="75000"/>
              <a:buFont typeface="Wingdings" pitchFamily="2" charset="2"/>
              <a:buChar char="Ø"/>
            </a:pPr>
            <a:r>
              <a:rPr lang="en-GB" sz="2800" dirty="0"/>
              <a:t>Work in partnership – proper co-production takes time – not overnight!</a:t>
            </a:r>
          </a:p>
          <a:p>
            <a:pPr>
              <a:buClrTx/>
              <a:buSzPct val="75000"/>
              <a:buFont typeface="Wingdings" pitchFamily="2" charset="2"/>
              <a:buChar char="Ø"/>
            </a:pPr>
            <a:r>
              <a:rPr lang="en-GB" sz="2800" dirty="0"/>
              <a:t>Ensure that the young person is central to everything – proper engagement not ‘lip-service’!</a:t>
            </a:r>
          </a:p>
          <a:p>
            <a:pPr>
              <a:buClrTx/>
              <a:buSzPct val="75000"/>
              <a:buFont typeface="Wingdings" pitchFamily="2" charset="2"/>
              <a:buChar char="Ø"/>
            </a:pPr>
            <a:r>
              <a:rPr lang="en-GB" sz="2800" dirty="0"/>
              <a:t>Ensure documentation and information is easy to understand and clear – no need for complex policies</a:t>
            </a:r>
            <a:r>
              <a:rPr lang="en-GB" sz="2800" dirty="0" smtClean="0"/>
              <a:t>!</a:t>
            </a:r>
          </a:p>
          <a:p>
            <a:pPr>
              <a:buClrTx/>
              <a:buSzPct val="75000"/>
              <a:buFont typeface="Wingdings" pitchFamily="2" charset="2"/>
              <a:buChar char="Ø"/>
            </a:pPr>
            <a:r>
              <a:rPr lang="en-GB" sz="2800" dirty="0" smtClean="0"/>
              <a:t>Get a good understanding of the law!</a:t>
            </a:r>
          </a:p>
          <a:p>
            <a:pPr>
              <a:buClrTx/>
              <a:buSzPct val="75000"/>
              <a:buFont typeface="Wingdings" pitchFamily="2" charset="2"/>
              <a:buChar char="Ø"/>
            </a:pPr>
            <a:r>
              <a:rPr lang="en-GB" sz="2800" dirty="0" smtClean="0"/>
              <a:t>Work on developing a ‘solution-focussed’ mind-set driven by positive outcomes for all…</a:t>
            </a:r>
            <a:endParaRPr lang="en-GB" sz="2800" dirty="0"/>
          </a:p>
          <a:p>
            <a:endParaRPr lang="en-GB" dirty="0"/>
          </a:p>
        </p:txBody>
      </p:sp>
      <p:sp>
        <p:nvSpPr>
          <p:cNvPr id="3" name="Title 2"/>
          <p:cNvSpPr>
            <a:spLocks noGrp="1"/>
          </p:cNvSpPr>
          <p:nvPr>
            <p:ph type="title"/>
          </p:nvPr>
        </p:nvSpPr>
        <p:spPr>
          <a:xfrm>
            <a:off x="914400" y="332656"/>
            <a:ext cx="8229600" cy="936104"/>
          </a:xfrm>
        </p:spPr>
        <p:txBody>
          <a:bodyPr>
            <a:normAutofit/>
          </a:bodyPr>
          <a:lstStyle/>
          <a:p>
            <a:r>
              <a:rPr lang="en-GB" sz="4200" dirty="0" smtClean="0">
                <a:solidFill>
                  <a:schemeClr val="tx1"/>
                </a:solidFill>
                <a:effectLst/>
              </a:rPr>
              <a:t>Key messages…</a:t>
            </a:r>
            <a:endParaRPr lang="en-GB" sz="4200" dirty="0">
              <a:solidFill>
                <a:schemeClr val="tx1"/>
              </a:solidFill>
              <a:effectLst/>
            </a:endParaRP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ctr">
              <a:defRPr sz="1200" b="1" smtClean="0">
                <a:solidFill>
                  <a:schemeClr val="tx1"/>
                </a:solidFill>
              </a:defRPr>
            </a:lvl1pPr>
          </a:lstStyle>
          <a:p>
            <a:pPr>
              <a:defRPr/>
            </a:pPr>
            <a:r>
              <a:rPr lang="en-GB" altLang="en-US" dirty="0" smtClean="0"/>
              <a:t>www.gdmorewood.com</a:t>
            </a:r>
            <a:endParaRPr lang="en-US"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dirty="0"/>
              <a:t>PRIVATE &amp; CONFIDENTIAL</a:t>
            </a:r>
          </a:p>
        </p:txBody>
      </p:sp>
    </p:spTree>
    <p:extLst>
      <p:ext uri="{BB962C8B-B14F-4D97-AF65-F5344CB8AC3E}">
        <p14:creationId xmlns:p14="http://schemas.microsoft.com/office/powerpoint/2010/main" xmlns="" val="240670260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649697"/>
            <a:ext cx="8229600" cy="922114"/>
          </a:xfrm>
        </p:spPr>
        <p:txBody>
          <a:bodyPr>
            <a:normAutofit/>
          </a:bodyPr>
          <a:lstStyle/>
          <a:p>
            <a:r>
              <a:rPr lang="en-GB" sz="4200" dirty="0" smtClean="0">
                <a:solidFill>
                  <a:schemeClr val="tx1"/>
                </a:solidFill>
                <a:effectLst/>
              </a:rPr>
              <a:t>SENCo skills are still the same…</a:t>
            </a:r>
            <a:endParaRPr lang="en-GB" sz="4200" dirty="0">
              <a:solidFill>
                <a:schemeClr val="tx1"/>
              </a:solidFill>
              <a:effectLst/>
            </a:endParaRPr>
          </a:p>
        </p:txBody>
      </p:sp>
      <p:sp>
        <p:nvSpPr>
          <p:cNvPr id="4" name="Content Placeholder 2"/>
          <p:cNvSpPr txBox="1">
            <a:spLocks/>
          </p:cNvSpPr>
          <p:nvPr/>
        </p:nvSpPr>
        <p:spPr>
          <a:xfrm>
            <a:off x="251520" y="1769322"/>
            <a:ext cx="8964488" cy="3600400"/>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SzPct val="75000"/>
              <a:buFont typeface="Wingdings" pitchFamily="2" charset="2"/>
              <a:buChar char="Ø"/>
              <a:tabLst/>
              <a:defRPr/>
            </a:pPr>
            <a:r>
              <a:rPr kumimoji="0" lang="en-GB" sz="3000" b="0" i="0" u="none" strike="noStrike" kern="0" cap="none" spc="0" normalizeH="0" baseline="0" noProof="0" dirty="0" smtClean="0">
                <a:ln>
                  <a:noFill/>
                </a:ln>
                <a:solidFill>
                  <a:schemeClr val="tx1"/>
                </a:solidFill>
                <a:uLnTx/>
                <a:uFillTx/>
                <a:latin typeface="+mn-lt"/>
                <a:ea typeface="+mn-ea"/>
                <a:cs typeface="+mn-cs"/>
              </a:rPr>
              <a:t>A lead professional</a:t>
            </a:r>
          </a:p>
          <a:p>
            <a:pPr marL="342900" marR="0" lvl="0" indent="-342900" algn="l" defTabSz="914400" rtl="0" eaLnBrk="0" fontAlgn="base" latinLnBrk="0" hangingPunct="0">
              <a:lnSpc>
                <a:spcPct val="100000"/>
              </a:lnSpc>
              <a:spcBef>
                <a:spcPct val="20000"/>
              </a:spcBef>
              <a:spcAft>
                <a:spcPct val="0"/>
              </a:spcAft>
              <a:buSzPct val="75000"/>
              <a:buFont typeface="Wingdings" pitchFamily="2" charset="2"/>
              <a:buChar char="Ø"/>
              <a:tabLst/>
              <a:defRPr/>
            </a:pPr>
            <a:r>
              <a:rPr lang="en-GB" sz="3000" kern="0" dirty="0" smtClean="0">
                <a:latin typeface="+mn-lt"/>
                <a:cs typeface="+mn-cs"/>
              </a:rPr>
              <a:t>An advocate and knowledge/information manager</a:t>
            </a:r>
          </a:p>
          <a:p>
            <a:pPr marL="342900" marR="0" lvl="0" indent="-342900" algn="l" defTabSz="914400" rtl="0" eaLnBrk="0" fontAlgn="base" latinLnBrk="0" hangingPunct="0">
              <a:lnSpc>
                <a:spcPct val="100000"/>
              </a:lnSpc>
              <a:spcBef>
                <a:spcPct val="20000"/>
              </a:spcBef>
              <a:spcAft>
                <a:spcPct val="0"/>
              </a:spcAft>
              <a:buSzPct val="75000"/>
              <a:buFont typeface="Wingdings" pitchFamily="2" charset="2"/>
              <a:buChar char="Ø"/>
              <a:tabLst/>
              <a:defRPr/>
            </a:pPr>
            <a:r>
              <a:rPr kumimoji="0" lang="en-GB" sz="3000" b="0" i="0" u="none" strike="noStrike" kern="0" cap="none" spc="0" normalizeH="0" baseline="0" noProof="0" dirty="0" smtClean="0">
                <a:ln>
                  <a:noFill/>
                </a:ln>
                <a:solidFill>
                  <a:schemeClr val="tx1"/>
                </a:solidFill>
                <a:uLnTx/>
                <a:uFillTx/>
                <a:latin typeface="+mn-lt"/>
                <a:ea typeface="+mn-ea"/>
                <a:cs typeface="+mn-cs"/>
              </a:rPr>
              <a:t>A commissioner and broker</a:t>
            </a:r>
          </a:p>
          <a:p>
            <a:pPr marL="342900" marR="0" lvl="0" indent="-342900" algn="l" defTabSz="914400" rtl="0" eaLnBrk="0" fontAlgn="base" latinLnBrk="0" hangingPunct="0">
              <a:lnSpc>
                <a:spcPct val="100000"/>
              </a:lnSpc>
              <a:spcBef>
                <a:spcPct val="20000"/>
              </a:spcBef>
              <a:spcAft>
                <a:spcPct val="0"/>
              </a:spcAft>
              <a:buSzPct val="75000"/>
              <a:buFont typeface="Wingdings" pitchFamily="2" charset="2"/>
              <a:buChar char="Ø"/>
              <a:tabLst/>
              <a:defRPr/>
            </a:pPr>
            <a:r>
              <a:rPr lang="en-GB" sz="3000" kern="0" dirty="0" smtClean="0">
                <a:latin typeface="+mn-lt"/>
                <a:cs typeface="+mn-cs"/>
              </a:rPr>
              <a:t>A resource manager</a:t>
            </a:r>
          </a:p>
          <a:p>
            <a:pPr marL="342900" marR="0" lvl="0" indent="-342900" algn="l" defTabSz="914400" rtl="0" eaLnBrk="0" fontAlgn="base" latinLnBrk="0" hangingPunct="0">
              <a:lnSpc>
                <a:spcPct val="100000"/>
              </a:lnSpc>
              <a:spcBef>
                <a:spcPct val="20000"/>
              </a:spcBef>
              <a:spcAft>
                <a:spcPct val="0"/>
              </a:spcAft>
              <a:buSzPct val="75000"/>
              <a:buFont typeface="Wingdings" pitchFamily="2" charset="2"/>
              <a:buChar char="Ø"/>
              <a:tabLst/>
              <a:defRPr/>
            </a:pPr>
            <a:r>
              <a:rPr kumimoji="0" lang="en-GB" sz="3000" b="0" i="0" u="none" strike="noStrike" kern="0" cap="none" spc="0" normalizeH="0" baseline="0" noProof="0" dirty="0" smtClean="0">
                <a:ln>
                  <a:noFill/>
                </a:ln>
                <a:solidFill>
                  <a:schemeClr val="tx1"/>
                </a:solidFill>
                <a:uLnTx/>
                <a:uFillTx/>
                <a:latin typeface="+mn-lt"/>
                <a:ea typeface="+mn-ea"/>
                <a:cs typeface="+mn-cs"/>
              </a:rPr>
              <a:t>A partnership manager</a:t>
            </a:r>
          </a:p>
          <a:p>
            <a:pPr marL="342900" marR="0" lvl="0" indent="-342900" algn="l" defTabSz="914400" rtl="0" eaLnBrk="0" fontAlgn="base" latinLnBrk="0" hangingPunct="0">
              <a:lnSpc>
                <a:spcPct val="100000"/>
              </a:lnSpc>
              <a:spcBef>
                <a:spcPct val="20000"/>
              </a:spcBef>
              <a:spcAft>
                <a:spcPct val="0"/>
              </a:spcAft>
              <a:buSzPct val="75000"/>
              <a:buFont typeface="Wingdings" pitchFamily="2" charset="2"/>
              <a:buChar char="Ø"/>
              <a:tabLst/>
              <a:defRPr/>
            </a:pPr>
            <a:r>
              <a:rPr lang="en-GB" sz="3000" kern="0" dirty="0" smtClean="0">
                <a:latin typeface="+mn-lt"/>
                <a:cs typeface="+mn-cs"/>
              </a:rPr>
              <a:t>A quality assurer</a:t>
            </a:r>
          </a:p>
          <a:p>
            <a:pPr marL="342900" marR="0" lvl="0" indent="-342900" algn="l" defTabSz="914400" rtl="0" eaLnBrk="0" fontAlgn="base" latinLnBrk="0" hangingPunct="0">
              <a:lnSpc>
                <a:spcPct val="100000"/>
              </a:lnSpc>
              <a:spcBef>
                <a:spcPct val="20000"/>
              </a:spcBef>
              <a:spcAft>
                <a:spcPct val="0"/>
              </a:spcAft>
              <a:buSzPct val="75000"/>
              <a:buFont typeface="Wingdings" pitchFamily="2" charset="2"/>
              <a:buChar char="Ø"/>
              <a:tabLst/>
              <a:defRPr/>
            </a:pPr>
            <a:r>
              <a:rPr kumimoji="0" lang="en-GB" sz="3000" b="0" i="0" u="none" strike="noStrike" kern="0" cap="none" spc="0" normalizeH="0" baseline="0" noProof="0" dirty="0" smtClean="0">
                <a:ln>
                  <a:noFill/>
                </a:ln>
                <a:solidFill>
                  <a:schemeClr val="tx1"/>
                </a:solidFill>
                <a:uLnTx/>
                <a:uFillTx/>
                <a:latin typeface="+mn-lt"/>
                <a:ea typeface="+mn-ea"/>
                <a:cs typeface="+mn-cs"/>
              </a:rPr>
              <a:t>A facilitator</a:t>
            </a:r>
          </a:p>
          <a:p>
            <a:pPr marL="342900" marR="0" lvl="0" indent="-342900" algn="l" defTabSz="914400" rtl="0" eaLnBrk="0" fontAlgn="base" latinLnBrk="0" hangingPunct="0">
              <a:lnSpc>
                <a:spcPct val="100000"/>
              </a:lnSpc>
              <a:spcBef>
                <a:spcPct val="20000"/>
              </a:spcBef>
              <a:spcAft>
                <a:spcPct val="0"/>
              </a:spcAft>
              <a:buSzPct val="75000"/>
              <a:buFont typeface="Wingdings" pitchFamily="2" charset="2"/>
              <a:buChar char="Ø"/>
              <a:tabLst/>
              <a:defRPr/>
            </a:pPr>
            <a:r>
              <a:rPr lang="en-GB" sz="3000" kern="0" dirty="0" smtClean="0">
                <a:latin typeface="+mn-lt"/>
                <a:cs typeface="+mn-cs"/>
              </a:rPr>
              <a:t>A solution assembler</a:t>
            </a:r>
            <a:endParaRPr kumimoji="0" lang="en-GB" sz="3000" b="0" i="0" u="none" strike="noStrike" kern="0" cap="none" spc="0" normalizeH="0" baseline="0" noProof="0" dirty="0">
              <a:ln>
                <a:noFill/>
              </a:ln>
              <a:solidFill>
                <a:schemeClr val="tx1"/>
              </a:solidFill>
              <a:uLnTx/>
              <a:uFillTx/>
              <a:latin typeface="+mn-lt"/>
              <a:ea typeface="+mn-ea"/>
              <a:cs typeface="+mn-cs"/>
            </a:endParaRPr>
          </a:p>
        </p:txBody>
      </p:sp>
      <p:sp>
        <p:nvSpPr>
          <p:cNvPr id="5" name="TextBox 4"/>
          <p:cNvSpPr txBox="1"/>
          <p:nvPr/>
        </p:nvSpPr>
        <p:spPr>
          <a:xfrm>
            <a:off x="4932040" y="4048805"/>
            <a:ext cx="4032448" cy="1138773"/>
          </a:xfrm>
          <a:prstGeom prst="rect">
            <a:avLst/>
          </a:prstGeom>
          <a:noFill/>
        </p:spPr>
        <p:txBody>
          <a:bodyPr wrap="square" rtlCol="0">
            <a:spAutoFit/>
          </a:bodyPr>
          <a:lstStyle/>
          <a:p>
            <a:pPr algn="ctr"/>
            <a:r>
              <a:rPr lang="en-GB" sz="2200" dirty="0" smtClean="0"/>
              <a:t>Cheminais in Morewood, G. D (2008) the 21</a:t>
            </a:r>
            <a:r>
              <a:rPr lang="en-GB" sz="2200" baseline="30000" dirty="0" smtClean="0"/>
              <a:t>st</a:t>
            </a:r>
            <a:r>
              <a:rPr lang="en-GB" sz="2200" dirty="0" smtClean="0"/>
              <a:t> Century SENCo</a:t>
            </a:r>
          </a:p>
          <a:p>
            <a:pPr algn="ctr"/>
            <a:r>
              <a:rPr lang="en-GB" sz="2400" u="sng" dirty="0" smtClean="0"/>
              <a:t>www.gdmorewood.com</a:t>
            </a:r>
            <a:r>
              <a:rPr lang="en-GB" sz="2400" dirty="0" smtClean="0"/>
              <a:t> </a:t>
            </a:r>
            <a:endParaRPr lang="en-GB" sz="2400" dirty="0"/>
          </a:p>
        </p:txBody>
      </p:sp>
      <p:sp>
        <p:nvSpPr>
          <p:cNvPr id="6"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ctr">
              <a:defRPr sz="1200" b="1" smtClean="0">
                <a:solidFill>
                  <a:schemeClr val="tx1"/>
                </a:solidFill>
              </a:defRPr>
            </a:lvl1pPr>
          </a:lstStyle>
          <a:p>
            <a:pPr>
              <a:defRPr/>
            </a:pPr>
            <a:r>
              <a:rPr lang="en-GB" altLang="en-US" dirty="0" smtClean="0"/>
              <a:t>www.gdmorewood.com</a:t>
            </a:r>
            <a:endParaRPr lang="en-US" altLang="en-US" dirty="0"/>
          </a:p>
        </p:txBody>
      </p:sp>
      <p:sp>
        <p:nvSpPr>
          <p:cNvPr id="7"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dirty="0"/>
              <a:t>PRIVATE &amp; CONFIDENTIAL</a:t>
            </a:r>
          </a:p>
        </p:txBody>
      </p:sp>
    </p:spTree>
    <p:extLst>
      <p:ext uri="{BB962C8B-B14F-4D97-AF65-F5344CB8AC3E}">
        <p14:creationId xmlns:p14="http://schemas.microsoft.com/office/powerpoint/2010/main" xmlns="" val="4029214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2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20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20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20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20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172052"/>
            <a:ext cx="8229600" cy="922114"/>
          </a:xfrm>
        </p:spPr>
        <p:txBody>
          <a:bodyPr/>
          <a:lstStyle/>
          <a:p>
            <a:r>
              <a:rPr lang="en-GB" sz="4000" dirty="0" smtClean="0">
                <a:solidFill>
                  <a:schemeClr val="tx1"/>
                </a:solidFill>
                <a:effectLst/>
              </a:rPr>
              <a:t>Have we found the final piece?</a:t>
            </a:r>
            <a:endParaRPr lang="en-GB" sz="4000" dirty="0">
              <a:solidFill>
                <a:schemeClr val="tx1"/>
              </a:solidFill>
              <a:effectLst/>
            </a:endParaRPr>
          </a:p>
        </p:txBody>
      </p:sp>
      <p:pic>
        <p:nvPicPr>
          <p:cNvPr id="4" name="Picture 6"/>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248371" y="-406246"/>
            <a:ext cx="8569325" cy="6030433"/>
          </a:xfrm>
          <a:prstGeom prst="rect">
            <a:avLst/>
          </a:prstGeom>
          <a:noFill/>
          <a:ln w="9525">
            <a:noFill/>
            <a:miter lim="800000"/>
            <a:headEnd/>
            <a:tailEnd/>
          </a:ln>
        </p:spPr>
      </p:pic>
      <p:sp>
        <p:nvSpPr>
          <p:cNvPr id="5"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ctr">
              <a:defRPr sz="1200" b="1" smtClean="0">
                <a:solidFill>
                  <a:schemeClr val="tx1"/>
                </a:solidFill>
              </a:defRPr>
            </a:lvl1pPr>
          </a:lstStyle>
          <a:p>
            <a:pPr>
              <a:defRPr/>
            </a:pPr>
            <a:r>
              <a:rPr lang="en-GB" altLang="en-US" dirty="0" smtClean="0"/>
              <a:t>www.gdmorewood.com</a:t>
            </a:r>
            <a:endParaRPr lang="en-US" altLang="en-US" dirty="0"/>
          </a:p>
        </p:txBody>
      </p:sp>
      <p:sp>
        <p:nvSpPr>
          <p:cNvPr id="6"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dirty="0"/>
              <a:t>PRIVATE &amp; CONFIDENTIAL</a:t>
            </a:r>
          </a:p>
        </p:txBody>
      </p:sp>
    </p:spTree>
    <p:extLst>
      <p:ext uri="{BB962C8B-B14F-4D97-AF65-F5344CB8AC3E}">
        <p14:creationId xmlns:p14="http://schemas.microsoft.com/office/powerpoint/2010/main" xmlns="" val="296672760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36886"/>
            <a:ext cx="8229600" cy="4525963"/>
          </a:xfrm>
        </p:spPr>
        <p:txBody>
          <a:bodyPr>
            <a:normAutofit/>
          </a:bodyPr>
          <a:lstStyle/>
          <a:p>
            <a:pPr>
              <a:buClrTx/>
              <a:buFont typeface="Wingdings" pitchFamily="2" charset="2"/>
              <a:buChar char="Ø"/>
              <a:defRPr/>
            </a:pPr>
            <a:r>
              <a:rPr lang="en-GB" sz="2400" dirty="0" smtClean="0">
                <a:latin typeface="Calibri" pitchFamily="34" charset="0"/>
              </a:rPr>
              <a:t>Above all – remember to be… </a:t>
            </a:r>
          </a:p>
          <a:p>
            <a:pPr>
              <a:buClrTx/>
              <a:buFont typeface="Wingdings" pitchFamily="2" charset="2"/>
              <a:buChar char="Ø"/>
              <a:defRPr/>
            </a:pPr>
            <a:endParaRPr lang="en-GB" sz="2400" dirty="0" smtClean="0">
              <a:latin typeface="Calibri" pitchFamily="34" charset="0"/>
            </a:endParaRPr>
          </a:p>
          <a:p>
            <a:pPr lvl="3">
              <a:buClrTx/>
              <a:buFont typeface="Wingdings" pitchFamily="2" charset="2"/>
              <a:buChar char="Ø"/>
              <a:defRPr/>
            </a:pPr>
            <a:r>
              <a:rPr lang="en-GB" sz="2400" b="1" dirty="0" smtClean="0">
                <a:latin typeface="Calibri" pitchFamily="34" charset="0"/>
              </a:rPr>
              <a:t>  adaptable, </a:t>
            </a:r>
          </a:p>
          <a:p>
            <a:pPr lvl="3">
              <a:buClrTx/>
              <a:buFont typeface="Wingdings" pitchFamily="2" charset="2"/>
              <a:buChar char="Ø"/>
              <a:defRPr/>
            </a:pPr>
            <a:r>
              <a:rPr lang="en-GB" sz="2400" b="1" dirty="0" smtClean="0">
                <a:latin typeface="Calibri" pitchFamily="34" charset="0"/>
              </a:rPr>
              <a:t>  innovative, </a:t>
            </a:r>
          </a:p>
          <a:p>
            <a:pPr lvl="3">
              <a:buClrTx/>
              <a:buFont typeface="Wingdings" pitchFamily="2" charset="2"/>
              <a:buChar char="Ø"/>
              <a:defRPr/>
            </a:pPr>
            <a:r>
              <a:rPr lang="en-GB" sz="2400" b="1" dirty="0" smtClean="0">
                <a:latin typeface="Calibri" pitchFamily="34" charset="0"/>
              </a:rPr>
              <a:t>  empathetic,</a:t>
            </a:r>
          </a:p>
          <a:p>
            <a:pPr lvl="3">
              <a:buClrTx/>
              <a:buNone/>
              <a:defRPr/>
            </a:pPr>
            <a:r>
              <a:rPr lang="en-GB" sz="2400" b="1" dirty="0" smtClean="0">
                <a:latin typeface="Calibri" pitchFamily="34" charset="0"/>
              </a:rPr>
              <a:t>and ... open minded.</a:t>
            </a:r>
          </a:p>
          <a:p>
            <a:pPr>
              <a:buClrTx/>
              <a:buFont typeface="Wingdings" pitchFamily="2" charset="2"/>
              <a:buChar char="Ø"/>
              <a:defRPr/>
            </a:pPr>
            <a:endParaRPr lang="en-GB" sz="2400" b="1" dirty="0" smtClean="0">
              <a:latin typeface="Calibri" pitchFamily="34" charset="0"/>
            </a:endParaRPr>
          </a:p>
          <a:p>
            <a:pPr>
              <a:buClrTx/>
              <a:buFont typeface="Wingdings" pitchFamily="2" charset="2"/>
              <a:buChar char="Ø"/>
              <a:defRPr/>
            </a:pPr>
            <a:r>
              <a:rPr lang="en-GB" sz="2400" b="1" dirty="0" smtClean="0">
                <a:latin typeface="Calibri" pitchFamily="34" charset="0"/>
              </a:rPr>
              <a:t>Remember that not one strategy fits all … but strategies for one may well benefit others … think about the individual …</a:t>
            </a:r>
          </a:p>
          <a:p>
            <a:pPr>
              <a:buClrTx/>
              <a:buFont typeface="Wingdings" pitchFamily="2" charset="2"/>
              <a:buChar char="Ø"/>
            </a:pPr>
            <a:endParaRPr lang="en-GB" sz="2500" dirty="0">
              <a:latin typeface="Calibri" pitchFamily="34" charset="0"/>
            </a:endParaRPr>
          </a:p>
        </p:txBody>
      </p:sp>
      <p:sp>
        <p:nvSpPr>
          <p:cNvPr id="3" name="Title 2"/>
          <p:cNvSpPr>
            <a:spLocks noGrp="1"/>
          </p:cNvSpPr>
          <p:nvPr>
            <p:ph type="title"/>
          </p:nvPr>
        </p:nvSpPr>
        <p:spPr>
          <a:xfrm>
            <a:off x="914400" y="340525"/>
            <a:ext cx="8229600" cy="1143000"/>
          </a:xfrm>
        </p:spPr>
        <p:txBody>
          <a:bodyPr>
            <a:normAutofit/>
          </a:bodyPr>
          <a:lstStyle/>
          <a:p>
            <a:r>
              <a:rPr lang="en-GB" sz="4500" dirty="0" smtClean="0">
                <a:solidFill>
                  <a:schemeClr val="tx1"/>
                </a:solidFill>
                <a:effectLst/>
                <a:latin typeface="Calibri" pitchFamily="34" charset="0"/>
              </a:rPr>
              <a:t>Personalisation…</a:t>
            </a:r>
            <a:endParaRPr lang="en-GB" sz="4500" dirty="0">
              <a:solidFill>
                <a:schemeClr val="tx1"/>
              </a:solidFill>
              <a:effectLst/>
              <a:latin typeface="Calibri" pitchFamily="34" charset="0"/>
            </a:endParaRP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ctr">
              <a:defRPr sz="1200" b="1" smtClean="0">
                <a:solidFill>
                  <a:schemeClr val="tx1"/>
                </a:solidFill>
              </a:defRPr>
            </a:lvl1pPr>
          </a:lstStyle>
          <a:p>
            <a:pPr>
              <a:defRPr/>
            </a:pPr>
            <a:r>
              <a:rPr lang="en-GB" altLang="en-US" dirty="0" smtClean="0"/>
              <a:t>www.gdmorewood.com</a:t>
            </a:r>
            <a:endParaRPr lang="en-US"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dirty="0"/>
              <a:t>PRIVATE &amp; CONFIDENTIAL</a:t>
            </a:r>
          </a:p>
        </p:txBody>
      </p:sp>
    </p:spTree>
    <p:extLst>
      <p:ext uri="{BB962C8B-B14F-4D97-AF65-F5344CB8AC3E}">
        <p14:creationId xmlns:p14="http://schemas.microsoft.com/office/powerpoint/2010/main" xmlns="" val="300388917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pPr>
              <a:defRPr/>
            </a:pPr>
            <a:r>
              <a:rPr lang="en-GB" altLang="en-US" dirty="0" smtClean="0"/>
              <a:t>www.gdmorewood.com</a:t>
            </a:r>
            <a:endParaRPr lang="en-US" altLang="en-US" dirty="0"/>
          </a:p>
        </p:txBody>
      </p:sp>
      <p:sp>
        <p:nvSpPr>
          <p:cNvPr id="5" name="Footer Placeholder 4"/>
          <p:cNvSpPr>
            <a:spLocks noGrp="1"/>
          </p:cNvSpPr>
          <p:nvPr>
            <p:ph type="ftr" sz="quarter" idx="12"/>
          </p:nvPr>
        </p:nvSpPr>
        <p:spPr/>
        <p:txBody>
          <a:bodyPr/>
          <a:lstStyle/>
          <a:p>
            <a:pPr>
              <a:defRPr/>
            </a:pPr>
            <a:r>
              <a:rPr lang="en-US" dirty="0" smtClean="0">
                <a:solidFill>
                  <a:schemeClr val="tx1"/>
                </a:solidFill>
              </a:rPr>
              <a:t>PRIVATE &amp; CONFIDENTIAL</a:t>
            </a:r>
            <a:endParaRPr lang="en-US" dirty="0">
              <a:solidFill>
                <a:schemeClr val="tx1"/>
              </a:solidFill>
            </a:endParaRPr>
          </a:p>
        </p:txBody>
      </p:sp>
      <p:pic>
        <p:nvPicPr>
          <p:cNvPr id="6" name="Picture 5" descr="Equality.jpg"/>
          <p:cNvPicPr>
            <a:picLocks noChangeAspect="1"/>
          </p:cNvPicPr>
          <p:nvPr/>
        </p:nvPicPr>
        <p:blipFill>
          <a:blip r:embed="rId2"/>
          <a:stretch>
            <a:fillRect/>
          </a:stretch>
        </p:blipFill>
        <p:spPr>
          <a:xfrm>
            <a:off x="1409106" y="328407"/>
            <a:ext cx="6722020" cy="5386593"/>
          </a:xfrm>
          <a:prstGeom prst="rect">
            <a:avLst/>
          </a:prstGeom>
        </p:spPr>
      </p:pic>
    </p:spTree>
    <p:extLst>
      <p:ext uri="{BB962C8B-B14F-4D97-AF65-F5344CB8AC3E}">
        <p14:creationId xmlns:p14="http://schemas.microsoft.com/office/powerpoint/2010/main" xmlns="" val="127336555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1805" y="2493029"/>
            <a:ext cx="7797552" cy="4162467"/>
          </a:xfrm>
        </p:spPr>
        <p:txBody>
          <a:bodyPr/>
          <a:lstStyle/>
          <a:p>
            <a:pPr marL="342900" indent="-342900" fontAlgn="base">
              <a:spcBef>
                <a:spcPct val="20000"/>
              </a:spcBef>
              <a:spcAft>
                <a:spcPct val="0"/>
              </a:spcAft>
              <a:buClrTx/>
              <a:buSzPct val="75000"/>
              <a:buFont typeface="Wingdings" pitchFamily="2" charset="2"/>
              <a:buChar char="Ø"/>
              <a:defRPr/>
            </a:pPr>
            <a:r>
              <a:rPr lang="en-GB" sz="3200" kern="0" dirty="0" smtClean="0"/>
              <a:t>Being Healthy</a:t>
            </a:r>
          </a:p>
          <a:p>
            <a:pPr marL="342900" indent="-342900" fontAlgn="base">
              <a:spcBef>
                <a:spcPct val="20000"/>
              </a:spcBef>
              <a:spcAft>
                <a:spcPct val="0"/>
              </a:spcAft>
              <a:buClrTx/>
              <a:buSzPct val="75000"/>
              <a:buFont typeface="Wingdings" pitchFamily="2" charset="2"/>
              <a:buChar char="Ø"/>
              <a:defRPr/>
            </a:pPr>
            <a:r>
              <a:rPr lang="en-GB" sz="3200" kern="0" dirty="0" smtClean="0"/>
              <a:t>Staying Safe</a:t>
            </a:r>
          </a:p>
          <a:p>
            <a:pPr marL="342900" indent="-342900" fontAlgn="base">
              <a:spcBef>
                <a:spcPct val="20000"/>
              </a:spcBef>
              <a:spcAft>
                <a:spcPct val="0"/>
              </a:spcAft>
              <a:buClrTx/>
              <a:buSzPct val="75000"/>
              <a:buFont typeface="Wingdings" pitchFamily="2" charset="2"/>
              <a:buChar char="Ø"/>
              <a:defRPr/>
            </a:pPr>
            <a:r>
              <a:rPr lang="en-GB" sz="3200" kern="0" dirty="0" smtClean="0"/>
              <a:t>Enjoying and Achieving</a:t>
            </a:r>
          </a:p>
          <a:p>
            <a:pPr marL="342900" indent="-342900" fontAlgn="base">
              <a:spcBef>
                <a:spcPct val="20000"/>
              </a:spcBef>
              <a:spcAft>
                <a:spcPct val="0"/>
              </a:spcAft>
              <a:buClrTx/>
              <a:buSzPct val="75000"/>
              <a:buFont typeface="Wingdings" pitchFamily="2" charset="2"/>
              <a:buChar char="Ø"/>
              <a:defRPr/>
            </a:pPr>
            <a:r>
              <a:rPr lang="en-GB" sz="3200" kern="0" dirty="0" smtClean="0"/>
              <a:t>Making a Positive Contribution</a:t>
            </a:r>
          </a:p>
          <a:p>
            <a:pPr marL="342900" indent="-342900" fontAlgn="base">
              <a:spcBef>
                <a:spcPct val="20000"/>
              </a:spcBef>
              <a:spcAft>
                <a:spcPct val="0"/>
              </a:spcAft>
              <a:buClrTx/>
              <a:buSzPct val="75000"/>
              <a:buFont typeface="Wingdings" pitchFamily="2" charset="2"/>
              <a:buChar char="Ø"/>
              <a:defRPr/>
            </a:pPr>
            <a:r>
              <a:rPr lang="en-GB" sz="3200" kern="0" dirty="0" smtClean="0"/>
              <a:t>Economic Wellbeing</a:t>
            </a:r>
          </a:p>
          <a:p>
            <a:endParaRPr lang="en-GB" dirty="0"/>
          </a:p>
        </p:txBody>
      </p:sp>
      <p:sp>
        <p:nvSpPr>
          <p:cNvPr id="3" name="Title 2"/>
          <p:cNvSpPr>
            <a:spLocks noGrp="1"/>
          </p:cNvSpPr>
          <p:nvPr>
            <p:ph type="title"/>
          </p:nvPr>
        </p:nvSpPr>
        <p:spPr>
          <a:xfrm>
            <a:off x="899592" y="504873"/>
            <a:ext cx="8229600" cy="1143000"/>
          </a:xfrm>
        </p:spPr>
        <p:txBody>
          <a:bodyPr>
            <a:noAutofit/>
          </a:bodyPr>
          <a:lstStyle/>
          <a:p>
            <a:r>
              <a:rPr lang="en-GB" sz="4000" dirty="0" smtClean="0">
                <a:solidFill>
                  <a:schemeClr val="tx1"/>
                </a:solidFill>
                <a:effectLst/>
              </a:rPr>
              <a:t>A timely reminder that Every Child </a:t>
            </a:r>
            <a:r>
              <a:rPr lang="en-GB" sz="4000" i="1" dirty="0" smtClean="0">
                <a:solidFill>
                  <a:schemeClr val="tx1"/>
                </a:solidFill>
                <a:effectLst/>
              </a:rPr>
              <a:t>Still</a:t>
            </a:r>
            <a:r>
              <a:rPr lang="en-GB" sz="4000" dirty="0" smtClean="0">
                <a:solidFill>
                  <a:schemeClr val="tx1"/>
                </a:solidFill>
                <a:effectLst/>
              </a:rPr>
              <a:t> Matters</a:t>
            </a:r>
            <a:endParaRPr lang="en-GB" sz="4000" dirty="0">
              <a:effectLst/>
            </a:endParaRP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ctr">
              <a:defRPr sz="1200" b="1" smtClean="0">
                <a:solidFill>
                  <a:schemeClr val="tx1"/>
                </a:solidFill>
              </a:defRPr>
            </a:lvl1pPr>
          </a:lstStyle>
          <a:p>
            <a:pPr>
              <a:defRPr/>
            </a:pPr>
            <a:r>
              <a:rPr lang="en-GB" altLang="en-US" dirty="0" smtClean="0"/>
              <a:t>www.gdmorewood.com</a:t>
            </a:r>
            <a:endParaRPr lang="en-US"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dirty="0"/>
              <a:t>PRIVATE &amp; CONFIDENTIAL</a:t>
            </a:r>
          </a:p>
        </p:txBody>
      </p:sp>
    </p:spTree>
    <p:extLst>
      <p:ext uri="{BB962C8B-B14F-4D97-AF65-F5344CB8AC3E}">
        <p14:creationId xmlns:p14="http://schemas.microsoft.com/office/powerpoint/2010/main" xmlns="" val="360958343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Grp="1" noChangeArrowheads="1"/>
          </p:cNvSpPr>
          <p:nvPr>
            <p:ph type="body" idx="1"/>
          </p:nvPr>
        </p:nvSpPr>
        <p:spPr>
          <a:xfrm>
            <a:off x="179512" y="955743"/>
            <a:ext cx="8784976" cy="4824536"/>
          </a:xfrm>
        </p:spPr>
        <p:txBody>
          <a:bodyPr>
            <a:normAutofit fontScale="92500" lnSpcReduction="10000"/>
          </a:bodyPr>
          <a:lstStyle/>
          <a:p>
            <a:pPr algn="ctr">
              <a:buFontTx/>
              <a:buNone/>
              <a:defRPr/>
            </a:pPr>
            <a:r>
              <a:rPr lang="en-GB" sz="4700" b="1" dirty="0">
                <a:latin typeface="Calibri" pitchFamily="34" charset="0"/>
              </a:rPr>
              <a:t>Gareth D </a:t>
            </a:r>
            <a:r>
              <a:rPr lang="en-GB" sz="4700" b="1" dirty="0" smtClean="0">
                <a:latin typeface="Calibri" pitchFamily="34" charset="0"/>
              </a:rPr>
              <a:t>Morewood</a:t>
            </a:r>
          </a:p>
          <a:p>
            <a:pPr algn="ctr">
              <a:buFontTx/>
              <a:buNone/>
              <a:defRPr/>
            </a:pPr>
            <a:endParaRPr lang="en-GB" sz="1200" b="1" dirty="0">
              <a:latin typeface="Calibri" pitchFamily="34" charset="0"/>
            </a:endParaRPr>
          </a:p>
          <a:p>
            <a:pPr algn="ctr" eaLnBrk="1" hangingPunct="1">
              <a:lnSpc>
                <a:spcPct val="120000"/>
              </a:lnSpc>
              <a:buNone/>
              <a:defRPr/>
            </a:pPr>
            <a:r>
              <a:rPr lang="en-GB" sz="3200" dirty="0" smtClean="0">
                <a:latin typeface="Calibri" pitchFamily="34" charset="0"/>
              </a:rPr>
              <a:t>Director of Curriculum Support &amp; Specialist Leader of Education, Priestnall School, Stockport</a:t>
            </a:r>
          </a:p>
          <a:p>
            <a:pPr algn="ctr" eaLnBrk="1" hangingPunct="1">
              <a:lnSpc>
                <a:spcPct val="120000"/>
              </a:lnSpc>
              <a:buNone/>
              <a:defRPr/>
            </a:pPr>
            <a:r>
              <a:rPr lang="en-GB" sz="3200" dirty="0" smtClean="0">
                <a:latin typeface="Calibri" pitchFamily="34" charset="0"/>
              </a:rPr>
              <a:t>Honorary Research Fellow, University of Manchester</a:t>
            </a:r>
          </a:p>
          <a:p>
            <a:pPr algn="ctr">
              <a:buFontTx/>
              <a:buNone/>
              <a:defRPr/>
            </a:pPr>
            <a:endParaRPr lang="en-GB" sz="3200" dirty="0">
              <a:latin typeface="Calibri" pitchFamily="34" charset="0"/>
            </a:endParaRPr>
          </a:p>
          <a:p>
            <a:pPr algn="ctr">
              <a:buFontTx/>
              <a:buNone/>
              <a:defRPr/>
            </a:pPr>
            <a:r>
              <a:rPr lang="en-GB" sz="4400" b="1" u="sng" dirty="0" smtClean="0">
                <a:latin typeface="Calibri" pitchFamily="34" charset="0"/>
              </a:rPr>
              <a:t>www.gdmorewood.com</a:t>
            </a:r>
            <a:r>
              <a:rPr lang="en-GB" sz="4400" b="1" dirty="0" smtClean="0">
                <a:latin typeface="Calibri" pitchFamily="34" charset="0"/>
              </a:rPr>
              <a:t> </a:t>
            </a:r>
          </a:p>
          <a:p>
            <a:pPr algn="ctr">
              <a:buFontTx/>
              <a:buNone/>
              <a:defRPr/>
            </a:pPr>
            <a:r>
              <a:rPr lang="en-GB" sz="4400" b="1" dirty="0" smtClean="0">
                <a:latin typeface="Calibri" pitchFamily="34" charset="0"/>
              </a:rPr>
              <a:t>@gdmorewood</a:t>
            </a:r>
          </a:p>
          <a:p>
            <a:pPr algn="ctr">
              <a:buFontTx/>
              <a:buNone/>
              <a:defRPr/>
            </a:pPr>
            <a:endParaRPr lang="en-GB" sz="1600" b="1" dirty="0" smtClean="0">
              <a:latin typeface="Calibri" pitchFamily="34" charset="0"/>
            </a:endParaRPr>
          </a:p>
        </p:txBody>
      </p:sp>
      <p:sp>
        <p:nvSpPr>
          <p:cNvPr id="3"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ctr">
              <a:defRPr sz="1200" b="1" smtClean="0">
                <a:solidFill>
                  <a:schemeClr val="tx1"/>
                </a:solidFill>
              </a:defRPr>
            </a:lvl1pPr>
          </a:lstStyle>
          <a:p>
            <a:pPr>
              <a:defRPr/>
            </a:pPr>
            <a:r>
              <a:rPr lang="en-GB" altLang="en-US" dirty="0" smtClean="0"/>
              <a:t>www.gdmorewood.com</a:t>
            </a:r>
            <a:endParaRPr lang="en-US" altLang="en-US" dirty="0"/>
          </a:p>
        </p:txBody>
      </p:sp>
      <p:sp>
        <p:nvSpPr>
          <p:cNvPr id="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dirty="0"/>
              <a:t>PRIVATE &amp; CONFIDENTIAL</a:t>
            </a:r>
          </a:p>
        </p:txBody>
      </p:sp>
    </p:spTree>
    <p:extLst>
      <p:ext uri="{BB962C8B-B14F-4D97-AF65-F5344CB8AC3E}">
        <p14:creationId xmlns:p14="http://schemas.microsoft.com/office/powerpoint/2010/main" xmlns="" val="40485211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0416" y="1590805"/>
            <a:ext cx="9469676" cy="4797468"/>
          </a:xfrm>
        </p:spPr>
        <p:txBody>
          <a:bodyPr>
            <a:noAutofit/>
          </a:bodyPr>
          <a:lstStyle/>
          <a:p>
            <a:pPr lvl="1" fontAlgn="base">
              <a:lnSpc>
                <a:spcPct val="150000"/>
              </a:lnSpc>
              <a:spcBef>
                <a:spcPct val="0"/>
              </a:spcBef>
              <a:spcAft>
                <a:spcPct val="0"/>
              </a:spcAft>
              <a:buClrTx/>
              <a:buSzPct val="75000"/>
              <a:buNone/>
            </a:pPr>
            <a:r>
              <a:rPr lang="en-GB" altLang="en-US" dirty="0" smtClean="0">
                <a:solidFill>
                  <a:srgbClr val="000000"/>
                </a:solidFill>
                <a:cs typeface="Arial" panose="020B0604020202020204" pitchFamily="34" charset="0"/>
              </a:rPr>
              <a:t>The role involves:</a:t>
            </a:r>
          </a:p>
          <a:p>
            <a:pPr lvl="1" fontAlgn="base">
              <a:lnSpc>
                <a:spcPct val="150000"/>
              </a:lnSpc>
              <a:spcBef>
                <a:spcPct val="0"/>
              </a:spcBef>
              <a:spcAft>
                <a:spcPct val="0"/>
              </a:spcAft>
              <a:buClrTx/>
              <a:buSzPct val="75000"/>
              <a:buNone/>
            </a:pPr>
            <a:endParaRPr lang="en-GB" altLang="en-US" sz="400" dirty="0" smtClean="0">
              <a:solidFill>
                <a:srgbClr val="000000"/>
              </a:solidFill>
              <a:cs typeface="Arial" panose="020B0604020202020204" pitchFamily="34" charset="0"/>
            </a:endParaRPr>
          </a:p>
          <a:p>
            <a:pPr lvl="1" fontAlgn="base">
              <a:spcBef>
                <a:spcPct val="0"/>
              </a:spcBef>
              <a:spcAft>
                <a:spcPts val="400"/>
              </a:spcAft>
              <a:buClrTx/>
              <a:buSzPct val="75000"/>
              <a:buFont typeface="Wingdings" pitchFamily="2" charset="2"/>
              <a:buChar char="Ø"/>
            </a:pPr>
            <a:r>
              <a:rPr lang="en-GB" altLang="en-US" sz="2100" dirty="0" smtClean="0">
                <a:solidFill>
                  <a:srgbClr val="000000"/>
                </a:solidFill>
                <a:cs typeface="Arial" panose="020B0604020202020204" pitchFamily="34" charset="0"/>
              </a:rPr>
              <a:t> overseeing day-to-day operation of school’s SEND provision;</a:t>
            </a:r>
          </a:p>
          <a:p>
            <a:pPr lvl="1" fontAlgn="base">
              <a:spcBef>
                <a:spcPct val="0"/>
              </a:spcBef>
              <a:spcAft>
                <a:spcPts val="400"/>
              </a:spcAft>
              <a:buClrTx/>
              <a:buSzPct val="75000"/>
              <a:buFont typeface="Wingdings" pitchFamily="2" charset="2"/>
              <a:buChar char="Ø"/>
            </a:pPr>
            <a:r>
              <a:rPr lang="en-GB" altLang="en-US" sz="2100" dirty="0" smtClean="0">
                <a:solidFill>
                  <a:srgbClr val="000000"/>
                </a:solidFill>
                <a:cs typeface="Arial" panose="020B0604020202020204" pitchFamily="34" charset="0"/>
              </a:rPr>
              <a:t> coordinating provision for children with SEND;</a:t>
            </a:r>
          </a:p>
          <a:p>
            <a:pPr lvl="1" fontAlgn="base">
              <a:spcBef>
                <a:spcPct val="0"/>
              </a:spcBef>
              <a:spcAft>
                <a:spcPts val="400"/>
              </a:spcAft>
              <a:buClrTx/>
              <a:buSzPct val="75000"/>
              <a:buFont typeface="Wingdings" pitchFamily="2" charset="2"/>
              <a:buChar char="Ø"/>
            </a:pPr>
            <a:r>
              <a:rPr lang="en-GB" altLang="en-US" sz="2100" dirty="0" smtClean="0">
                <a:solidFill>
                  <a:srgbClr val="000000"/>
                </a:solidFill>
                <a:cs typeface="Arial" panose="020B0604020202020204" pitchFamily="34" charset="0"/>
              </a:rPr>
              <a:t> liaising with designated teacher where a Looked after Child has SEND;  </a:t>
            </a:r>
          </a:p>
          <a:p>
            <a:pPr lvl="1" fontAlgn="base">
              <a:spcBef>
                <a:spcPct val="0"/>
              </a:spcBef>
              <a:spcAft>
                <a:spcPts val="400"/>
              </a:spcAft>
              <a:buClrTx/>
              <a:buSzPct val="75000"/>
              <a:buFont typeface="Wingdings" pitchFamily="2" charset="2"/>
              <a:buChar char="Ø"/>
            </a:pPr>
            <a:r>
              <a:rPr lang="en-GB" altLang="en-US" sz="2100" dirty="0" smtClean="0">
                <a:solidFill>
                  <a:srgbClr val="000000"/>
                </a:solidFill>
                <a:cs typeface="Arial" panose="020B0604020202020204" pitchFamily="34" charset="0"/>
              </a:rPr>
              <a:t> advising on graduated approach to SEND Support;</a:t>
            </a:r>
          </a:p>
          <a:p>
            <a:pPr lvl="1" fontAlgn="base">
              <a:spcBef>
                <a:spcPct val="0"/>
              </a:spcBef>
              <a:spcAft>
                <a:spcPts val="400"/>
              </a:spcAft>
              <a:buClrTx/>
              <a:buSzPct val="75000"/>
              <a:buFont typeface="Wingdings" pitchFamily="2" charset="2"/>
              <a:buChar char="Ø"/>
            </a:pPr>
            <a:r>
              <a:rPr lang="en-GB" altLang="en-US" sz="2100" dirty="0" smtClean="0">
                <a:solidFill>
                  <a:srgbClr val="000000"/>
                </a:solidFill>
                <a:cs typeface="Arial" panose="020B0604020202020204" pitchFamily="34" charset="0"/>
              </a:rPr>
              <a:t> advising on use of delegated budget/other resources;</a:t>
            </a:r>
          </a:p>
          <a:p>
            <a:pPr lvl="1" fontAlgn="base">
              <a:spcBef>
                <a:spcPct val="0"/>
              </a:spcBef>
              <a:spcAft>
                <a:spcPts val="400"/>
              </a:spcAft>
              <a:buClrTx/>
              <a:buSzPct val="75000"/>
              <a:buFont typeface="Wingdings" pitchFamily="2" charset="2"/>
              <a:buChar char="Ø"/>
            </a:pPr>
            <a:r>
              <a:rPr lang="en-GB" altLang="en-US" sz="2100" dirty="0" smtClean="0">
                <a:solidFill>
                  <a:srgbClr val="000000"/>
                </a:solidFill>
                <a:cs typeface="Arial" panose="020B0604020202020204" pitchFamily="34" charset="0"/>
              </a:rPr>
              <a:t> liaising with parents/carers of children with SEND;</a:t>
            </a:r>
          </a:p>
          <a:p>
            <a:pPr lvl="1" fontAlgn="base">
              <a:spcBef>
                <a:spcPct val="0"/>
              </a:spcBef>
              <a:spcAft>
                <a:spcPts val="400"/>
              </a:spcAft>
              <a:buClrTx/>
              <a:buSzPct val="75000"/>
              <a:buFont typeface="Wingdings" pitchFamily="2" charset="2"/>
              <a:buChar char="Ø"/>
            </a:pPr>
            <a:r>
              <a:rPr lang="en-GB" altLang="en-US" sz="2100" dirty="0" smtClean="0">
                <a:solidFill>
                  <a:srgbClr val="000000"/>
                </a:solidFill>
                <a:cs typeface="Arial" panose="020B0604020202020204" pitchFamily="34" charset="0"/>
              </a:rPr>
              <a:t> links with other education settings and outside agencies;</a:t>
            </a:r>
          </a:p>
          <a:p>
            <a:pPr lvl="1" fontAlgn="base">
              <a:spcBef>
                <a:spcPct val="0"/>
              </a:spcBef>
              <a:spcAft>
                <a:spcPts val="400"/>
              </a:spcAft>
              <a:buClrTx/>
              <a:buSzPct val="75000"/>
              <a:buFont typeface="Wingdings" pitchFamily="2" charset="2"/>
              <a:buChar char="Ø"/>
            </a:pPr>
            <a:r>
              <a:rPr lang="en-GB" altLang="en-US" sz="2100" dirty="0" smtClean="0">
                <a:solidFill>
                  <a:srgbClr val="000000"/>
                </a:solidFill>
                <a:cs typeface="Arial" panose="020B0604020202020204" pitchFamily="34" charset="0"/>
              </a:rPr>
              <a:t> liaising with potential next providers of education;</a:t>
            </a:r>
          </a:p>
          <a:p>
            <a:pPr lvl="1" fontAlgn="base">
              <a:spcBef>
                <a:spcPct val="0"/>
              </a:spcBef>
              <a:spcAft>
                <a:spcPts val="400"/>
              </a:spcAft>
              <a:buClrTx/>
              <a:buSzPct val="75000"/>
              <a:buFont typeface="Wingdings" pitchFamily="2" charset="2"/>
              <a:buChar char="Ø"/>
            </a:pPr>
            <a:r>
              <a:rPr lang="en-GB" altLang="en-US" sz="2100" dirty="0" smtClean="0">
                <a:solidFill>
                  <a:srgbClr val="000000"/>
                </a:solidFill>
                <a:cs typeface="Arial" panose="020B0604020202020204" pitchFamily="34" charset="0"/>
              </a:rPr>
              <a:t> working with head and governors on Equality Act; and </a:t>
            </a:r>
          </a:p>
          <a:p>
            <a:pPr lvl="1" fontAlgn="base">
              <a:spcBef>
                <a:spcPct val="0"/>
              </a:spcBef>
              <a:spcAft>
                <a:spcPts val="400"/>
              </a:spcAft>
              <a:buClrTx/>
              <a:buSzPct val="75000"/>
              <a:buFont typeface="Wingdings" pitchFamily="2" charset="2"/>
              <a:buChar char="Ø"/>
            </a:pPr>
            <a:r>
              <a:rPr lang="en-GB" altLang="en-US" sz="2100" dirty="0" smtClean="0">
                <a:solidFill>
                  <a:srgbClr val="000000"/>
                </a:solidFill>
                <a:cs typeface="Arial" panose="020B0604020202020204" pitchFamily="34" charset="0"/>
              </a:rPr>
              <a:t> ensuring that SEND records are up to date.</a:t>
            </a:r>
          </a:p>
        </p:txBody>
      </p:sp>
      <p:sp>
        <p:nvSpPr>
          <p:cNvPr id="3" name="Title 2"/>
          <p:cNvSpPr>
            <a:spLocks noGrp="1"/>
          </p:cNvSpPr>
          <p:nvPr>
            <p:ph type="title"/>
          </p:nvPr>
        </p:nvSpPr>
        <p:spPr>
          <a:xfrm>
            <a:off x="914400" y="426635"/>
            <a:ext cx="8229600" cy="778098"/>
          </a:xfrm>
        </p:spPr>
        <p:txBody>
          <a:bodyPr>
            <a:normAutofit fontScale="90000"/>
          </a:bodyPr>
          <a:lstStyle/>
          <a:p>
            <a:r>
              <a:rPr lang="en-GB" sz="4200" dirty="0" smtClean="0">
                <a:solidFill>
                  <a:schemeClr val="tx1"/>
                </a:solidFill>
                <a:effectLst/>
              </a:rPr>
              <a:t>What do reforms mean for SENCos?</a:t>
            </a:r>
            <a:endParaRPr lang="en-GB" sz="4200" dirty="0">
              <a:solidFill>
                <a:schemeClr val="tx1"/>
              </a:solidFill>
              <a:effectLst/>
            </a:endParaRP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ctr">
              <a:defRPr sz="1200" b="1" smtClean="0">
                <a:solidFill>
                  <a:schemeClr val="tx1"/>
                </a:solidFill>
              </a:defRPr>
            </a:lvl1pPr>
          </a:lstStyle>
          <a:p>
            <a:pPr>
              <a:defRPr/>
            </a:pPr>
            <a:r>
              <a:rPr lang="en-GB" altLang="en-US" dirty="0" smtClean="0"/>
              <a:t>www.gdmorewood.com</a:t>
            </a:r>
            <a:endParaRPr lang="en-US"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dirty="0"/>
              <a:t>PRIVATE &amp; CONFIDENTIAL</a:t>
            </a:r>
          </a:p>
        </p:txBody>
      </p:sp>
    </p:spTree>
    <p:extLst>
      <p:ext uri="{BB962C8B-B14F-4D97-AF65-F5344CB8AC3E}">
        <p14:creationId xmlns:p14="http://schemas.microsoft.com/office/powerpoint/2010/main" xmlns="" val="159801579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bwMode="auto">
          <a:xfrm>
            <a:off x="684213" y="476250"/>
            <a:ext cx="7772400" cy="1081088"/>
          </a:xfrm>
          <a:prstGeom prst="rect">
            <a:avLst/>
          </a:prstGeom>
          <a:solidFill>
            <a:srgbClr val="FFFFFF"/>
          </a:solidFill>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eaLnBrk="1" hangingPunct="1"/>
            <a:r>
              <a:rPr lang="en-GB" altLang="en-US" b="1" dirty="0" smtClean="0">
                <a:latin typeface="Arial" charset="0"/>
                <a:ea typeface="ＭＳ Ｐゴシック" pitchFamily="34" charset="-128"/>
                <a:cs typeface="Arial" charset="0"/>
              </a:rPr>
              <a:t>NAHT CONTACTS</a:t>
            </a:r>
          </a:p>
        </p:txBody>
      </p:sp>
      <p:sp>
        <p:nvSpPr>
          <p:cNvPr id="17411" name="Rectangle 3"/>
          <p:cNvSpPr>
            <a:spLocks noGrp="1" noChangeArrowheads="1"/>
          </p:cNvSpPr>
          <p:nvPr>
            <p:ph type="body" idx="4294967295"/>
          </p:nvPr>
        </p:nvSpPr>
        <p:spPr bwMode="auto">
          <a:xfrm>
            <a:off x="323850" y="1885950"/>
            <a:ext cx="8640763" cy="3475038"/>
          </a:xfrm>
          <a:prstGeom prst="rect">
            <a:avLst/>
          </a:prstGeom>
          <a:solidFill>
            <a:srgbClr val="FFFFFF"/>
          </a:solidFill>
          <a:extLs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GB" altLang="en-US" sz="2000" b="1" u="sng" dirty="0" smtClean="0">
                <a:latin typeface="Arial" charset="0"/>
                <a:ea typeface="ＭＳ Ｐゴシック" pitchFamily="34" charset="-128"/>
                <a:cs typeface="Arial" charset="0"/>
              </a:rPr>
              <a:t>Main</a:t>
            </a:r>
            <a:r>
              <a:rPr lang="en-GB" altLang="en-US" sz="2000" u="sng" dirty="0" smtClean="0">
                <a:latin typeface="Arial" charset="0"/>
                <a:ea typeface="ＭＳ Ｐゴシック" pitchFamily="34" charset="-128"/>
                <a:cs typeface="Arial" charset="0"/>
              </a:rPr>
              <a:t> </a:t>
            </a:r>
            <a:r>
              <a:rPr lang="en-GB" altLang="en-US" sz="2000" b="1" u="sng" dirty="0" smtClean="0">
                <a:latin typeface="Arial" charset="0"/>
                <a:ea typeface="ＭＳ Ｐゴシック" pitchFamily="34" charset="-128"/>
                <a:cs typeface="Arial" charset="0"/>
              </a:rPr>
              <a:t>Contacts</a:t>
            </a:r>
          </a:p>
          <a:p>
            <a:pPr eaLnBrk="1" hangingPunct="1">
              <a:buFont typeface="Arial" charset="0"/>
              <a:buNone/>
            </a:pPr>
            <a:endParaRPr lang="en-GB" altLang="en-US" sz="2000" b="1" u="sng" dirty="0" smtClean="0">
              <a:latin typeface="Arial" charset="0"/>
              <a:ea typeface="ＭＳ Ｐゴシック" pitchFamily="34" charset="-128"/>
              <a:cs typeface="Arial" charset="0"/>
            </a:endParaRPr>
          </a:p>
          <a:p>
            <a:pPr lvl="1" eaLnBrk="1" hangingPunct="1"/>
            <a:r>
              <a:rPr lang="en-GB" altLang="en-US" dirty="0" smtClean="0">
                <a:latin typeface="Arial" charset="0"/>
                <a:ea typeface="ＭＳ Ｐゴシック" pitchFamily="34" charset="-128"/>
                <a:cs typeface="Arial" charset="0"/>
              </a:rPr>
              <a:t>Telephone number: 01444 472472</a:t>
            </a:r>
          </a:p>
          <a:p>
            <a:pPr lvl="1" eaLnBrk="1" hangingPunct="1"/>
            <a:r>
              <a:rPr lang="en-GB" altLang="en-US" dirty="0" smtClean="0">
                <a:latin typeface="Arial" charset="0"/>
                <a:ea typeface="ＭＳ Ｐゴシック" pitchFamily="34" charset="-128"/>
                <a:cs typeface="Arial" charset="0"/>
              </a:rPr>
              <a:t>Website: </a:t>
            </a:r>
            <a:r>
              <a:rPr lang="en-GB" altLang="en-US" b="1" dirty="0" smtClean="0">
                <a:latin typeface="Arial" charset="0"/>
                <a:ea typeface="ＭＳ Ｐゴシック" pitchFamily="34" charset="-128"/>
                <a:cs typeface="Arial" charset="0"/>
              </a:rPr>
              <a:t>www.naht.org.uk</a:t>
            </a:r>
          </a:p>
          <a:p>
            <a:pPr lvl="1" eaLnBrk="1" hangingPunct="1"/>
            <a:r>
              <a:rPr lang="en-GB" altLang="en-US" b="1" dirty="0" smtClean="0">
                <a:latin typeface="Arial" charset="0"/>
                <a:ea typeface="ＭＳ Ｐゴシック" pitchFamily="34" charset="-128"/>
                <a:cs typeface="Arial" charset="0"/>
              </a:rPr>
              <a:t> </a:t>
            </a:r>
            <a:endParaRPr lang="en-GB" altLang="en-US" dirty="0" smtClean="0">
              <a:latin typeface="Arial" charset="0"/>
              <a:ea typeface="ＭＳ Ｐゴシック" pitchFamily="34" charset="-128"/>
              <a:cs typeface="Arial" charset="0"/>
            </a:endParaRPr>
          </a:p>
          <a:p>
            <a:pPr eaLnBrk="1" hangingPunct="1"/>
            <a:r>
              <a:rPr lang="en-GB" altLang="en-US" sz="2000" dirty="0" smtClean="0">
                <a:latin typeface="Arial" charset="0"/>
                <a:ea typeface="ＭＳ Ｐゴシック" pitchFamily="34" charset="-128"/>
                <a:cs typeface="Arial" charset="0"/>
              </a:rPr>
              <a:t>Direct dial for </a:t>
            </a:r>
            <a:r>
              <a:rPr lang="en-GB" altLang="en-US" sz="2000" b="1" u="sng" dirty="0" smtClean="0">
                <a:latin typeface="Arial" charset="0"/>
                <a:ea typeface="ＭＳ Ｐゴシック" pitchFamily="34" charset="-128"/>
                <a:cs typeface="Arial" charset="0"/>
              </a:rPr>
              <a:t>Events</a:t>
            </a:r>
            <a:r>
              <a:rPr lang="en-GB" altLang="en-US" sz="2000" dirty="0" smtClean="0">
                <a:latin typeface="Arial" charset="0"/>
                <a:ea typeface="ＭＳ Ｐゴシック" pitchFamily="34" charset="-128"/>
                <a:cs typeface="Arial" charset="0"/>
              </a:rPr>
              <a:t> team: 01444 472405</a:t>
            </a:r>
          </a:p>
          <a:p>
            <a:pPr eaLnBrk="1" hangingPunct="1">
              <a:buFont typeface="Arial" charset="0"/>
              <a:buNone/>
            </a:pPr>
            <a:r>
              <a:rPr lang="en-GB" altLang="en-US" sz="2000" dirty="0" smtClean="0">
                <a:latin typeface="Arial" charset="0"/>
                <a:ea typeface="ＭＳ Ｐゴシック" pitchFamily="34" charset="-128"/>
                <a:cs typeface="Arial" charset="0"/>
              </a:rPr>
              <a:t>	 or email: </a:t>
            </a:r>
            <a:r>
              <a:rPr lang="en-GB" altLang="en-US" sz="2000" b="1" dirty="0" smtClean="0">
                <a:latin typeface="Arial" charset="0"/>
                <a:ea typeface="ＭＳ Ｐゴシック" pitchFamily="34" charset="-128"/>
                <a:cs typeface="Arial" charset="0"/>
              </a:rPr>
              <a:t>events@naht.org.uk</a:t>
            </a:r>
          </a:p>
          <a:p>
            <a:pPr eaLnBrk="1" hangingPunct="1">
              <a:buFont typeface="Arial" charset="0"/>
              <a:buNone/>
            </a:pPr>
            <a:r>
              <a:rPr lang="en-GB" altLang="en-US" sz="2000" dirty="0" smtClean="0">
                <a:latin typeface="Arial" charset="0"/>
                <a:ea typeface="ＭＳ Ｐゴシック" pitchFamily="34" charset="-128"/>
                <a:cs typeface="Arial" charset="0"/>
              </a:rPr>
              <a:t> </a:t>
            </a:r>
          </a:p>
          <a:p>
            <a:pPr eaLnBrk="1" hangingPunct="1"/>
            <a:r>
              <a:rPr lang="en-GB" altLang="en-US" sz="2000" dirty="0" smtClean="0">
                <a:latin typeface="Arial" charset="0"/>
                <a:ea typeface="ＭＳ Ｐゴシック" pitchFamily="34" charset="-128"/>
                <a:cs typeface="Arial" charset="0"/>
              </a:rPr>
              <a:t>Website: </a:t>
            </a:r>
            <a:r>
              <a:rPr lang="en-GB" altLang="en-US" sz="2000" b="1" dirty="0" smtClean="0">
                <a:latin typeface="Arial" charset="0"/>
                <a:ea typeface="ＭＳ Ｐゴシック" pitchFamily="34" charset="-128"/>
                <a:cs typeface="Arial" charset="0"/>
              </a:rPr>
              <a:t>www.naht.org.uk/welcome/naht-events</a:t>
            </a:r>
            <a:r>
              <a:rPr lang="en-GB" altLang="en-US" sz="2000" dirty="0" smtClean="0">
                <a:latin typeface="Arial" charset="0"/>
                <a:ea typeface="ＭＳ Ｐゴシック" pitchFamily="34" charset="-128"/>
                <a:cs typeface="Arial" charset="0"/>
              </a:rPr>
              <a:t>  </a:t>
            </a:r>
          </a:p>
          <a:p>
            <a:pPr eaLnBrk="1" hangingPunct="1"/>
            <a:endParaRPr lang="en-GB" altLang="en-US" sz="2000" dirty="0" smtClean="0">
              <a:latin typeface="Arial" charset="0"/>
              <a:ea typeface="ＭＳ Ｐゴシック" pitchFamily="34" charset="-128"/>
              <a:cs typeface="Arial" charset="0"/>
            </a:endParaRPr>
          </a:p>
        </p:txBody>
      </p:sp>
      <p:sp>
        <p:nvSpPr>
          <p:cNvPr id="4" name="Date Placeholder 3"/>
          <p:cNvSpPr>
            <a:spLocks noGrp="1"/>
          </p:cNvSpPr>
          <p:nvPr>
            <p:ph type="dt" sz="half" idx="4294967295"/>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ctr">
              <a:defRPr sz="1200" b="1" smtClean="0">
                <a:solidFill>
                  <a:schemeClr val="tx1"/>
                </a:solidFill>
              </a:defRPr>
            </a:lvl1pPr>
          </a:lstStyle>
          <a:p>
            <a:pPr>
              <a:defRPr/>
            </a:pPr>
            <a:r>
              <a:rPr lang="en-GB" altLang="en-US" dirty="0" smtClean="0"/>
              <a:t>www.gdmorewood.com</a:t>
            </a:r>
            <a:endParaRPr lang="en-US" altLang="en-US" dirty="0"/>
          </a:p>
        </p:txBody>
      </p:sp>
      <p:sp>
        <p:nvSpPr>
          <p:cNvPr id="5" name="Footer Placeholder 4"/>
          <p:cNvSpPr>
            <a:spLocks noGrp="1"/>
          </p:cNvSpPr>
          <p:nvPr>
            <p:ph type="ftr" sz="quarter" idx="4294967295"/>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dirty="0"/>
              <a:t>PRIVATE &amp; CONFIDENTIAL</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ate Placeholder 1"/>
          <p:cNvSpPr>
            <a:spLocks noGrp="1"/>
          </p:cNvSpPr>
          <p:nvPr>
            <p:ph type="dt"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ltLang="en-US" dirty="0" smtClean="0">
                <a:solidFill>
                  <a:schemeClr val="bg2"/>
                </a:solidFill>
              </a:rPr>
              <a:t>www.gdmorewood.com</a:t>
            </a:r>
            <a:endParaRPr lang="en-US" altLang="en-US" dirty="0">
              <a:solidFill>
                <a:schemeClr val="bg2"/>
              </a:solidFill>
            </a:endParaRPr>
          </a:p>
        </p:txBody>
      </p:sp>
      <p:sp>
        <p:nvSpPr>
          <p:cNvPr id="3" name="Footer Placeholder 2"/>
          <p:cNvSpPr>
            <a:spLocks noGrp="1"/>
          </p:cNvSpPr>
          <p:nvPr>
            <p:ph type="ftr" sz="quarter" idx="12"/>
          </p:nvPr>
        </p:nvSpPr>
        <p:spPr/>
        <p:txBody>
          <a:bodyPr/>
          <a:lstStyle/>
          <a:p>
            <a:pPr>
              <a:defRPr/>
            </a:pPr>
            <a:r>
              <a:rPr lang="en-US" dirty="0"/>
              <a:t>PRIVATE &amp; CONFIDENTIAL</a:t>
            </a:r>
          </a:p>
        </p:txBody>
      </p:sp>
      <p:sp>
        <p:nvSpPr>
          <p:cNvPr id="18436" name="Text Placeholder 3"/>
          <p:cNvSpPr>
            <a:spLocks noGrp="1"/>
          </p:cNvSpPr>
          <p:nvPr>
            <p:ph type="body" sz="quarter" idx="10"/>
          </p:nvPr>
        </p:nvSpPr>
        <p:spPr bwMode="auto">
          <a:xfrm>
            <a:off x="457200" y="4846638"/>
            <a:ext cx="8229600" cy="161131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altLang="en-US" dirty="0" smtClean="0">
                <a:latin typeface="Arial" charset="0"/>
                <a:ea typeface="ＭＳ Ｐゴシック" pitchFamily="34" charset="-128"/>
                <a:cs typeface="Arial" charset="0"/>
              </a:rPr>
              <a:t>Thank you</a:t>
            </a:r>
          </a:p>
          <a:p>
            <a:pPr eaLnBrk="1" hangingPunct="1"/>
            <a:endParaRPr lang="en-US" altLang="en-US" dirty="0" smtClean="0">
              <a:latin typeface="Arial" charset="0"/>
              <a:ea typeface="ＭＳ Ｐゴシック" pitchFamily="34" charset="-128"/>
              <a:cs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56693"/>
            <a:ext cx="8229600" cy="4525963"/>
          </a:xfrm>
        </p:spPr>
        <p:txBody>
          <a:bodyPr/>
          <a:lstStyle/>
          <a:p>
            <a:pPr>
              <a:buNone/>
            </a:pPr>
            <a:r>
              <a:rPr lang="en-GB" sz="2800" dirty="0" smtClean="0">
                <a:cs typeface="Arial" panose="020B0604020202020204" pitchFamily="34" charset="0"/>
              </a:rPr>
              <a:t>	‘The SENCo must be a qualified teacher working at the school.  A newly appointed SENCo must be a qualified teacher and, where they have not previously been the SENCo at that or any other relevant school for a total period of twelve months, they must achieve a National Award in Special Educational Coordination within three years of appointment.’ </a:t>
            </a:r>
          </a:p>
          <a:p>
            <a:pPr algn="r">
              <a:buNone/>
            </a:pPr>
            <a:r>
              <a:rPr lang="en-GB" sz="2800" dirty="0" smtClean="0">
                <a:cs typeface="Arial" panose="020B0604020202020204" pitchFamily="34" charset="0"/>
              </a:rPr>
              <a:t>(Code of Practice, 6.85)</a:t>
            </a:r>
            <a:endParaRPr lang="en-GB" sz="2800" dirty="0" smtClean="0"/>
          </a:p>
          <a:p>
            <a:pPr>
              <a:buNone/>
            </a:pPr>
            <a:endParaRPr lang="en-GB" dirty="0"/>
          </a:p>
        </p:txBody>
      </p:sp>
      <p:sp>
        <p:nvSpPr>
          <p:cNvPr id="3" name="Title 2"/>
          <p:cNvSpPr>
            <a:spLocks noGrp="1"/>
          </p:cNvSpPr>
          <p:nvPr>
            <p:ph type="title"/>
          </p:nvPr>
        </p:nvSpPr>
        <p:spPr>
          <a:xfrm>
            <a:off x="914400" y="387372"/>
            <a:ext cx="8229600" cy="1143000"/>
          </a:xfrm>
        </p:spPr>
        <p:txBody>
          <a:bodyPr>
            <a:normAutofit/>
          </a:bodyPr>
          <a:lstStyle/>
          <a:p>
            <a:r>
              <a:rPr lang="en-GB" sz="4200" dirty="0" smtClean="0">
                <a:solidFill>
                  <a:schemeClr val="tx1"/>
                </a:solidFill>
                <a:effectLst/>
              </a:rPr>
              <a:t>Remember – still…</a:t>
            </a:r>
            <a:endParaRPr lang="en-GB" sz="4200" dirty="0">
              <a:solidFill>
                <a:schemeClr val="tx1"/>
              </a:solidFill>
              <a:effectLst/>
            </a:endParaRP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ctr">
              <a:defRPr sz="1200" b="1" smtClean="0">
                <a:solidFill>
                  <a:schemeClr val="tx1"/>
                </a:solidFill>
              </a:defRPr>
            </a:lvl1pPr>
          </a:lstStyle>
          <a:p>
            <a:pPr>
              <a:defRPr/>
            </a:pPr>
            <a:r>
              <a:rPr lang="en-GB" altLang="en-US" dirty="0" smtClean="0"/>
              <a:t>www.gdmorewood.com</a:t>
            </a:r>
            <a:endParaRPr lang="en-US"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dirty="0"/>
              <a:t>PRIVATE &amp; CONFIDENTIAL</a:t>
            </a:r>
          </a:p>
        </p:txBody>
      </p:sp>
    </p:spTree>
    <p:extLst>
      <p:ext uri="{BB962C8B-B14F-4D97-AF65-F5344CB8AC3E}">
        <p14:creationId xmlns:p14="http://schemas.microsoft.com/office/powerpoint/2010/main" xmlns="" val="28781004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60006"/>
            <a:ext cx="8229600" cy="4525963"/>
          </a:xfrm>
        </p:spPr>
        <p:txBody>
          <a:bodyPr/>
          <a:lstStyle/>
          <a:p>
            <a:pPr>
              <a:buClrTx/>
              <a:buSzPct val="75000"/>
              <a:buNone/>
            </a:pPr>
            <a:r>
              <a:rPr lang="en-GB" dirty="0" smtClean="0">
                <a:latin typeface="Arial"/>
                <a:ea typeface="Times New Roman"/>
                <a:cs typeface="Times New Roman"/>
              </a:rPr>
              <a:t>	‘</a:t>
            </a:r>
            <a:r>
              <a:rPr lang="en-GB" sz="2800" dirty="0" smtClean="0">
                <a:ea typeface="Times New Roman"/>
                <a:cs typeface="Times New Roman"/>
              </a:rPr>
              <a:t>The classroom teacher plays a central role constantly reviewing and monitoring progress and setting targets for the child.’ 			</a:t>
            </a:r>
          </a:p>
          <a:p>
            <a:pPr algn="r">
              <a:buClrTx/>
              <a:buSzPct val="75000"/>
              <a:buNone/>
            </a:pPr>
            <a:r>
              <a:rPr lang="en-GB" sz="2800" dirty="0" smtClean="0">
                <a:cs typeface="Times New Roman"/>
              </a:rPr>
              <a:t>(Code of Practice, section 6.45-6.56)</a:t>
            </a:r>
          </a:p>
          <a:p>
            <a:pPr>
              <a:buClrTx/>
              <a:buSzPct val="75000"/>
              <a:buNone/>
            </a:pPr>
            <a:endParaRPr lang="en-GB" sz="1600" dirty="0" smtClean="0"/>
          </a:p>
          <a:p>
            <a:pPr>
              <a:buClrTx/>
              <a:buSzPct val="75000"/>
              <a:buNone/>
            </a:pPr>
            <a:r>
              <a:rPr lang="en-GB" sz="2800" dirty="0" smtClean="0">
                <a:cs typeface="Arial" panose="020B0604020202020204" pitchFamily="34" charset="0"/>
              </a:rPr>
              <a:t>	Classroom and subject teachers are at the heart of the new SEND Support system, driving the movement around the four stages (assess, plan, do, review) of action with the support guidance of the SENCo and specialist staff. </a:t>
            </a:r>
          </a:p>
          <a:p>
            <a:pPr>
              <a:buClrTx/>
              <a:buSzPct val="75000"/>
              <a:buFont typeface="Wingdings" pitchFamily="2" charset="2"/>
              <a:buChar char="Ø"/>
            </a:pPr>
            <a:endParaRPr lang="en-GB" dirty="0" smtClean="0"/>
          </a:p>
          <a:p>
            <a:pPr>
              <a:buClrTx/>
              <a:buSzPct val="75000"/>
              <a:buFont typeface="Wingdings" pitchFamily="2" charset="2"/>
              <a:buChar char="Ø"/>
            </a:pPr>
            <a:endParaRPr lang="en-GB" dirty="0"/>
          </a:p>
        </p:txBody>
      </p:sp>
      <p:sp>
        <p:nvSpPr>
          <p:cNvPr id="3" name="Title 2"/>
          <p:cNvSpPr>
            <a:spLocks noGrp="1"/>
          </p:cNvSpPr>
          <p:nvPr>
            <p:ph type="title"/>
          </p:nvPr>
        </p:nvSpPr>
        <p:spPr>
          <a:xfrm>
            <a:off x="726510" y="462528"/>
            <a:ext cx="8417490" cy="778098"/>
          </a:xfrm>
        </p:spPr>
        <p:txBody>
          <a:bodyPr>
            <a:normAutofit fontScale="90000"/>
          </a:bodyPr>
          <a:lstStyle/>
          <a:p>
            <a:r>
              <a:rPr lang="en-GB" sz="4200" dirty="0" smtClean="0">
                <a:solidFill>
                  <a:schemeClr val="tx1"/>
                </a:solidFill>
                <a:effectLst/>
              </a:rPr>
              <a:t>What do reforms mean for teachers?</a:t>
            </a:r>
            <a:endParaRPr lang="en-GB" sz="4200" dirty="0">
              <a:solidFill>
                <a:schemeClr val="tx1"/>
              </a:solidFill>
              <a:effectLst/>
            </a:endParaRP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ctr">
              <a:defRPr sz="1200" b="1" smtClean="0">
                <a:solidFill>
                  <a:schemeClr val="tx1"/>
                </a:solidFill>
              </a:defRPr>
            </a:lvl1pPr>
          </a:lstStyle>
          <a:p>
            <a:pPr>
              <a:defRPr/>
            </a:pPr>
            <a:r>
              <a:rPr lang="en-GB" altLang="en-US" dirty="0" smtClean="0"/>
              <a:t>www.gdmorewood.com</a:t>
            </a:r>
            <a:endParaRPr lang="en-US"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dirty="0"/>
              <a:t>PRIVATE &amp; CONFIDENTIAL</a:t>
            </a:r>
          </a:p>
        </p:txBody>
      </p:sp>
    </p:spTree>
    <p:extLst>
      <p:ext uri="{BB962C8B-B14F-4D97-AF65-F5344CB8AC3E}">
        <p14:creationId xmlns:p14="http://schemas.microsoft.com/office/powerpoint/2010/main" xmlns="" val="28040219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281835"/>
            <a:ext cx="8064896" cy="4525963"/>
          </a:xfrm>
        </p:spPr>
        <p:txBody>
          <a:bodyPr>
            <a:noAutofit/>
          </a:bodyPr>
          <a:lstStyle/>
          <a:p>
            <a:pPr marL="0" indent="0">
              <a:buNone/>
            </a:pPr>
            <a:r>
              <a:rPr lang="en-GB" sz="2000" dirty="0" smtClean="0">
                <a:cs typeface="Arial" panose="020B0604020202020204" pitchFamily="34" charset="0"/>
              </a:rPr>
              <a:t>The classroom teacher should:</a:t>
            </a:r>
          </a:p>
          <a:p>
            <a:pPr marL="0" indent="0">
              <a:buNone/>
            </a:pPr>
            <a:endParaRPr lang="en-GB" sz="800" b="1" dirty="0" smtClean="0">
              <a:ea typeface="Times New Roman"/>
              <a:cs typeface="Arial" panose="020B0604020202020204" pitchFamily="34" charset="0"/>
            </a:endParaRPr>
          </a:p>
          <a:p>
            <a:pPr hangingPunct="0">
              <a:lnSpc>
                <a:spcPct val="120000"/>
              </a:lnSpc>
              <a:spcBef>
                <a:spcPts val="0"/>
              </a:spcBef>
              <a:spcAft>
                <a:spcPts val="400"/>
              </a:spcAft>
              <a:buClrTx/>
              <a:buSzPct val="75000"/>
              <a:buFont typeface="Wingdings" pitchFamily="2" charset="2"/>
              <a:buChar char="Ø"/>
            </a:pPr>
            <a:r>
              <a:rPr lang="en-GB" sz="2000" b="1" dirty="0" smtClean="0">
                <a:ea typeface="Times New Roman"/>
                <a:cs typeface="Arial" panose="020B0604020202020204" pitchFamily="34" charset="0"/>
              </a:rPr>
              <a:t>Focus on outcomes for the child: </a:t>
            </a:r>
            <a:r>
              <a:rPr lang="en-GB" sz="2000" dirty="0" smtClean="0">
                <a:ea typeface="Times New Roman"/>
                <a:cs typeface="Arial" panose="020B0604020202020204" pitchFamily="34" charset="0"/>
              </a:rPr>
              <a:t>be clear about the outcome wanted from any SEND support</a:t>
            </a:r>
          </a:p>
          <a:p>
            <a:pPr lvl="0" hangingPunct="0">
              <a:lnSpc>
                <a:spcPct val="120000"/>
              </a:lnSpc>
              <a:spcBef>
                <a:spcPts val="0"/>
              </a:spcBef>
              <a:spcAft>
                <a:spcPts val="400"/>
              </a:spcAft>
              <a:buClrTx/>
              <a:buSzPct val="75000"/>
              <a:buFont typeface="Wingdings" pitchFamily="2" charset="2"/>
              <a:buChar char="Ø"/>
            </a:pPr>
            <a:r>
              <a:rPr lang="en-GB" sz="2000" b="1" dirty="0" smtClean="0">
                <a:ea typeface="Times New Roman"/>
                <a:cs typeface="Arial" panose="020B0604020202020204" pitchFamily="34" charset="0"/>
              </a:rPr>
              <a:t>Be responsible for meeting special educational needs: </a:t>
            </a:r>
            <a:r>
              <a:rPr lang="en-GB" sz="2000" dirty="0" smtClean="0">
                <a:ea typeface="Times New Roman"/>
                <a:cs typeface="Arial" panose="020B0604020202020204" pitchFamily="34" charset="0"/>
              </a:rPr>
              <a:t>use the SENCo strategically to support the quality of teaching,  evaluate the quality of support and contribute to school improvement</a:t>
            </a:r>
          </a:p>
          <a:p>
            <a:pPr lvl="0" hangingPunct="0">
              <a:lnSpc>
                <a:spcPct val="120000"/>
              </a:lnSpc>
              <a:spcBef>
                <a:spcPts val="0"/>
              </a:spcBef>
              <a:spcAft>
                <a:spcPts val="400"/>
              </a:spcAft>
              <a:buClrTx/>
              <a:buSzPct val="75000"/>
              <a:buFont typeface="Wingdings" pitchFamily="2" charset="2"/>
              <a:buChar char="Ø"/>
            </a:pPr>
            <a:r>
              <a:rPr lang="en-GB" sz="2000" b="1" dirty="0" smtClean="0">
                <a:ea typeface="Times New Roman"/>
                <a:cs typeface="Arial" panose="020B0604020202020204" pitchFamily="34" charset="0"/>
              </a:rPr>
              <a:t>Have high aspirations for every student: </a:t>
            </a:r>
            <a:r>
              <a:rPr lang="en-GB" sz="2000" dirty="0" smtClean="0">
                <a:ea typeface="Times New Roman"/>
                <a:cs typeface="Arial" panose="020B0604020202020204" pitchFamily="34" charset="0"/>
              </a:rPr>
              <a:t>set clear progress targets for students and be clear about how the full range of resources are going to help reach them</a:t>
            </a:r>
          </a:p>
          <a:p>
            <a:pPr lvl="0" hangingPunct="0">
              <a:lnSpc>
                <a:spcPct val="120000"/>
              </a:lnSpc>
              <a:spcBef>
                <a:spcPts val="0"/>
              </a:spcBef>
              <a:spcAft>
                <a:spcPts val="400"/>
              </a:spcAft>
              <a:buClrTx/>
              <a:buSzPct val="75000"/>
              <a:buFont typeface="Wingdings" pitchFamily="2" charset="2"/>
              <a:buChar char="Ø"/>
            </a:pPr>
            <a:r>
              <a:rPr lang="en-GB" sz="2000" b="1" dirty="0" smtClean="0">
                <a:cs typeface="Arial" panose="020B0604020202020204" pitchFamily="34" charset="0"/>
              </a:rPr>
              <a:t>Involve parents/carers and students in planning and reviewing progress: </a:t>
            </a:r>
            <a:r>
              <a:rPr lang="en-GB" sz="2000" dirty="0" smtClean="0">
                <a:cs typeface="Arial" panose="020B0604020202020204" pitchFamily="34" charset="0"/>
              </a:rPr>
              <a:t>seek their views and provide regular updates on progress</a:t>
            </a:r>
          </a:p>
        </p:txBody>
      </p:sp>
      <p:sp>
        <p:nvSpPr>
          <p:cNvPr id="3" name="Title 2"/>
          <p:cNvSpPr>
            <a:spLocks noGrp="1"/>
          </p:cNvSpPr>
          <p:nvPr>
            <p:ph type="title"/>
          </p:nvPr>
        </p:nvSpPr>
        <p:spPr>
          <a:xfrm>
            <a:off x="719064" y="208695"/>
            <a:ext cx="8424936" cy="936104"/>
          </a:xfrm>
        </p:spPr>
        <p:txBody>
          <a:bodyPr>
            <a:normAutofit fontScale="90000"/>
          </a:bodyPr>
          <a:lstStyle/>
          <a:p>
            <a:r>
              <a:rPr lang="en-GB" sz="4200" dirty="0" smtClean="0">
                <a:solidFill>
                  <a:schemeClr val="tx1"/>
                </a:solidFill>
                <a:effectLst/>
              </a:rPr>
              <a:t>What do reforms mean for teachers?</a:t>
            </a:r>
            <a:endParaRPr lang="en-GB" sz="4200" dirty="0">
              <a:solidFill>
                <a:schemeClr val="tx1"/>
              </a:solidFill>
              <a:effectLst/>
            </a:endParaRP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ctr">
              <a:defRPr sz="1200" b="1" smtClean="0">
                <a:solidFill>
                  <a:schemeClr val="tx1"/>
                </a:solidFill>
              </a:defRPr>
            </a:lvl1pPr>
          </a:lstStyle>
          <a:p>
            <a:pPr>
              <a:defRPr/>
            </a:pPr>
            <a:r>
              <a:rPr lang="en-GB" altLang="en-US" dirty="0" smtClean="0"/>
              <a:t>www.gdmorewood.com</a:t>
            </a:r>
            <a:endParaRPr lang="en-US"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dirty="0"/>
              <a:t>PRIVATE &amp; CONFIDENTIAL</a:t>
            </a:r>
          </a:p>
        </p:txBody>
      </p:sp>
    </p:spTree>
    <p:extLst>
      <p:ext uri="{BB962C8B-B14F-4D97-AF65-F5344CB8AC3E}">
        <p14:creationId xmlns:p14="http://schemas.microsoft.com/office/powerpoint/2010/main" xmlns="" val="2525516583"/>
      </p:ext>
    </p:extLst>
  </p:cSld>
  <p:clrMapOvr>
    <a:masterClrMapping/>
  </p:clrMapOvr>
  <p:timing>
    <p:tnLst>
      <p:par>
        <p:cTn id="1" dur="indefinite" restart="never" nodeType="tmRoot"/>
      </p:par>
    </p:tnLst>
  </p:timing>
</p:sld>
</file>

<file path=ppt/theme/theme1.xml><?xml version="1.0" encoding="utf-8"?>
<a:theme xmlns:a="http://schemas.openxmlformats.org/drawingml/2006/main" name="NAHT TITLE PAGE">
  <a:themeElements>
    <a:clrScheme name="NAHT">
      <a:dk1>
        <a:srgbClr val="011138"/>
      </a:dk1>
      <a:lt1>
        <a:sysClr val="window" lastClr="FFFFFF"/>
      </a:lt1>
      <a:dk2>
        <a:srgbClr val="001138"/>
      </a:dk2>
      <a:lt2>
        <a:srgbClr val="FFFFFF"/>
      </a:lt2>
      <a:accent1>
        <a:srgbClr val="4FA1DB"/>
      </a:accent1>
      <a:accent2>
        <a:srgbClr val="502882"/>
      </a:accent2>
      <a:accent3>
        <a:srgbClr val="2F2C83"/>
      </a:accent3>
      <a:accent4>
        <a:srgbClr val="FFFEFE"/>
      </a:accent4>
      <a:accent5>
        <a:srgbClr val="FFFEFE"/>
      </a:accent5>
      <a:accent6>
        <a:srgbClr val="FFFEFE"/>
      </a:accent6>
      <a:hlink>
        <a:srgbClr val="4FA1DB"/>
      </a:hlink>
      <a:folHlink>
        <a:srgbClr val="684694"/>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NAHT TITLE PAGE">
  <a:themeElements>
    <a:clrScheme name="NAHT">
      <a:dk1>
        <a:srgbClr val="011138"/>
      </a:dk1>
      <a:lt1>
        <a:sysClr val="window" lastClr="FFFFFF"/>
      </a:lt1>
      <a:dk2>
        <a:srgbClr val="001138"/>
      </a:dk2>
      <a:lt2>
        <a:srgbClr val="FFFFFF"/>
      </a:lt2>
      <a:accent1>
        <a:srgbClr val="4FA1DB"/>
      </a:accent1>
      <a:accent2>
        <a:srgbClr val="502882"/>
      </a:accent2>
      <a:accent3>
        <a:srgbClr val="2F2C83"/>
      </a:accent3>
      <a:accent4>
        <a:srgbClr val="FFFEFE"/>
      </a:accent4>
      <a:accent5>
        <a:srgbClr val="FFFEFE"/>
      </a:accent5>
      <a:accent6>
        <a:srgbClr val="FFFEFE"/>
      </a:accent6>
      <a:hlink>
        <a:srgbClr val="4FA1DB"/>
      </a:hlink>
      <a:folHlink>
        <a:srgbClr val="684694"/>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NAHT TITLE PAGE">
  <a:themeElements>
    <a:clrScheme name="NAHT">
      <a:dk1>
        <a:srgbClr val="011138"/>
      </a:dk1>
      <a:lt1>
        <a:sysClr val="window" lastClr="FFFFFF"/>
      </a:lt1>
      <a:dk2>
        <a:srgbClr val="001138"/>
      </a:dk2>
      <a:lt2>
        <a:srgbClr val="FFFFFF"/>
      </a:lt2>
      <a:accent1>
        <a:srgbClr val="4FA1DB"/>
      </a:accent1>
      <a:accent2>
        <a:srgbClr val="502882"/>
      </a:accent2>
      <a:accent3>
        <a:srgbClr val="2F2C83"/>
      </a:accent3>
      <a:accent4>
        <a:srgbClr val="FFFEFE"/>
      </a:accent4>
      <a:accent5>
        <a:srgbClr val="FFFEFE"/>
      </a:accent5>
      <a:accent6>
        <a:srgbClr val="FFFEFE"/>
      </a:accent6>
      <a:hlink>
        <a:srgbClr val="4FA1DB"/>
      </a:hlink>
      <a:folHlink>
        <a:srgbClr val="684694"/>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NAHT TITLE PAGE">
  <a:themeElements>
    <a:clrScheme name="NAHT">
      <a:dk1>
        <a:srgbClr val="011138"/>
      </a:dk1>
      <a:lt1>
        <a:sysClr val="window" lastClr="FFFFFF"/>
      </a:lt1>
      <a:dk2>
        <a:srgbClr val="001138"/>
      </a:dk2>
      <a:lt2>
        <a:srgbClr val="FFFFFF"/>
      </a:lt2>
      <a:accent1>
        <a:srgbClr val="4FA1DB"/>
      </a:accent1>
      <a:accent2>
        <a:srgbClr val="502882"/>
      </a:accent2>
      <a:accent3>
        <a:srgbClr val="2F2C83"/>
      </a:accent3>
      <a:accent4>
        <a:srgbClr val="FFFEFE"/>
      </a:accent4>
      <a:accent5>
        <a:srgbClr val="FFFEFE"/>
      </a:accent5>
      <a:accent6>
        <a:srgbClr val="FFFEFE"/>
      </a:accent6>
      <a:hlink>
        <a:srgbClr val="4FA1DB"/>
      </a:hlink>
      <a:folHlink>
        <a:srgbClr val="684694"/>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NAHT TITLE PAGE">
  <a:themeElements>
    <a:clrScheme name="NAHT">
      <a:dk1>
        <a:srgbClr val="011138"/>
      </a:dk1>
      <a:lt1>
        <a:sysClr val="window" lastClr="FFFFFF"/>
      </a:lt1>
      <a:dk2>
        <a:srgbClr val="001138"/>
      </a:dk2>
      <a:lt2>
        <a:srgbClr val="FFFFFF"/>
      </a:lt2>
      <a:accent1>
        <a:srgbClr val="4FA1DB"/>
      </a:accent1>
      <a:accent2>
        <a:srgbClr val="502882"/>
      </a:accent2>
      <a:accent3>
        <a:srgbClr val="2F2C83"/>
      </a:accent3>
      <a:accent4>
        <a:srgbClr val="FFFEFE"/>
      </a:accent4>
      <a:accent5>
        <a:srgbClr val="FFFEFE"/>
      </a:accent5>
      <a:accent6>
        <a:srgbClr val="FFFEFE"/>
      </a:accent6>
      <a:hlink>
        <a:srgbClr val="4FA1DB"/>
      </a:hlink>
      <a:folHlink>
        <a:srgbClr val="684694"/>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1076</TotalTime>
  <Words>3011</Words>
  <Application>Microsoft Office PowerPoint</Application>
  <PresentationFormat>On-screen Show (4:3)</PresentationFormat>
  <Paragraphs>501</Paragraphs>
  <Slides>61</Slides>
  <Notes>5</Notes>
  <HiddenSlides>0</HiddenSlides>
  <MMClips>0</MMClips>
  <ScaleCrop>false</ScaleCrop>
  <HeadingPairs>
    <vt:vector size="6" baseType="variant">
      <vt:variant>
        <vt:lpstr>Theme</vt:lpstr>
      </vt:variant>
      <vt:variant>
        <vt:i4>5</vt:i4>
      </vt:variant>
      <vt:variant>
        <vt:lpstr>Embedded OLE Servers</vt:lpstr>
      </vt:variant>
      <vt:variant>
        <vt:i4>1</vt:i4>
      </vt:variant>
      <vt:variant>
        <vt:lpstr>Slide Titles</vt:lpstr>
      </vt:variant>
      <vt:variant>
        <vt:i4>61</vt:i4>
      </vt:variant>
    </vt:vector>
  </HeadingPairs>
  <TitlesOfParts>
    <vt:vector size="67" baseType="lpstr">
      <vt:lpstr>NAHT TITLE PAGE</vt:lpstr>
      <vt:lpstr>1_NAHT TITLE PAGE</vt:lpstr>
      <vt:lpstr>2_NAHT TITLE PAGE</vt:lpstr>
      <vt:lpstr>3_NAHT TITLE PAGE</vt:lpstr>
      <vt:lpstr>4_NAHT TITLE PAGE</vt:lpstr>
      <vt:lpstr>Microsoft Office Excel 97-2003 Worksheet</vt:lpstr>
      <vt:lpstr>Slide 1</vt:lpstr>
      <vt:lpstr>CONTENTS &amp; AIMS OF SESSION</vt:lpstr>
      <vt:lpstr>Slide 3</vt:lpstr>
      <vt:lpstr>From September 2014 … </vt:lpstr>
      <vt:lpstr>What do reforms mean for SENCos?</vt:lpstr>
      <vt:lpstr>What do reforms mean for SENCos?</vt:lpstr>
      <vt:lpstr>Remember – still…</vt:lpstr>
      <vt:lpstr>What do reforms mean for teachers?</vt:lpstr>
      <vt:lpstr>What do reforms mean for teachers?</vt:lpstr>
      <vt:lpstr>Also worth remembering…</vt:lpstr>
      <vt:lpstr>Also worth remembering…</vt:lpstr>
      <vt:lpstr>Key Information &amp; The Law…</vt:lpstr>
      <vt:lpstr>Priestnall School’s commitment…</vt:lpstr>
      <vt:lpstr>How to adapt and develop…</vt:lpstr>
      <vt:lpstr>Early identification of need &amp; a graduated approach…</vt:lpstr>
      <vt:lpstr>Using TAs &amp; Support Staff… (1)</vt:lpstr>
      <vt:lpstr>Support models – how many can you think of?</vt:lpstr>
      <vt:lpstr>Using TAs &amp; Support Staff… (2)</vt:lpstr>
      <vt:lpstr>Additional thought is required…</vt:lpstr>
      <vt:lpstr>21st Century Children…(1) - a key message!</vt:lpstr>
      <vt:lpstr>21st Century Children (2)</vt:lpstr>
      <vt:lpstr>Slide 22</vt:lpstr>
      <vt:lpstr>Slide 23</vt:lpstr>
      <vt:lpstr>Must-haves for your schools…</vt:lpstr>
      <vt:lpstr>Have high aspirations for every young person…</vt:lpstr>
      <vt:lpstr>Ways forward – what can be done now…</vt:lpstr>
      <vt:lpstr>Slide 27</vt:lpstr>
      <vt:lpstr>Measuring Impact…</vt:lpstr>
      <vt:lpstr>Slide 29</vt:lpstr>
      <vt:lpstr>Slide 30</vt:lpstr>
      <vt:lpstr>Slide 31</vt:lpstr>
      <vt:lpstr>Slide 32</vt:lpstr>
      <vt:lpstr>Slide 33</vt:lpstr>
      <vt:lpstr>Slide 34</vt:lpstr>
      <vt:lpstr>Slide 35</vt:lpstr>
      <vt:lpstr>Slide 36</vt:lpstr>
      <vt:lpstr>Emotional Regulation … key!!!</vt:lpstr>
      <vt:lpstr>How can you develop provision?</vt:lpstr>
      <vt:lpstr>Slide 39</vt:lpstr>
      <vt:lpstr>Slide 40</vt:lpstr>
      <vt:lpstr>Slide 41</vt:lpstr>
      <vt:lpstr>Positive engagement and messages…</vt:lpstr>
      <vt:lpstr>Ensure clear communication with parents/carers </vt:lpstr>
      <vt:lpstr>Slide 44</vt:lpstr>
      <vt:lpstr>Most important advice…</vt:lpstr>
      <vt:lpstr>Every teacher is responsible for meeting special educational needs…</vt:lpstr>
      <vt:lpstr>Inclusive provision…</vt:lpstr>
      <vt:lpstr>The ‘Bananarama’ Principle…</vt:lpstr>
      <vt:lpstr>Slide 49</vt:lpstr>
      <vt:lpstr>New ways of working…</vt:lpstr>
      <vt:lpstr>Slide 51</vt:lpstr>
      <vt:lpstr>Slide 52</vt:lpstr>
      <vt:lpstr>Key messages…</vt:lpstr>
      <vt:lpstr>SENCo skills are still the same…</vt:lpstr>
      <vt:lpstr>Have we found the final piece?</vt:lpstr>
      <vt:lpstr>Personalisation…</vt:lpstr>
      <vt:lpstr>Slide 57</vt:lpstr>
      <vt:lpstr>A timely reminder that Every Child Still Matters</vt:lpstr>
      <vt:lpstr>Slide 59</vt:lpstr>
      <vt:lpstr>NAHT CONTACTS</vt:lpstr>
      <vt:lpstr>Slide 61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Jenna Wheeler</dc:creator>
  <cp:lastModifiedBy>Gareth</cp:lastModifiedBy>
  <cp:revision>59</cp:revision>
  <dcterms:created xsi:type="dcterms:W3CDTF">2013-01-31T22:12:38Z</dcterms:created>
  <dcterms:modified xsi:type="dcterms:W3CDTF">2016-03-12T09:25:56Z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ser Name">
    <vt:lpwstr>clarec</vt:lpwstr>
  </property>
  <property fmtid="{D5CDD505-2E9C-101B-9397-08002B2CF9AE}" pid="3" name="ISSUE">
    <vt:lpwstr/>
  </property>
  <property fmtid="{D5CDD505-2E9C-101B-9397-08002B2CF9AE}" pid="4" name="TEST">
    <vt:lpwstr>A</vt:lpwstr>
  </property>
  <property fmtid="{D5CDD505-2E9C-101B-9397-08002B2CF9AE}" pid="5" name="USER_NAME">
    <vt:lpwstr>clarec</vt:lpwstr>
  </property>
  <property fmtid="{D5CDD505-2E9C-101B-9397-08002B2CF9AE}" pid="6" name="ContentType">
    <vt:lpwstr>Document</vt:lpwstr>
  </property>
  <property fmtid="{D5CDD505-2E9C-101B-9397-08002B2CF9AE}" pid="7" name="Date">
    <vt:lpwstr>2013-06-03T00:00:00Z</vt:lpwstr>
  </property>
</Properties>
</file>